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drawings/drawing1.xml" ContentType="application/vnd.openxmlformats-officedocument.drawingml.chartshapes+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drawings/drawing2.xml" ContentType="application/vnd.openxmlformats-officedocument.drawingml.chartshapes+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drawings/drawing3.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52"/>
  </p:notesMasterIdLst>
  <p:sldIdLst>
    <p:sldId id="257" r:id="rId3"/>
    <p:sldId id="333" r:id="rId4"/>
    <p:sldId id="334" r:id="rId5"/>
    <p:sldId id="400" r:id="rId6"/>
    <p:sldId id="337" r:id="rId7"/>
    <p:sldId id="394" r:id="rId8"/>
    <p:sldId id="335" r:id="rId9"/>
    <p:sldId id="381" r:id="rId10"/>
    <p:sldId id="339" r:id="rId11"/>
    <p:sldId id="340" r:id="rId12"/>
    <p:sldId id="341" r:id="rId13"/>
    <p:sldId id="346" r:id="rId14"/>
    <p:sldId id="342" r:id="rId15"/>
    <p:sldId id="343" r:id="rId16"/>
    <p:sldId id="351" r:id="rId17"/>
    <p:sldId id="344" r:id="rId18"/>
    <p:sldId id="347" r:id="rId19"/>
    <p:sldId id="380" r:id="rId20"/>
    <p:sldId id="348" r:id="rId21"/>
    <p:sldId id="349" r:id="rId22"/>
    <p:sldId id="402" r:id="rId23"/>
    <p:sldId id="359" r:id="rId24"/>
    <p:sldId id="360" r:id="rId25"/>
    <p:sldId id="361" r:id="rId26"/>
    <p:sldId id="362" r:id="rId27"/>
    <p:sldId id="363" r:id="rId28"/>
    <p:sldId id="364" r:id="rId29"/>
    <p:sldId id="365" r:id="rId30"/>
    <p:sldId id="350" r:id="rId31"/>
    <p:sldId id="386" r:id="rId32"/>
    <p:sldId id="385" r:id="rId33"/>
    <p:sldId id="317" r:id="rId34"/>
    <p:sldId id="318" r:id="rId35"/>
    <p:sldId id="387" r:id="rId36"/>
    <p:sldId id="388" r:id="rId37"/>
    <p:sldId id="389" r:id="rId38"/>
    <p:sldId id="321" r:id="rId39"/>
    <p:sldId id="345" r:id="rId40"/>
    <p:sldId id="374" r:id="rId41"/>
    <p:sldId id="391" r:id="rId42"/>
    <p:sldId id="390" r:id="rId43"/>
    <p:sldId id="299" r:id="rId44"/>
    <p:sldId id="399" r:id="rId45"/>
    <p:sldId id="392" r:id="rId46"/>
    <p:sldId id="377" r:id="rId47"/>
    <p:sldId id="396" r:id="rId48"/>
    <p:sldId id="397" r:id="rId49"/>
    <p:sldId id="384" r:id="rId50"/>
    <p:sldId id="398" r:id="rId51"/>
  </p:sldIdLst>
  <p:sldSz cx="12192000" cy="6858000"/>
  <p:notesSz cx="6797675" cy="98742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652" autoAdjust="0"/>
    <p:restoredTop sz="94660"/>
  </p:normalViewPr>
  <p:slideViewPr>
    <p:cSldViewPr snapToGrid="0">
      <p:cViewPr varScale="1">
        <p:scale>
          <a:sx n="116" d="100"/>
          <a:sy n="116" d="100"/>
        </p:scale>
        <p:origin x="180"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_____Microsoft_Excel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_____Microsoft_Excel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_____Microsoft_Excel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_____Microsoft_Excel13.xlsx"/></Relationships>
</file>

<file path=ppt/charts/_rels/chart14.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1050;&#1085;&#1080;&#1075;&#1072;1" TargetMode="External"/></Relationships>
</file>

<file path=ppt/charts/_rels/chart15.xml.rels><?xml version="1.0" encoding="UTF-8" standalone="yes"?>
<Relationships xmlns="http://schemas.openxmlformats.org/package/2006/relationships"><Relationship Id="rId1" Type="http://schemas.openxmlformats.org/officeDocument/2006/relationships/package" Target="../embeddings/_____Microsoft_Excel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_____Microsoft_Excel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_____Microsoft_Excel16.xlsx"/></Relationships>
</file>

<file path=ppt/charts/_rels/chart18.xml.rels><?xml version="1.0" encoding="UTF-8" standalone="yes"?>
<Relationships xmlns="http://schemas.openxmlformats.org/package/2006/relationships"><Relationship Id="rId2" Type="http://schemas.openxmlformats.org/officeDocument/2006/relationships/package" Target="../embeddings/_____Microsoft_Excel17.xlsx"/><Relationship Id="rId1" Type="http://schemas.openxmlformats.org/officeDocument/2006/relationships/image" Target="../media/image57.jpg"/></Relationships>
</file>

<file path=ppt/charts/_rels/chart19.xml.rels><?xml version="1.0" encoding="UTF-8" standalone="yes"?>
<Relationships xmlns="http://schemas.openxmlformats.org/package/2006/relationships"><Relationship Id="rId1" Type="http://schemas.openxmlformats.org/officeDocument/2006/relationships/package" Target="../embeddings/_____Microsoft_Excel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_____Microsoft_Excel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_____Microsoft_Excel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_____Microsoft_Excel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_____Microsoft_Excel22.xlsx"/></Relationships>
</file>

<file path=ppt/charts/_rels/chart24.xml.rels><?xml version="1.0" encoding="UTF-8" standalone="yes"?>
<Relationships xmlns="http://schemas.openxmlformats.org/package/2006/relationships"><Relationship Id="rId1" Type="http://schemas.openxmlformats.org/officeDocument/2006/relationships/package" Target="../embeddings/_____Microsoft_Excel23.xlsx"/></Relationships>
</file>

<file path=ppt/charts/_rels/chart25.xml.rels><?xml version="1.0" encoding="UTF-8" standalone="yes"?>
<Relationships xmlns="http://schemas.openxmlformats.org/package/2006/relationships"><Relationship Id="rId1" Type="http://schemas.openxmlformats.org/officeDocument/2006/relationships/package" Target="../embeddings/_____Microsoft_Excel24.xlsx"/></Relationships>
</file>

<file path=ppt/charts/_rels/chart26.xml.rels><?xml version="1.0" encoding="UTF-8" standalone="yes"?>
<Relationships xmlns="http://schemas.openxmlformats.org/package/2006/relationships"><Relationship Id="rId1" Type="http://schemas.openxmlformats.org/officeDocument/2006/relationships/package" Target="../embeddings/_____Microsoft_Excel25.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_____Microsoft_Excel4.xlsx"/></Relationships>
</file>

<file path=ppt/charts/_rels/chart5.xml.rels><?xml version="1.0" encoding="UTF-8" standalone="yes"?>
<Relationships xmlns="http://schemas.openxmlformats.org/package/2006/relationships"><Relationship Id="rId1" Type="http://schemas.openxmlformats.org/officeDocument/2006/relationships/package" Target="../embeddings/_____Microsoft_Excel5.xlsx"/></Relationships>
</file>

<file path=ppt/charts/_rels/chart6.xml.rels><?xml version="1.0" encoding="UTF-8" standalone="yes"?>
<Relationships xmlns="http://schemas.openxmlformats.org/package/2006/relationships"><Relationship Id="rId1" Type="http://schemas.openxmlformats.org/officeDocument/2006/relationships/package" Target="../embeddings/_____Microsoft_Excel6.xlsx"/></Relationships>
</file>

<file path=ppt/charts/_rels/chart7.xml.rels><?xml version="1.0" encoding="UTF-8" standalone="yes"?>
<Relationships xmlns="http://schemas.openxmlformats.org/package/2006/relationships"><Relationship Id="rId1" Type="http://schemas.openxmlformats.org/officeDocument/2006/relationships/package" Target="../embeddings/_____Microsoft_Excel7.xlsx"/></Relationships>
</file>

<file path=ppt/charts/_rels/chart8.xml.rels><?xml version="1.0" encoding="UTF-8" standalone="yes"?>
<Relationships xmlns="http://schemas.openxmlformats.org/package/2006/relationships"><Relationship Id="rId1" Type="http://schemas.openxmlformats.org/officeDocument/2006/relationships/package" Target="../embeddings/_____Microsoft_Excel8.xlsx"/></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_____Microsoft_Excel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75"/>
      <c:rotY val="0"/>
      <c:rAngAx val="0"/>
    </c:view3D>
    <c:floor>
      <c:thickness val="0"/>
    </c:floor>
    <c:sideWall>
      <c:thickness val="0"/>
      <c:spPr>
        <a:noFill/>
        <a:ln>
          <a:noFill/>
        </a:ln>
        <a:effectLst/>
      </c:spPr>
    </c:sideWall>
    <c:backWall>
      <c:thickness val="0"/>
      <c:spPr>
        <a:noFill/>
        <a:ln>
          <a:noFill/>
        </a:ln>
        <a:effectLst/>
      </c:spPr>
    </c:backWall>
    <c:plotArea>
      <c:layout>
        <c:manualLayout>
          <c:layoutTarget val="inner"/>
          <c:xMode val="edge"/>
          <c:yMode val="edge"/>
          <c:x val="2.586682402153441E-2"/>
          <c:y val="4.1453212593420906E-2"/>
          <c:w val="0.55225652835439198"/>
          <c:h val="0.86710751622112858"/>
        </c:manualLayout>
      </c:layout>
      <c:pie3DChart>
        <c:varyColors val="1"/>
        <c:ser>
          <c:idx val="0"/>
          <c:order val="0"/>
          <c:tx>
            <c:strRef>
              <c:f>Лист1!$B$1</c:f>
              <c:strCache>
                <c:ptCount val="1"/>
                <c:pt idx="0">
                  <c:v>5486957,1 тыс. руб.</c:v>
                </c:pt>
              </c:strCache>
            </c:strRef>
          </c:tx>
          <c:explosion val="25"/>
          <c:dPt>
            <c:idx val="0"/>
            <c:bubble3D val="0"/>
            <c:spPr>
              <a:solidFill>
                <a:schemeClr val="accent2"/>
              </a:solidFill>
              <a:ln>
                <a:noFill/>
              </a:ln>
              <a:effectLst/>
            </c:spPr>
          </c:dPt>
          <c:dPt>
            <c:idx val="1"/>
            <c:bubble3D val="0"/>
            <c:spPr>
              <a:solidFill>
                <a:schemeClr val="accent4"/>
              </a:solidFill>
              <a:ln>
                <a:noFill/>
              </a:ln>
              <a:effectLst/>
            </c:spPr>
          </c:dPt>
          <c:dPt>
            <c:idx val="2"/>
            <c:bubble3D val="0"/>
            <c:spPr>
              <a:solidFill>
                <a:schemeClr val="accent6"/>
              </a:solidFill>
              <a:ln>
                <a:noFill/>
              </a:ln>
              <a:effectLst/>
            </c:spPr>
          </c:dPt>
          <c:dPt>
            <c:idx val="3"/>
            <c:bubble3D val="0"/>
            <c:spPr>
              <a:solidFill>
                <a:schemeClr val="accent2">
                  <a:lumMod val="60000"/>
                </a:schemeClr>
              </a:solidFill>
              <a:ln>
                <a:noFill/>
              </a:ln>
              <a:effectLst/>
            </c:spPr>
          </c:dPt>
          <c:dPt>
            <c:idx val="4"/>
            <c:bubble3D val="0"/>
            <c:spPr>
              <a:solidFill>
                <a:schemeClr val="accent4">
                  <a:lumMod val="60000"/>
                </a:schemeClr>
              </a:solidFill>
              <a:ln>
                <a:noFill/>
              </a:ln>
              <a:effectLst/>
            </c:spPr>
          </c:dPt>
          <c:dPt>
            <c:idx val="5"/>
            <c:bubble3D val="0"/>
            <c:spPr>
              <a:solidFill>
                <a:schemeClr val="accent6">
                  <a:lumMod val="60000"/>
                </a:schemeClr>
              </a:solidFill>
              <a:ln>
                <a:noFill/>
              </a:ln>
              <a:effectLst/>
            </c:spPr>
          </c:dPt>
          <c:dPt>
            <c:idx val="6"/>
            <c:bubble3D val="0"/>
            <c:spPr>
              <a:solidFill>
                <a:schemeClr val="accent2">
                  <a:lumMod val="80000"/>
                  <a:lumOff val="20000"/>
                </a:schemeClr>
              </a:solidFill>
              <a:ln>
                <a:noFill/>
              </a:ln>
              <a:effectLst/>
            </c:spPr>
          </c:dPt>
          <c:dLbls>
            <c:dLbl>
              <c:idx val="0"/>
              <c:layout>
                <c:manualLayout>
                  <c:x val="-0.11840637303149612"/>
                  <c:y val="1.7594917716848082E-2"/>
                </c:manualLayout>
              </c:layout>
              <c:tx>
                <c:rich>
                  <a:bodyPr/>
                  <a:lstStyle/>
                  <a:p>
                    <a:r>
                      <a:rPr lang="en-US" sz="1400" b="1" i="0" dirty="0" smtClean="0"/>
                      <a:t>28.6%</a:t>
                    </a:r>
                    <a:endParaRPr lang="en-US" sz="1400" b="1" i="0"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en-US" sz="1400"/>
                      <a:t> </a:t>
                    </a:r>
                    <a:r>
                      <a:rPr lang="en-US" sz="1400" smtClean="0"/>
                      <a:t>3.6%</a:t>
                    </a:r>
                    <a:endParaRPr lang="en-US" sz="1400"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tx>
                <c:rich>
                  <a:bodyPr/>
                  <a:lstStyle/>
                  <a:p>
                    <a:r>
                      <a:rPr lang="en-US" sz="1400"/>
                      <a:t> </a:t>
                    </a:r>
                    <a:r>
                      <a:rPr lang="en-US" sz="1400" smtClean="0"/>
                      <a:t>7.1%</a:t>
                    </a:r>
                    <a:endParaRPr lang="en-US" sz="1400"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8516978346456678E-2"/>
                  <c:y val="-8.2336301529509007E-2"/>
                </c:manualLayout>
              </c:layout>
              <c:tx>
                <c:rich>
                  <a:bodyPr/>
                  <a:lstStyle/>
                  <a:p>
                    <a:r>
                      <a:rPr lang="en-US" sz="1400" dirty="0"/>
                      <a:t> </a:t>
                    </a:r>
                    <a:r>
                      <a:rPr lang="en-US" sz="1400" dirty="0" smtClean="0"/>
                      <a:t>17.8%</a:t>
                    </a:r>
                    <a:endParaRPr lang="en-US" sz="1400"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4.0937869094488176E-2"/>
                  <c:y val="-7.6634714773947191E-2"/>
                </c:manualLayout>
              </c:layout>
              <c:tx>
                <c:rich>
                  <a:bodyPr/>
                  <a:lstStyle/>
                  <a:p>
                    <a:r>
                      <a:rPr lang="en-US" sz="1400" dirty="0"/>
                      <a:t> </a:t>
                    </a:r>
                    <a:r>
                      <a:rPr lang="en-US" sz="1400" dirty="0" smtClean="0"/>
                      <a:t>7.8%</a:t>
                    </a:r>
                    <a:endParaRPr lang="en-US" sz="1400" dirty="0"/>
                  </a:p>
                </c:rich>
              </c:tx>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11614849901574775"/>
                  <c:y val="-1.3550011469610549E-2"/>
                </c:manualLayout>
              </c:layout>
              <c:tx>
                <c:rich>
                  <a:bodyPr/>
                  <a:lstStyle/>
                  <a:p>
                    <a:r>
                      <a:rPr lang="en-US" sz="1400" dirty="0" smtClean="0"/>
                      <a:t>20.3%</a:t>
                    </a:r>
                    <a:endParaRPr lang="en-US" sz="1400" dirty="0"/>
                  </a:p>
                </c:rich>
              </c:tx>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8.3147883858267727E-2"/>
                  <c:y val="9.2861768401712078E-2"/>
                </c:manualLayout>
              </c:layout>
              <c:tx>
                <c:rich>
                  <a:bodyPr/>
                  <a:lstStyle/>
                  <a:p>
                    <a:r>
                      <a:rPr lang="en-US" sz="1400" dirty="0" smtClean="0"/>
                      <a:t>14.5%</a:t>
                    </a:r>
                    <a:endParaRPr lang="en-US" sz="1400"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Лист1!$A$2:$A$8</c:f>
              <c:strCache>
                <c:ptCount val="7"/>
                <c:pt idx="0">
                  <c:v>Меры поддержки участников СВО и их семей (28,6 %)</c:v>
                </c:pt>
                <c:pt idx="1">
                  <c:v>Меры Занятость (3,6 %)</c:v>
                </c:pt>
                <c:pt idx="2">
                  <c:v>Жилье детей - сирот (7,4 %)</c:v>
                </c:pt>
                <c:pt idx="3">
                  <c:v>Семьи с детьми , опека (17,8 %)</c:v>
                </c:pt>
                <c:pt idx="4">
                  <c:v>Поддержка пожилых (7,8 %)</c:v>
                </c:pt>
                <c:pt idx="5">
                  <c:v>Содержание учреждений (20,3 %)</c:v>
                </c:pt>
                <c:pt idx="6">
                  <c:v>Прочие меры (14,5 %)</c:v>
                </c:pt>
              </c:strCache>
            </c:strRef>
          </c:cat>
          <c:val>
            <c:numRef>
              <c:f>Лист1!$B$2:$B$8</c:f>
              <c:numCache>
                <c:formatCode>_(* #,##0.00_);_(* \(#,##0.00\);_(* "-"??_);_(@_)</c:formatCode>
                <c:ptCount val="7"/>
                <c:pt idx="0">
                  <c:v>1516813.2</c:v>
                </c:pt>
                <c:pt idx="1">
                  <c:v>190900</c:v>
                </c:pt>
                <c:pt idx="2">
                  <c:v>394807.4</c:v>
                </c:pt>
                <c:pt idx="3">
                  <c:v>942888.2</c:v>
                </c:pt>
                <c:pt idx="4">
                  <c:v>414175.4</c:v>
                </c:pt>
                <c:pt idx="5">
                  <c:v>1078991.5</c:v>
                </c:pt>
                <c:pt idx="6">
                  <c:v>768395.5</c:v>
                </c:pt>
              </c:numCache>
            </c:numRef>
          </c:val>
        </c:ser>
        <c:ser>
          <c:idx val="1"/>
          <c:order val="1"/>
          <c:tx>
            <c:strRef>
              <c:f>Лист1!$C$1</c:f>
              <c:strCache>
                <c:ptCount val="1"/>
                <c:pt idx="0">
                  <c:v>Столбец1</c:v>
                </c:pt>
              </c:strCache>
            </c:strRef>
          </c:tx>
          <c:explosion val="25"/>
          <c:dPt>
            <c:idx val="0"/>
            <c:bubble3D val="0"/>
            <c:spPr>
              <a:solidFill>
                <a:schemeClr val="accent2"/>
              </a:solidFill>
              <a:ln>
                <a:noFill/>
              </a:ln>
              <a:effectLst/>
            </c:spPr>
          </c:dPt>
          <c:dPt>
            <c:idx val="1"/>
            <c:bubble3D val="0"/>
            <c:spPr>
              <a:solidFill>
                <a:schemeClr val="accent4"/>
              </a:solidFill>
              <a:ln>
                <a:noFill/>
              </a:ln>
              <a:effectLst/>
            </c:spPr>
          </c:dPt>
          <c:dPt>
            <c:idx val="2"/>
            <c:bubble3D val="0"/>
            <c:spPr>
              <a:solidFill>
                <a:schemeClr val="accent6"/>
              </a:solidFill>
              <a:ln>
                <a:noFill/>
              </a:ln>
              <a:effectLst/>
            </c:spPr>
          </c:dPt>
          <c:dPt>
            <c:idx val="3"/>
            <c:bubble3D val="0"/>
            <c:spPr>
              <a:solidFill>
                <a:schemeClr val="accent2">
                  <a:lumMod val="60000"/>
                </a:schemeClr>
              </a:solidFill>
              <a:ln>
                <a:noFill/>
              </a:ln>
              <a:effectLst/>
            </c:spPr>
          </c:dPt>
          <c:dPt>
            <c:idx val="4"/>
            <c:bubble3D val="0"/>
            <c:spPr>
              <a:solidFill>
                <a:schemeClr val="accent4">
                  <a:lumMod val="60000"/>
                </a:schemeClr>
              </a:solidFill>
              <a:ln>
                <a:noFill/>
              </a:ln>
              <a:effectLst/>
            </c:spPr>
          </c:dPt>
          <c:dPt>
            <c:idx val="5"/>
            <c:bubble3D val="0"/>
            <c:spPr>
              <a:solidFill>
                <a:schemeClr val="accent6">
                  <a:lumMod val="60000"/>
                </a:schemeClr>
              </a:solidFill>
              <a:ln>
                <a:noFill/>
              </a:ln>
              <a:effectLst/>
            </c:spPr>
          </c:dPt>
          <c:dPt>
            <c:idx val="6"/>
            <c:bubble3D val="0"/>
            <c:spPr>
              <a:solidFill>
                <a:schemeClr val="accent2">
                  <a:lumMod val="80000"/>
                  <a:lumOff val="20000"/>
                </a:schemeClr>
              </a:solidFill>
              <a:ln>
                <a:noFill/>
              </a:ln>
              <a:effectLst/>
            </c:spPr>
          </c:dPt>
          <c:cat>
            <c:strRef>
              <c:f>Лист1!$A$2:$A$8</c:f>
              <c:strCache>
                <c:ptCount val="7"/>
                <c:pt idx="0">
                  <c:v>Меры поддержки участников СВО и их семей (28,6 %)</c:v>
                </c:pt>
                <c:pt idx="1">
                  <c:v>Меры Занятость (3,6 %)</c:v>
                </c:pt>
                <c:pt idx="2">
                  <c:v>Жилье детей - сирот (7,4 %)</c:v>
                </c:pt>
                <c:pt idx="3">
                  <c:v>Семьи с детьми , опека (17,8 %)</c:v>
                </c:pt>
                <c:pt idx="4">
                  <c:v>Поддержка пожилых (7,8 %)</c:v>
                </c:pt>
                <c:pt idx="5">
                  <c:v>Содержание учреждений (20,3 %)</c:v>
                </c:pt>
                <c:pt idx="6">
                  <c:v>Прочие меры (14,5 %)</c:v>
                </c:pt>
              </c:strCache>
            </c:strRef>
          </c:cat>
          <c:val>
            <c:numRef>
              <c:f>Лист1!$C$2:$C$8</c:f>
              <c:numCache>
                <c:formatCode>General</c:formatCode>
                <c:ptCount val="7"/>
                <c:pt idx="0">
                  <c:v>28.581521747150607</c:v>
                </c:pt>
                <c:pt idx="1">
                  <c:v>24.843968647006538</c:v>
                </c:pt>
                <c:pt idx="2">
                  <c:v>7.4394106598202008</c:v>
                </c:pt>
                <c:pt idx="3">
                  <c:v>0</c:v>
                </c:pt>
                <c:pt idx="4">
                  <c:v>0</c:v>
                </c:pt>
                <c:pt idx="5">
                  <c:v>0</c:v>
                </c:pt>
                <c:pt idx="6">
                  <c:v>0</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1.9221300681430586E-2"/>
          <c:y val="0.80136870771418478"/>
          <c:w val="0.65903910111634989"/>
          <c:h val="0.17137159838967417"/>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Times New Roman" pitchFamily="18" charset="0"/>
              <a:ea typeface="+mn-ea"/>
              <a:cs typeface="Times New Roman" pitchFamily="18" charset="0"/>
            </a:defRPr>
          </a:pPr>
          <a:endParaRPr lang="ru-RU"/>
        </a:p>
      </c:txPr>
    </c:legend>
    <c:plotVisOnly val="1"/>
    <c:dispBlanksAs val="gap"/>
    <c:showDLblsOverMax val="0"/>
  </c:chart>
  <c:spPr>
    <a:noFill/>
    <a:ln w="6350" cap="flat" cmpd="sng" algn="ctr">
      <a:noFill/>
      <a:prstDash val="solid"/>
      <a:miter lim="800000"/>
    </a:ln>
    <a:effectLst/>
  </c:spPr>
  <c:txPr>
    <a:bodyPr/>
    <a:lstStyle/>
    <a:p>
      <a:pPr>
        <a:defRPr sz="1800"/>
      </a:pPr>
      <a:endParaRPr lang="ru-RU"/>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Лист1!$B$1</c:f>
              <c:strCache>
                <c:ptCount val="1"/>
                <c:pt idx="0">
                  <c:v>Численность детей, оставшихся без попечения родителей (социальных сирот)</c:v>
                </c:pt>
              </c:strCache>
            </c:strRef>
          </c:tx>
          <c:spPr>
            <a:ln w="38100">
              <a:solidFill>
                <a:srgbClr val="FF0000"/>
              </a:solidFill>
            </a:ln>
          </c:spPr>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Лист1!$A$2:$A$6</c:f>
              <c:numCache>
                <c:formatCode>General</c:formatCode>
                <c:ptCount val="5"/>
                <c:pt idx="0">
                  <c:v>2021</c:v>
                </c:pt>
                <c:pt idx="1">
                  <c:v>2022</c:v>
                </c:pt>
                <c:pt idx="2">
                  <c:v>2023</c:v>
                </c:pt>
                <c:pt idx="3">
                  <c:v>2024</c:v>
                </c:pt>
                <c:pt idx="4">
                  <c:v>2025</c:v>
                </c:pt>
              </c:numCache>
            </c:numRef>
          </c:cat>
          <c:val>
            <c:numRef>
              <c:f>Лист1!$B$2:$B$6</c:f>
              <c:numCache>
                <c:formatCode>General</c:formatCode>
                <c:ptCount val="5"/>
                <c:pt idx="0">
                  <c:v>978</c:v>
                </c:pt>
                <c:pt idx="1">
                  <c:v>940</c:v>
                </c:pt>
                <c:pt idx="2">
                  <c:v>878</c:v>
                </c:pt>
                <c:pt idx="3">
                  <c:v>856</c:v>
                </c:pt>
                <c:pt idx="4">
                  <c:v>764</c:v>
                </c:pt>
              </c:numCache>
            </c:numRef>
          </c:val>
          <c:smooth val="0"/>
        </c:ser>
        <c:ser>
          <c:idx val="1"/>
          <c:order val="1"/>
          <c:tx>
            <c:strRef>
              <c:f>Лист1!$C$1</c:f>
              <c:strCache>
                <c:ptCount val="1"/>
                <c:pt idx="0">
                  <c:v>Численность детей - сирот, обеспеченных жильем</c:v>
                </c:pt>
              </c:strCache>
            </c:strRef>
          </c:tx>
          <c:spPr>
            <a:ln w="28575">
              <a:solidFill>
                <a:srgbClr val="00B050"/>
              </a:solidFill>
            </a:ln>
          </c:spPr>
          <c:marker>
            <c:symbol val="none"/>
          </c:marker>
          <c:dLbls>
            <c:dLbl>
              <c:idx val="4"/>
              <c:layout>
                <c:manualLayout>
                  <c:x val="-2.4173480270174193E-2"/>
                  <c:y val="-6.709533719105106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Лист1!$A$2:$A$6</c:f>
              <c:numCache>
                <c:formatCode>General</c:formatCode>
                <c:ptCount val="5"/>
                <c:pt idx="0">
                  <c:v>2021</c:v>
                </c:pt>
                <c:pt idx="1">
                  <c:v>2022</c:v>
                </c:pt>
                <c:pt idx="2">
                  <c:v>2023</c:v>
                </c:pt>
                <c:pt idx="3">
                  <c:v>2024</c:v>
                </c:pt>
                <c:pt idx="4">
                  <c:v>2025</c:v>
                </c:pt>
              </c:numCache>
            </c:numRef>
          </c:cat>
          <c:val>
            <c:numRef>
              <c:f>Лист1!$C$2:$C$6</c:f>
              <c:numCache>
                <c:formatCode>General</c:formatCode>
                <c:ptCount val="5"/>
                <c:pt idx="0">
                  <c:v>46</c:v>
                </c:pt>
                <c:pt idx="1">
                  <c:v>109</c:v>
                </c:pt>
                <c:pt idx="2">
                  <c:v>122</c:v>
                </c:pt>
                <c:pt idx="3">
                  <c:v>128</c:v>
                </c:pt>
                <c:pt idx="4">
                  <c:v>136</c:v>
                </c:pt>
              </c:numCache>
            </c:numRef>
          </c:val>
          <c:smooth val="0"/>
        </c:ser>
        <c:dLbls>
          <c:showLegendKey val="0"/>
          <c:showVal val="0"/>
          <c:showCatName val="0"/>
          <c:showSerName val="0"/>
          <c:showPercent val="0"/>
          <c:showBubbleSize val="0"/>
        </c:dLbls>
        <c:smooth val="0"/>
        <c:axId val="222535008"/>
        <c:axId val="222531872"/>
      </c:lineChart>
      <c:catAx>
        <c:axId val="222535008"/>
        <c:scaling>
          <c:orientation val="minMax"/>
        </c:scaling>
        <c:delete val="0"/>
        <c:axPos val="b"/>
        <c:numFmt formatCode="General" sourceLinked="1"/>
        <c:majorTickMark val="out"/>
        <c:minorTickMark val="none"/>
        <c:tickLblPos val="nextTo"/>
        <c:crossAx val="222531872"/>
        <c:crosses val="autoZero"/>
        <c:auto val="1"/>
        <c:lblAlgn val="ctr"/>
        <c:lblOffset val="100"/>
        <c:noMultiLvlLbl val="0"/>
      </c:catAx>
      <c:valAx>
        <c:axId val="222531872"/>
        <c:scaling>
          <c:orientation val="minMax"/>
        </c:scaling>
        <c:delete val="0"/>
        <c:axPos val="l"/>
        <c:majorGridlines/>
        <c:numFmt formatCode="General" sourceLinked="1"/>
        <c:majorTickMark val="out"/>
        <c:minorTickMark val="none"/>
        <c:tickLblPos val="nextTo"/>
        <c:crossAx val="222535008"/>
        <c:crosses val="autoZero"/>
        <c:crossBetween val="between"/>
      </c:valAx>
    </c:plotArea>
    <c:plotVisOnly val="1"/>
    <c:dispBlanksAs val="gap"/>
    <c:showDLblsOverMax val="0"/>
  </c:chart>
  <c:txPr>
    <a:bodyPr/>
    <a:lstStyle/>
    <a:p>
      <a:pPr>
        <a:defRPr sz="1800" b="1">
          <a:latin typeface="Times New Roman" pitchFamily="18" charset="0"/>
          <a:cs typeface="Times New Roman" pitchFamily="18" charset="0"/>
        </a:defRPr>
      </a:pPr>
      <a:endParaRPr lang="ru-RU"/>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Лист1!$B$1</c:f>
              <c:strCache>
                <c:ptCount val="1"/>
                <c:pt idx="0">
                  <c:v>Численность граждан, имеющих судебные решения</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Лист1!$A$2:$A$4</c:f>
              <c:numCache>
                <c:formatCode>General</c:formatCode>
                <c:ptCount val="3"/>
                <c:pt idx="0">
                  <c:v>2023</c:v>
                </c:pt>
                <c:pt idx="1">
                  <c:v>2024</c:v>
                </c:pt>
                <c:pt idx="2">
                  <c:v>2025</c:v>
                </c:pt>
              </c:numCache>
            </c:numRef>
          </c:cat>
          <c:val>
            <c:numRef>
              <c:f>Лист1!$B$2:$B$4</c:f>
              <c:numCache>
                <c:formatCode>General</c:formatCode>
                <c:ptCount val="3"/>
                <c:pt idx="0">
                  <c:v>341</c:v>
                </c:pt>
                <c:pt idx="1">
                  <c:v>368</c:v>
                </c:pt>
                <c:pt idx="2">
                  <c:v>329</c:v>
                </c:pt>
              </c:numCache>
            </c:numRef>
          </c:val>
        </c:ser>
        <c:dLbls>
          <c:showLegendKey val="0"/>
          <c:showVal val="0"/>
          <c:showCatName val="0"/>
          <c:showSerName val="0"/>
          <c:showPercent val="0"/>
          <c:showBubbleSize val="0"/>
        </c:dLbls>
        <c:gapWidth val="150"/>
        <c:axId val="222533440"/>
        <c:axId val="222531088"/>
      </c:barChart>
      <c:catAx>
        <c:axId val="222533440"/>
        <c:scaling>
          <c:orientation val="minMax"/>
        </c:scaling>
        <c:delete val="0"/>
        <c:axPos val="b"/>
        <c:numFmt formatCode="General" sourceLinked="1"/>
        <c:majorTickMark val="out"/>
        <c:minorTickMark val="none"/>
        <c:tickLblPos val="nextTo"/>
        <c:crossAx val="222531088"/>
        <c:crosses val="autoZero"/>
        <c:auto val="1"/>
        <c:lblAlgn val="ctr"/>
        <c:lblOffset val="100"/>
        <c:noMultiLvlLbl val="0"/>
      </c:catAx>
      <c:valAx>
        <c:axId val="222531088"/>
        <c:scaling>
          <c:orientation val="minMax"/>
        </c:scaling>
        <c:delete val="0"/>
        <c:axPos val="l"/>
        <c:majorGridlines/>
        <c:numFmt formatCode="General" sourceLinked="1"/>
        <c:majorTickMark val="out"/>
        <c:minorTickMark val="none"/>
        <c:tickLblPos val="nextTo"/>
        <c:crossAx val="222533440"/>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794746555118111"/>
          <c:y val="4.5887855446739331E-2"/>
          <c:w val="0.86063213582677178"/>
          <c:h val="0.53962240241459702"/>
        </c:manualLayout>
      </c:layout>
      <c:barChart>
        <c:barDir val="col"/>
        <c:grouping val="clustered"/>
        <c:varyColors val="0"/>
        <c:ser>
          <c:idx val="0"/>
          <c:order val="0"/>
          <c:tx>
            <c:strRef>
              <c:f>Лист1!$B$1</c:f>
              <c:strCache>
                <c:ptCount val="1"/>
                <c:pt idx="0">
                  <c:v>Количество жилых помещений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Лист1!$A$2:$A$12</c:f>
              <c:strCache>
                <c:ptCount val="11"/>
                <c:pt idx="0">
                  <c:v>МО "г. Горно - Алтайск"</c:v>
                </c:pt>
                <c:pt idx="1">
                  <c:v>МО "Майминский район"</c:v>
                </c:pt>
                <c:pt idx="2">
                  <c:v>МО "Чойский район"</c:v>
                </c:pt>
                <c:pt idx="3">
                  <c:v>МО "Турочакский район"</c:v>
                </c:pt>
                <c:pt idx="4">
                  <c:v>МО "Чемальский район"</c:v>
                </c:pt>
                <c:pt idx="5">
                  <c:v>МО "Шебалинский район"</c:v>
                </c:pt>
                <c:pt idx="6">
                  <c:v>МО "Усть-Канский район"</c:v>
                </c:pt>
                <c:pt idx="7">
                  <c:v>МО "Усть - Коксинский район"</c:v>
                </c:pt>
                <c:pt idx="8">
                  <c:v>МО "Онгудайский район"</c:v>
                </c:pt>
                <c:pt idx="9">
                  <c:v>МО "Улаганский район"</c:v>
                </c:pt>
                <c:pt idx="10">
                  <c:v>МО "Кош - Агачский район"</c:v>
                </c:pt>
              </c:strCache>
            </c:strRef>
          </c:cat>
          <c:val>
            <c:numRef>
              <c:f>Лист1!$B$2:$B$12</c:f>
              <c:numCache>
                <c:formatCode>General</c:formatCode>
                <c:ptCount val="11"/>
                <c:pt idx="0">
                  <c:v>43</c:v>
                </c:pt>
                <c:pt idx="1">
                  <c:v>125</c:v>
                </c:pt>
                <c:pt idx="2">
                  <c:v>30</c:v>
                </c:pt>
                <c:pt idx="3">
                  <c:v>27</c:v>
                </c:pt>
                <c:pt idx="4">
                  <c:v>8</c:v>
                </c:pt>
                <c:pt idx="5">
                  <c:v>27</c:v>
                </c:pt>
                <c:pt idx="6">
                  <c:v>46</c:v>
                </c:pt>
                <c:pt idx="7">
                  <c:v>17</c:v>
                </c:pt>
                <c:pt idx="8">
                  <c:v>48</c:v>
                </c:pt>
                <c:pt idx="9">
                  <c:v>32</c:v>
                </c:pt>
                <c:pt idx="10">
                  <c:v>53</c:v>
                </c:pt>
              </c:numCache>
            </c:numRef>
          </c:val>
        </c:ser>
        <c:dLbls>
          <c:showLegendKey val="0"/>
          <c:showVal val="0"/>
          <c:showCatName val="0"/>
          <c:showSerName val="0"/>
          <c:showPercent val="0"/>
          <c:showBubbleSize val="0"/>
        </c:dLbls>
        <c:gapWidth val="150"/>
        <c:axId val="222533832"/>
        <c:axId val="222528344"/>
      </c:barChart>
      <c:catAx>
        <c:axId val="222533832"/>
        <c:scaling>
          <c:orientation val="minMax"/>
        </c:scaling>
        <c:delete val="0"/>
        <c:axPos val="b"/>
        <c:numFmt formatCode="General" sourceLinked="1"/>
        <c:majorTickMark val="out"/>
        <c:minorTickMark val="none"/>
        <c:tickLblPos val="nextTo"/>
        <c:crossAx val="222528344"/>
        <c:crosses val="autoZero"/>
        <c:auto val="1"/>
        <c:lblAlgn val="ctr"/>
        <c:lblOffset val="100"/>
        <c:noMultiLvlLbl val="0"/>
      </c:catAx>
      <c:valAx>
        <c:axId val="222528344"/>
        <c:scaling>
          <c:orientation val="minMax"/>
        </c:scaling>
        <c:delete val="0"/>
        <c:axPos val="l"/>
        <c:majorGridlines/>
        <c:numFmt formatCode="General" sourceLinked="1"/>
        <c:majorTickMark val="out"/>
        <c:minorTickMark val="none"/>
        <c:tickLblPos val="nextTo"/>
        <c:crossAx val="222533832"/>
        <c:crosses val="autoZero"/>
        <c:crossBetween val="between"/>
      </c:valAx>
    </c:plotArea>
    <c:legend>
      <c:legendPos val="r"/>
      <c:layout>
        <c:manualLayout>
          <c:xMode val="edge"/>
          <c:yMode val="edge"/>
          <c:x val="0.37180917614678682"/>
          <c:y val="2.5930484904068758E-3"/>
          <c:w val="0.46106138766043098"/>
          <c:h val="0.13965293047809541"/>
        </c:manualLayout>
      </c:layout>
      <c:overlay val="0"/>
    </c:legend>
    <c:plotVisOnly val="1"/>
    <c:dispBlanksAs val="gap"/>
    <c:showDLblsOverMax val="0"/>
  </c:chart>
  <c:txPr>
    <a:bodyPr/>
    <a:lstStyle/>
    <a:p>
      <a:pPr>
        <a:defRPr sz="1600" b="1">
          <a:latin typeface="Times New Roman" pitchFamily="18" charset="0"/>
          <a:cs typeface="Times New Roman" pitchFamily="18" charset="0"/>
        </a:defRPr>
      </a:pPr>
      <a:endParaRPr lang="ru-RU"/>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Лист1!$B$1</c:f>
              <c:strCache>
                <c:ptCount val="1"/>
                <c:pt idx="0">
                  <c:v>Суммы начисленных штрафов (тыс. руб.)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Лист1!$A$2:$A$4</c:f>
              <c:numCache>
                <c:formatCode>General</c:formatCode>
                <c:ptCount val="3"/>
                <c:pt idx="0">
                  <c:v>2023</c:v>
                </c:pt>
                <c:pt idx="1">
                  <c:v>2024</c:v>
                </c:pt>
                <c:pt idx="2">
                  <c:v>2025</c:v>
                </c:pt>
              </c:numCache>
            </c:numRef>
          </c:cat>
          <c:val>
            <c:numRef>
              <c:f>Лист1!$B$2:$B$4</c:f>
              <c:numCache>
                <c:formatCode>General</c:formatCode>
                <c:ptCount val="3"/>
                <c:pt idx="0">
                  <c:v>22960</c:v>
                </c:pt>
                <c:pt idx="1">
                  <c:v>35000</c:v>
                </c:pt>
                <c:pt idx="2">
                  <c:v>1590</c:v>
                </c:pt>
              </c:numCache>
            </c:numRef>
          </c:val>
        </c:ser>
        <c:dLbls>
          <c:showLegendKey val="0"/>
          <c:showVal val="0"/>
          <c:showCatName val="0"/>
          <c:showSerName val="0"/>
          <c:showPercent val="0"/>
          <c:showBubbleSize val="0"/>
        </c:dLbls>
        <c:gapWidth val="150"/>
        <c:axId val="222528736"/>
        <c:axId val="222527560"/>
      </c:barChart>
      <c:catAx>
        <c:axId val="222528736"/>
        <c:scaling>
          <c:orientation val="minMax"/>
        </c:scaling>
        <c:delete val="0"/>
        <c:axPos val="b"/>
        <c:numFmt formatCode="General" sourceLinked="1"/>
        <c:majorTickMark val="out"/>
        <c:minorTickMark val="none"/>
        <c:tickLblPos val="nextTo"/>
        <c:crossAx val="222527560"/>
        <c:crosses val="autoZero"/>
        <c:auto val="1"/>
        <c:lblAlgn val="ctr"/>
        <c:lblOffset val="100"/>
        <c:noMultiLvlLbl val="0"/>
      </c:catAx>
      <c:valAx>
        <c:axId val="222527560"/>
        <c:scaling>
          <c:orientation val="minMax"/>
        </c:scaling>
        <c:delete val="0"/>
        <c:axPos val="l"/>
        <c:majorGridlines/>
        <c:numFmt formatCode="General" sourceLinked="1"/>
        <c:majorTickMark val="out"/>
        <c:minorTickMark val="none"/>
        <c:tickLblPos val="nextTo"/>
        <c:crossAx val="222528736"/>
        <c:crosses val="autoZero"/>
        <c:crossBetween val="between"/>
      </c:valAx>
    </c:plotArea>
    <c:plotVisOnly val="1"/>
    <c:dispBlanksAs val="gap"/>
    <c:showDLblsOverMax val="0"/>
  </c:chart>
  <c:txPr>
    <a:bodyPr/>
    <a:lstStyle/>
    <a:p>
      <a:pPr>
        <a:defRPr sz="1800" b="1">
          <a:latin typeface="Times New Roman" pitchFamily="18" charset="0"/>
          <a:cs typeface="Times New Roman" pitchFamily="18" charset="0"/>
        </a:defRPr>
      </a:pPr>
      <a:endParaRPr lang="ru-RU"/>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ru-RU" sz="2000"/>
              <a:t>Финансирование 2022-2025 гг., млн. руб. </a:t>
            </a:r>
          </a:p>
        </c:rich>
      </c:tx>
      <c:layout/>
      <c:overlay val="0"/>
    </c:title>
    <c:autoTitleDeleted val="0"/>
    <c:plotArea>
      <c:layout>
        <c:manualLayout>
          <c:layoutTarget val="inner"/>
          <c:xMode val="edge"/>
          <c:yMode val="edge"/>
          <c:x val="0.13209951881014872"/>
          <c:y val="0.13541420067589643"/>
          <c:w val="0.74512401574803278"/>
          <c:h val="0.76827852400802865"/>
        </c:manualLayout>
      </c:layout>
      <c:barChart>
        <c:barDir val="col"/>
        <c:grouping val="stacked"/>
        <c:varyColors val="0"/>
        <c:ser>
          <c:idx val="1"/>
          <c:order val="0"/>
          <c:tx>
            <c:strRef>
              <c:f>Лист1!$D$3</c:f>
              <c:strCache>
                <c:ptCount val="1"/>
                <c:pt idx="0">
                  <c:v>млн</c:v>
                </c:pt>
              </c:strCache>
            </c:strRef>
          </c:tx>
          <c:spPr>
            <a:solidFill>
              <a:schemeClr val="accent1">
                <a:lumMod val="60000"/>
                <a:lumOff val="40000"/>
              </a:schemeClr>
            </a:solidFill>
          </c:spPr>
          <c:invertIfNegative val="0"/>
          <c:val>
            <c:numRef>
              <c:f>Лист1!$E$3:$H$3</c:f>
              <c:numCache>
                <c:formatCode>General</c:formatCode>
                <c:ptCount val="4"/>
                <c:pt idx="0">
                  <c:v>138</c:v>
                </c:pt>
                <c:pt idx="1">
                  <c:v>433</c:v>
                </c:pt>
                <c:pt idx="2">
                  <c:v>1061</c:v>
                </c:pt>
                <c:pt idx="3">
                  <c:v>1232</c:v>
                </c:pt>
              </c:numCache>
            </c:numRef>
          </c:val>
        </c:ser>
        <c:dLbls>
          <c:showLegendKey val="0"/>
          <c:showVal val="0"/>
          <c:showCatName val="0"/>
          <c:showSerName val="0"/>
          <c:showPercent val="0"/>
          <c:showBubbleSize val="0"/>
        </c:dLbls>
        <c:gapWidth val="150"/>
        <c:overlap val="100"/>
        <c:axId val="222531480"/>
        <c:axId val="222529128"/>
      </c:barChart>
      <c:catAx>
        <c:axId val="222531480"/>
        <c:scaling>
          <c:orientation val="minMax"/>
        </c:scaling>
        <c:delete val="1"/>
        <c:axPos val="b"/>
        <c:majorTickMark val="out"/>
        <c:minorTickMark val="none"/>
        <c:tickLblPos val="nextTo"/>
        <c:crossAx val="222529128"/>
        <c:crosses val="autoZero"/>
        <c:auto val="1"/>
        <c:lblAlgn val="ctr"/>
        <c:lblOffset val="100"/>
        <c:noMultiLvlLbl val="0"/>
      </c:catAx>
      <c:valAx>
        <c:axId val="222529128"/>
        <c:scaling>
          <c:orientation val="minMax"/>
        </c:scaling>
        <c:delete val="0"/>
        <c:axPos val="l"/>
        <c:majorGridlines/>
        <c:numFmt formatCode="General" sourceLinked="1"/>
        <c:majorTickMark val="out"/>
        <c:minorTickMark val="none"/>
        <c:tickLblPos val="nextTo"/>
        <c:crossAx val="222531480"/>
        <c:crosses val="autoZero"/>
        <c:crossBetween val="between"/>
      </c:valAx>
    </c:plotArea>
    <c:plotVisOnly val="1"/>
    <c:dispBlanksAs val="gap"/>
    <c:showDLblsOverMax val="0"/>
  </c:chart>
  <c:txPr>
    <a:bodyPr/>
    <a:lstStyle/>
    <a:p>
      <a:pPr>
        <a:defRPr sz="1200" b="1">
          <a:latin typeface="Times New Roman" pitchFamily="18" charset="0"/>
          <a:cs typeface="Times New Roman" pitchFamily="18" charset="0"/>
        </a:defRPr>
      </a:pPr>
      <a:endParaRPr lang="ru-RU"/>
    </a:p>
  </c:txPr>
  <c:externalData r:id="rId1">
    <c:autoUpdate val="0"/>
  </c:externalData>
  <c:userShapes r:id="rId2"/>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Лист1!$B$1</c:f>
              <c:strCache>
                <c:ptCount val="1"/>
                <c:pt idx="0">
                  <c:v>беженцам с Украины (89-р)</c:v>
                </c:pt>
              </c:strCache>
            </c:strRef>
          </c:tx>
          <c:invertIfNegative val="0"/>
          <c:cat>
            <c:numRef>
              <c:f>Лист1!$A$2:$A$5</c:f>
              <c:numCache>
                <c:formatCode>General</c:formatCode>
                <c:ptCount val="4"/>
                <c:pt idx="0">
                  <c:v>2022</c:v>
                </c:pt>
                <c:pt idx="1">
                  <c:v>2023</c:v>
                </c:pt>
                <c:pt idx="2">
                  <c:v>2024</c:v>
                </c:pt>
                <c:pt idx="3">
                  <c:v>2025</c:v>
                </c:pt>
              </c:numCache>
            </c:numRef>
          </c:cat>
          <c:val>
            <c:numRef>
              <c:f>Лист1!$B$2:$B$5</c:f>
              <c:numCache>
                <c:formatCode>General</c:formatCode>
                <c:ptCount val="4"/>
                <c:pt idx="0">
                  <c:v>3049.5</c:v>
                </c:pt>
                <c:pt idx="1">
                  <c:v>450.6</c:v>
                </c:pt>
                <c:pt idx="2">
                  <c:v>0</c:v>
                </c:pt>
                <c:pt idx="3">
                  <c:v>0</c:v>
                </c:pt>
              </c:numCache>
            </c:numRef>
          </c:val>
        </c:ser>
        <c:ser>
          <c:idx val="1"/>
          <c:order val="1"/>
          <c:tx>
            <c:strRef>
              <c:f>Лист1!$C$1</c:f>
              <c:strCache>
                <c:ptCount val="1"/>
                <c:pt idx="0">
                  <c:v>участникам СВО, населению ЛНР, ДНР (587-р)</c:v>
                </c:pt>
              </c:strCache>
            </c:strRef>
          </c:tx>
          <c:invertIfNegative val="0"/>
          <c:cat>
            <c:numRef>
              <c:f>Лист1!$A$2:$A$5</c:f>
              <c:numCache>
                <c:formatCode>General</c:formatCode>
                <c:ptCount val="4"/>
                <c:pt idx="0">
                  <c:v>2022</c:v>
                </c:pt>
                <c:pt idx="1">
                  <c:v>2023</c:v>
                </c:pt>
                <c:pt idx="2">
                  <c:v>2024</c:v>
                </c:pt>
                <c:pt idx="3">
                  <c:v>2025</c:v>
                </c:pt>
              </c:numCache>
            </c:numRef>
          </c:cat>
          <c:val>
            <c:numRef>
              <c:f>Лист1!$C$2:$C$5</c:f>
              <c:numCache>
                <c:formatCode>General</c:formatCode>
                <c:ptCount val="4"/>
                <c:pt idx="0">
                  <c:v>1419.2</c:v>
                </c:pt>
                <c:pt idx="1">
                  <c:v>1042.5999999999999</c:v>
                </c:pt>
                <c:pt idx="2">
                  <c:v>1737.9</c:v>
                </c:pt>
                <c:pt idx="3">
                  <c:v>6320.5</c:v>
                </c:pt>
              </c:numCache>
            </c:numRef>
          </c:val>
        </c:ser>
        <c:ser>
          <c:idx val="2"/>
          <c:order val="2"/>
          <c:tx>
            <c:strRef>
              <c:f>Лист1!$D$1</c:f>
              <c:strCache>
                <c:ptCount val="1"/>
                <c:pt idx="0">
                  <c:v>шкатулки для хранения гос.флага (423-р)</c:v>
                </c:pt>
              </c:strCache>
            </c:strRef>
          </c:tx>
          <c:spPr>
            <a:solidFill>
              <a:srgbClr val="92D050"/>
            </a:solidFill>
          </c:spPr>
          <c:invertIfNegative val="0"/>
          <c:cat>
            <c:numRef>
              <c:f>Лист1!$A$2:$A$5</c:f>
              <c:numCache>
                <c:formatCode>General</c:formatCode>
                <c:ptCount val="4"/>
                <c:pt idx="0">
                  <c:v>2022</c:v>
                </c:pt>
                <c:pt idx="1">
                  <c:v>2023</c:v>
                </c:pt>
                <c:pt idx="2">
                  <c:v>2024</c:v>
                </c:pt>
                <c:pt idx="3">
                  <c:v>2025</c:v>
                </c:pt>
              </c:numCache>
            </c:numRef>
          </c:cat>
          <c:val>
            <c:numRef>
              <c:f>Лист1!$D$2:$D$5</c:f>
              <c:numCache>
                <c:formatCode>General</c:formatCode>
                <c:ptCount val="4"/>
                <c:pt idx="0">
                  <c:v>134.80000000000001</c:v>
                </c:pt>
                <c:pt idx="1">
                  <c:v>400.5</c:v>
                </c:pt>
                <c:pt idx="2">
                  <c:v>428.5</c:v>
                </c:pt>
                <c:pt idx="3">
                  <c:v>1791.2</c:v>
                </c:pt>
              </c:numCache>
            </c:numRef>
          </c:val>
        </c:ser>
        <c:ser>
          <c:idx val="3"/>
          <c:order val="3"/>
          <c:tx>
            <c:strRef>
              <c:f>Лист1!$E$1</c:f>
              <c:strCache>
                <c:ptCount val="1"/>
                <c:pt idx="0">
                  <c:v>помощь приграничным территориям (Курск 488-р)</c:v>
                </c:pt>
              </c:strCache>
            </c:strRef>
          </c:tx>
          <c:spPr>
            <a:solidFill>
              <a:srgbClr val="00B0F0"/>
            </a:solidFill>
          </c:spPr>
          <c:invertIfNegative val="0"/>
          <c:cat>
            <c:numRef>
              <c:f>Лист1!$A$2:$A$5</c:f>
              <c:numCache>
                <c:formatCode>General</c:formatCode>
                <c:ptCount val="4"/>
                <c:pt idx="0">
                  <c:v>2022</c:v>
                </c:pt>
                <c:pt idx="1">
                  <c:v>2023</c:v>
                </c:pt>
                <c:pt idx="2">
                  <c:v>2024</c:v>
                </c:pt>
                <c:pt idx="3">
                  <c:v>2025</c:v>
                </c:pt>
              </c:numCache>
            </c:numRef>
          </c:cat>
          <c:val>
            <c:numRef>
              <c:f>Лист1!$E$2:$E$5</c:f>
              <c:numCache>
                <c:formatCode>General</c:formatCode>
                <c:ptCount val="4"/>
                <c:pt idx="0">
                  <c:v>0</c:v>
                </c:pt>
                <c:pt idx="1">
                  <c:v>0</c:v>
                </c:pt>
                <c:pt idx="2">
                  <c:v>3129.6</c:v>
                </c:pt>
                <c:pt idx="3">
                  <c:v>21.9</c:v>
                </c:pt>
              </c:numCache>
            </c:numRef>
          </c:val>
        </c:ser>
        <c:dLbls>
          <c:showLegendKey val="0"/>
          <c:showVal val="0"/>
          <c:showCatName val="0"/>
          <c:showSerName val="0"/>
          <c:showPercent val="0"/>
          <c:showBubbleSize val="0"/>
        </c:dLbls>
        <c:gapWidth val="150"/>
        <c:overlap val="100"/>
        <c:axId val="221733456"/>
        <c:axId val="221733848"/>
      </c:barChart>
      <c:catAx>
        <c:axId val="221733456"/>
        <c:scaling>
          <c:orientation val="minMax"/>
        </c:scaling>
        <c:delete val="0"/>
        <c:axPos val="b"/>
        <c:numFmt formatCode="General" sourceLinked="1"/>
        <c:majorTickMark val="out"/>
        <c:minorTickMark val="none"/>
        <c:tickLblPos val="nextTo"/>
        <c:crossAx val="221733848"/>
        <c:crosses val="autoZero"/>
        <c:auto val="1"/>
        <c:lblAlgn val="ctr"/>
        <c:lblOffset val="100"/>
        <c:noMultiLvlLbl val="0"/>
      </c:catAx>
      <c:valAx>
        <c:axId val="221733848"/>
        <c:scaling>
          <c:orientation val="minMax"/>
        </c:scaling>
        <c:delete val="0"/>
        <c:axPos val="l"/>
        <c:majorGridlines/>
        <c:numFmt formatCode="General" sourceLinked="1"/>
        <c:majorTickMark val="out"/>
        <c:minorTickMark val="none"/>
        <c:tickLblPos val="nextTo"/>
        <c:crossAx val="221733456"/>
        <c:crosses val="autoZero"/>
        <c:crossBetween val="between"/>
      </c:valAx>
    </c:plotArea>
    <c:legend>
      <c:legendPos val="r"/>
      <c:layout>
        <c:manualLayout>
          <c:xMode val="edge"/>
          <c:yMode val="edge"/>
          <c:x val="0.65281190838961711"/>
          <c:y val="1.5353767764912036E-2"/>
          <c:w val="0.33691182178304918"/>
          <c:h val="0.97475230796612666"/>
        </c:manualLayout>
      </c:layout>
      <c:overlay val="0"/>
    </c:legend>
    <c:plotVisOnly val="1"/>
    <c:dispBlanksAs val="gap"/>
    <c:showDLblsOverMax val="0"/>
  </c:chart>
  <c:txPr>
    <a:bodyPr/>
    <a:lstStyle/>
    <a:p>
      <a:pPr>
        <a:defRPr sz="1400" b="1">
          <a:latin typeface="Times New Roman" pitchFamily="18" charset="0"/>
          <a:cs typeface="Times New Roman" pitchFamily="18" charset="0"/>
        </a:defRPr>
      </a:pPr>
      <a:endParaRPr lang="ru-RU"/>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ru-RU"/>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Лист1!$B$1</c:f>
              <c:strCache>
                <c:ptCount val="1"/>
                <c:pt idx="0">
                  <c:v>Столбец1</c:v>
                </c:pt>
              </c:strCache>
            </c:strRef>
          </c:tx>
          <c:dPt>
            <c:idx val="0"/>
            <c:bubble3D val="0"/>
            <c:spPr>
              <a:solidFill>
                <a:schemeClr val="accent1">
                  <a:lumMod val="40000"/>
                  <a:lumOff val="60000"/>
                </a:schemeClr>
              </a:solidFill>
            </c:spPr>
          </c:dPt>
          <c:dPt>
            <c:idx val="1"/>
            <c:bubble3D val="0"/>
          </c:dPt>
          <c:dPt>
            <c:idx val="2"/>
            <c:bubble3D val="0"/>
            <c:spPr>
              <a:solidFill>
                <a:srgbClr val="FFFF00"/>
              </a:solidFill>
            </c:spPr>
          </c:dPt>
          <c:dPt>
            <c:idx val="3"/>
            <c:bubble3D val="0"/>
            <c:spPr>
              <a:solidFill>
                <a:srgbClr val="00B050"/>
              </a:solidFill>
            </c:spPr>
          </c:dPt>
          <c:dLbls>
            <c:dLbl>
              <c:idx val="0"/>
              <c:layout>
                <c:manualLayout>
                  <c:x val="-3.0840697721026666E-2"/>
                  <c:y val="-0.16903666087989833"/>
                </c:manualLayout>
              </c:layout>
              <c:tx>
                <c:rich>
                  <a:bodyPr rot="0" spcFirstLastPara="0" vertOverflow="ellipsis" vert="horz" wrap="square" lIns="38100" tIns="19050" rIns="38100" bIns="19050" anchor="ctr" anchorCtr="1"/>
                  <a:lstStyle/>
                  <a:p>
                    <a:pPr defTabSz="914400">
                      <a:defRPr lang="ru-RU" sz="1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ru-RU" dirty="0"/>
                      <a:t> </a:t>
                    </a:r>
                    <a:r>
                      <a:rPr lang="ru-RU" sz="900" dirty="0"/>
                      <a:t>устные </a:t>
                    </a:r>
                    <a:r>
                      <a:rPr lang="ru-RU" sz="900" dirty="0" smtClean="0"/>
                      <a:t>консультации</a:t>
                    </a:r>
                    <a:r>
                      <a:rPr lang="ru-RU" sz="900" dirty="0"/>
                      <a:t>, </a:t>
                    </a:r>
                    <a:r>
                      <a:rPr lang="ru-RU" sz="900" dirty="0" smtClean="0"/>
                      <a:t>109</a:t>
                    </a:r>
                    <a:endParaRPr lang="ru-RU" sz="900" dirty="0"/>
                  </a:p>
                </c:rich>
              </c:tx>
              <c:spPr>
                <a:noFill/>
                <a:ln>
                  <a:noFill/>
                </a:ln>
                <a:effectLst/>
              </c:spPr>
              <c:dLblPos val="bestFit"/>
              <c:showLegendKey val="1"/>
              <c:showVal val="1"/>
              <c:showCatName val="1"/>
              <c:showSerName val="1"/>
              <c:showPercent val="1"/>
              <c:showBubbleSize val="1"/>
              <c:extLst>
                <c:ext xmlns:c15="http://schemas.microsoft.com/office/drawing/2012/chart" uri="{CE6537A1-D6FC-4f65-9D91-7224C49458BB}">
                  <c15:layout>
                    <c:manualLayout>
                      <c:w val="0.23899735084150367"/>
                      <c:h val="0.24596652621927717"/>
                    </c:manualLayout>
                  </c15:layout>
                </c:ext>
              </c:extLst>
            </c:dLbl>
            <c:dLbl>
              <c:idx val="1"/>
              <c:layout>
                <c:manualLayout>
                  <c:x val="1.49708035929866E-2"/>
                  <c:y val="4.9098389441095798E-2"/>
                </c:manualLayout>
              </c:layout>
              <c:tx>
                <c:rich>
                  <a:bodyPr rot="0" spcFirstLastPara="0" vertOverflow="ellipsis" vert="horz" wrap="square" lIns="38100" tIns="19050" rIns="38100" bIns="19050" anchor="ctr" anchorCtr="1"/>
                  <a:lstStyle/>
                  <a:p>
                    <a:pPr defTabSz="914400">
                      <a:defRPr lang="ru-RU" sz="1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ru-RU" dirty="0"/>
                      <a:t> </a:t>
                    </a:r>
                    <a:r>
                      <a:rPr lang="ru-RU" sz="900" dirty="0"/>
                      <a:t>документы правового характера, 45</a:t>
                    </a:r>
                  </a:p>
                </c:rich>
              </c:tx>
              <c:spPr>
                <a:noFill/>
                <a:ln>
                  <a:noFill/>
                </a:ln>
                <a:effectLst/>
              </c:spPr>
              <c:dLblPos val="bestFit"/>
              <c:showLegendKey val="1"/>
              <c:showVal val="1"/>
              <c:showCatName val="1"/>
              <c:showSerName val="1"/>
              <c:showPercent val="1"/>
              <c:showBubbleSize val="1"/>
              <c:extLst>
                <c:ext xmlns:c15="http://schemas.microsoft.com/office/drawing/2012/chart" uri="{CE6537A1-D6FC-4f65-9D91-7224C49458BB}">
                  <c15:layout>
                    <c:manualLayout>
                      <c:w val="0.24819802902149499"/>
                      <c:h val="0.18765568779407699"/>
                    </c:manualLayout>
                  </c15:layout>
                </c:ext>
              </c:extLst>
            </c:dLbl>
            <c:dLbl>
              <c:idx val="2"/>
              <c:layout>
                <c:manualLayout>
                  <c:x val="-3.1569118964285624E-2"/>
                  <c:y val="0"/>
                </c:manualLayout>
              </c:layout>
              <c:tx>
                <c:rich>
                  <a:bodyPr rot="0" spcFirstLastPara="0" vertOverflow="ellipsis" vert="horz" wrap="square" lIns="38100" tIns="19050" rIns="38100" bIns="19050" anchor="ctr" anchorCtr="1"/>
                  <a:lstStyle/>
                  <a:p>
                    <a:pPr defTabSz="914400">
                      <a:defRPr lang="ru-RU" sz="1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ru-RU" dirty="0"/>
                      <a:t> </a:t>
                    </a:r>
                    <a:r>
                      <a:rPr lang="ru-RU" sz="900" dirty="0"/>
                      <a:t>письменные консультации, 7</a:t>
                    </a:r>
                  </a:p>
                </c:rich>
              </c:tx>
              <c:spPr>
                <a:noFill/>
                <a:ln>
                  <a:noFill/>
                </a:ln>
                <a:effectLst/>
              </c:spPr>
              <c:dLblPos val="bestFit"/>
              <c:showLegendKey val="1"/>
              <c:showVal val="1"/>
              <c:showCatName val="1"/>
              <c:showSerName val="1"/>
              <c:showPercent val="1"/>
              <c:showBubbleSize val="1"/>
              <c:extLst>
                <c:ext xmlns:c15="http://schemas.microsoft.com/office/drawing/2012/chart" uri="{CE6537A1-D6FC-4f65-9D91-7224C49458BB}">
                  <c15:layout>
                    <c:manualLayout>
                      <c:w val="0.49731511264324479"/>
                      <c:h val="0.12427345562446977"/>
                    </c:manualLayout>
                  </c15:layout>
                </c:ext>
              </c:extLst>
            </c:dLbl>
            <c:dLbl>
              <c:idx val="3"/>
              <c:layout>
                <c:manualLayout>
                  <c:x val="0.22386809978629041"/>
                  <c:y val="-1.5331445259519294E-2"/>
                </c:manualLayout>
              </c:layout>
              <c:tx>
                <c:rich>
                  <a:bodyPr rot="0" spcFirstLastPara="0" vertOverflow="ellipsis" vert="horz" wrap="square" lIns="38100" tIns="19050" rIns="38100" bIns="19050" anchor="ctr" anchorCtr="1"/>
                  <a:lstStyle/>
                  <a:p>
                    <a:pPr defTabSz="914400">
                      <a:defRPr lang="ru-RU" sz="1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ru-RU" sz="900" dirty="0" err="1"/>
                      <a:t>предст.интересов</a:t>
                    </a:r>
                    <a:r>
                      <a:rPr lang="ru-RU" sz="900" dirty="0"/>
                      <a:t> граждан в судах, 2</a:t>
                    </a:r>
                  </a:p>
                </c:rich>
              </c:tx>
              <c:spPr>
                <a:noFill/>
                <a:ln>
                  <a:noFill/>
                </a:ln>
                <a:effectLst/>
              </c:spPr>
              <c:dLblPos val="bestFit"/>
              <c:showLegendKey val="1"/>
              <c:showVal val="1"/>
              <c:showCatName val="1"/>
              <c:showSerName val="1"/>
              <c:showPercent val="1"/>
              <c:showBubbleSize val="1"/>
              <c:extLst>
                <c:ext xmlns:c15="http://schemas.microsoft.com/office/drawing/2012/chart" uri="{CE6537A1-D6FC-4f65-9D91-7224C49458BB}">
                  <c15:layout>
                    <c:manualLayout>
                      <c:w val="0.43133779536550382"/>
                      <c:h val="0.1268239625116834"/>
                    </c:manualLayout>
                  </c15:layout>
                </c:ext>
              </c:extLst>
            </c:dLbl>
            <c:spPr>
              <a:noFill/>
              <a:ln>
                <a:noFill/>
              </a:ln>
              <a:effectLst/>
            </c:spPr>
            <c:txPr>
              <a:bodyPr rot="0" spcFirstLastPara="0" vertOverflow="ellipsis" vert="horz" wrap="square" lIns="38100" tIns="19050" rIns="38100" bIns="19050" anchor="ctr" anchorCtr="1"/>
              <a:lstStyle/>
              <a:p>
                <a:pPr>
                  <a:defRPr lang="ru-RU" sz="10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dLblPos val="bestFit"/>
            <c:showLegendKey val="1"/>
            <c:showVal val="1"/>
            <c:showCatName val="1"/>
            <c:showSerName val="1"/>
            <c:showPercent val="1"/>
            <c:showBubbleSize val="1"/>
            <c:showLeaderLines val="1"/>
            <c:extLst>
              <c:ext xmlns:c15="http://schemas.microsoft.com/office/drawing/2012/chart" uri="{CE6537A1-D6FC-4f65-9D91-7224C49458BB}"/>
            </c:extLst>
          </c:dLbls>
          <c:cat>
            <c:strRef>
              <c:f>Лист1!$A$2:$A$5</c:f>
              <c:strCache>
                <c:ptCount val="4"/>
                <c:pt idx="0">
                  <c:v>устные консультации</c:v>
                </c:pt>
                <c:pt idx="1">
                  <c:v>документы правового характера</c:v>
                </c:pt>
                <c:pt idx="2">
                  <c:v>письменные консультации </c:v>
                </c:pt>
                <c:pt idx="3">
                  <c:v>предст.интересов граждан в судах</c:v>
                </c:pt>
              </c:strCache>
            </c:strRef>
          </c:cat>
          <c:val>
            <c:numRef>
              <c:f>Лист1!$B$2:$B$5</c:f>
              <c:numCache>
                <c:formatCode>General</c:formatCode>
                <c:ptCount val="4"/>
                <c:pt idx="0">
                  <c:v>110</c:v>
                </c:pt>
                <c:pt idx="1">
                  <c:v>45</c:v>
                </c:pt>
                <c:pt idx="2">
                  <c:v>7</c:v>
                </c:pt>
                <c:pt idx="3">
                  <c:v>2</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1.1137433613759365E-2"/>
          <c:y val="0.75989482424577903"/>
          <c:w val="0.98653461153232647"/>
          <c:h val="0.24010527970921022"/>
        </c:manualLayout>
      </c:layout>
      <c:overlay val="1"/>
      <c:txPr>
        <a:bodyPr rot="0" spcFirstLastPara="0" vertOverflow="ellipsis" vert="horz" wrap="square" anchor="ctr" anchorCtr="1"/>
        <a:lstStyle/>
        <a:p>
          <a:pPr>
            <a:defRPr lang="ru-RU"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legend>
    <c:plotVisOnly val="1"/>
    <c:dispBlanksAs val="zero"/>
    <c:showDLblsOverMax val="1"/>
    <c:extLst>
      <c:ext uri="{0b15fc19-7d7d-44ad-8c2d-2c3a37ce22c3}">
        <chartProps xmlns="https://web.wps.cn/et/2018/main" chartId="{e603f682-c6fc-4506-855a-167affa6edc6}"/>
      </c:ext>
    </c:extLst>
  </c:chart>
  <c:txPr>
    <a:bodyPr/>
    <a:lstStyle/>
    <a:p>
      <a:pPr>
        <a:defRPr lang="ru-RU" sz="1800"/>
      </a:pPr>
      <a:endParaRPr lang="ru-RU"/>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282861355366741E-2"/>
          <c:y val="3.2095611760425032E-2"/>
          <c:w val="0.8276803851295238"/>
          <c:h val="0.85989100449130385"/>
        </c:manualLayout>
      </c:layout>
      <c:barChart>
        <c:barDir val="col"/>
        <c:grouping val="clustered"/>
        <c:varyColors val="0"/>
        <c:ser>
          <c:idx val="0"/>
          <c:order val="0"/>
          <c:tx>
            <c:strRef>
              <c:f>Лист1!$B$1</c:f>
              <c:strCache>
                <c:ptCount val="1"/>
                <c:pt idx="0">
                  <c:v>2023 г.</c:v>
                </c:pt>
              </c:strCache>
            </c:strRef>
          </c:tx>
          <c:spPr>
            <a:solidFill>
              <a:schemeClr val="accent5">
                <a:lumMod val="75000"/>
              </a:schemeClr>
            </a:solidFill>
          </c:spPr>
          <c:invertIfNegative val="0"/>
          <c:dLbls>
            <c:spPr>
              <a:noFill/>
              <a:ln>
                <a:noFill/>
              </a:ln>
              <a:effectLst/>
            </c:spPr>
            <c:txPr>
              <a:bodyPr/>
              <a:lstStyle/>
              <a:p>
                <a:pPr>
                  <a:defRPr sz="1600" b="1">
                    <a:latin typeface="PT Astra Serif" pitchFamily="18" charset="-52"/>
                    <a:ea typeface="PT Astra Serif" pitchFamily="18" charset="-52"/>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Лист1!$A$2:$A$5</c:f>
              <c:strCache>
                <c:ptCount val="4"/>
                <c:pt idx="0">
                  <c:v>ИП</c:v>
                </c:pt>
                <c:pt idx="1">
                  <c:v>ЛПХ</c:v>
                </c:pt>
                <c:pt idx="2">
                  <c:v>ТЖС</c:v>
                </c:pt>
                <c:pt idx="3">
                  <c:v>Поиск работы</c:v>
                </c:pt>
              </c:strCache>
            </c:strRef>
          </c:cat>
          <c:val>
            <c:numRef>
              <c:f>Лист1!$B$2:$B$5</c:f>
              <c:numCache>
                <c:formatCode>General</c:formatCode>
                <c:ptCount val="4"/>
                <c:pt idx="0">
                  <c:v>854</c:v>
                </c:pt>
                <c:pt idx="1">
                  <c:v>507</c:v>
                </c:pt>
                <c:pt idx="2">
                  <c:v>287</c:v>
                </c:pt>
                <c:pt idx="3">
                  <c:v>167</c:v>
                </c:pt>
              </c:numCache>
            </c:numRef>
          </c:val>
        </c:ser>
        <c:ser>
          <c:idx val="1"/>
          <c:order val="1"/>
          <c:tx>
            <c:strRef>
              <c:f>Лист1!$C$1</c:f>
              <c:strCache>
                <c:ptCount val="1"/>
                <c:pt idx="0">
                  <c:v>2024 г.</c:v>
                </c:pt>
              </c:strCache>
            </c:strRef>
          </c:tx>
          <c:spPr>
            <a:solidFill>
              <a:schemeClr val="accent6">
                <a:lumMod val="75000"/>
              </a:schemeClr>
            </a:solidFill>
          </c:spPr>
          <c:invertIfNegative val="0"/>
          <c:dLbls>
            <c:spPr>
              <a:noFill/>
              <a:ln>
                <a:noFill/>
              </a:ln>
              <a:effectLst/>
            </c:spPr>
            <c:txPr>
              <a:bodyPr/>
              <a:lstStyle/>
              <a:p>
                <a:pPr>
                  <a:defRPr sz="1600" b="1">
                    <a:latin typeface="PT Astra Serif" pitchFamily="18" charset="-52"/>
                    <a:ea typeface="PT Astra Serif" pitchFamily="18" charset="-52"/>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Лист1!$A$2:$A$5</c:f>
              <c:strCache>
                <c:ptCount val="4"/>
                <c:pt idx="0">
                  <c:v>ИП</c:v>
                </c:pt>
                <c:pt idx="1">
                  <c:v>ЛПХ</c:v>
                </c:pt>
                <c:pt idx="2">
                  <c:v>ТЖС</c:v>
                </c:pt>
                <c:pt idx="3">
                  <c:v>Поиск работы</c:v>
                </c:pt>
              </c:strCache>
            </c:strRef>
          </c:cat>
          <c:val>
            <c:numRef>
              <c:f>Лист1!$C$2:$C$5</c:f>
              <c:numCache>
                <c:formatCode>General</c:formatCode>
                <c:ptCount val="4"/>
                <c:pt idx="0">
                  <c:v>738</c:v>
                </c:pt>
                <c:pt idx="1">
                  <c:v>442</c:v>
                </c:pt>
                <c:pt idx="2">
                  <c:v>201</c:v>
                </c:pt>
                <c:pt idx="3">
                  <c:v>200</c:v>
                </c:pt>
              </c:numCache>
            </c:numRef>
          </c:val>
        </c:ser>
        <c:ser>
          <c:idx val="2"/>
          <c:order val="2"/>
          <c:tx>
            <c:strRef>
              <c:f>Лист1!$D$1</c:f>
              <c:strCache>
                <c:ptCount val="1"/>
                <c:pt idx="0">
                  <c:v>2025 г.</c:v>
                </c:pt>
              </c:strCache>
            </c:strRef>
          </c:tx>
          <c:spPr>
            <a:solidFill>
              <a:srgbClr val="FF0000"/>
            </a:solidFill>
          </c:spPr>
          <c:invertIfNegative val="0"/>
          <c:dLbls>
            <c:spPr>
              <a:noFill/>
              <a:ln>
                <a:noFill/>
              </a:ln>
              <a:effectLst/>
            </c:spPr>
            <c:txPr>
              <a:bodyPr/>
              <a:lstStyle/>
              <a:p>
                <a:pPr>
                  <a:defRPr sz="1600" b="1">
                    <a:latin typeface="PT Astra Serif" pitchFamily="18" charset="-52"/>
                    <a:ea typeface="PT Astra Serif" pitchFamily="18" charset="-52"/>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Лист1!$A$2:$A$5</c:f>
              <c:strCache>
                <c:ptCount val="4"/>
                <c:pt idx="0">
                  <c:v>ИП</c:v>
                </c:pt>
                <c:pt idx="1">
                  <c:v>ЛПХ</c:v>
                </c:pt>
                <c:pt idx="2">
                  <c:v>ТЖС</c:v>
                </c:pt>
                <c:pt idx="3">
                  <c:v>Поиск работы</c:v>
                </c:pt>
              </c:strCache>
            </c:strRef>
          </c:cat>
          <c:val>
            <c:numRef>
              <c:f>Лист1!$D$2:$D$5</c:f>
              <c:numCache>
                <c:formatCode>General</c:formatCode>
                <c:ptCount val="4"/>
                <c:pt idx="0">
                  <c:v>816</c:v>
                </c:pt>
                <c:pt idx="1">
                  <c:v>520</c:v>
                </c:pt>
                <c:pt idx="2">
                  <c:v>285</c:v>
                </c:pt>
                <c:pt idx="3">
                  <c:v>167</c:v>
                </c:pt>
              </c:numCache>
            </c:numRef>
          </c:val>
        </c:ser>
        <c:dLbls>
          <c:showLegendKey val="0"/>
          <c:showVal val="0"/>
          <c:showCatName val="0"/>
          <c:showSerName val="0"/>
          <c:showPercent val="0"/>
          <c:showBubbleSize val="0"/>
        </c:dLbls>
        <c:gapWidth val="150"/>
        <c:axId val="225401080"/>
        <c:axId val="225397944"/>
      </c:barChart>
      <c:catAx>
        <c:axId val="225401080"/>
        <c:scaling>
          <c:orientation val="minMax"/>
        </c:scaling>
        <c:delete val="0"/>
        <c:axPos val="b"/>
        <c:numFmt formatCode="General" sourceLinked="0"/>
        <c:majorTickMark val="out"/>
        <c:minorTickMark val="none"/>
        <c:tickLblPos val="nextTo"/>
        <c:txPr>
          <a:bodyPr/>
          <a:lstStyle/>
          <a:p>
            <a:pPr>
              <a:defRPr sz="1600" b="1">
                <a:latin typeface="PT Astra Serif" pitchFamily="18" charset="-52"/>
                <a:ea typeface="PT Astra Serif" pitchFamily="18" charset="-52"/>
              </a:defRPr>
            </a:pPr>
            <a:endParaRPr lang="ru-RU"/>
          </a:p>
        </c:txPr>
        <c:crossAx val="225397944"/>
        <c:crosses val="autoZero"/>
        <c:auto val="1"/>
        <c:lblAlgn val="ctr"/>
        <c:lblOffset val="100"/>
        <c:noMultiLvlLbl val="0"/>
      </c:catAx>
      <c:valAx>
        <c:axId val="225397944"/>
        <c:scaling>
          <c:orientation val="minMax"/>
        </c:scaling>
        <c:delete val="0"/>
        <c:axPos val="l"/>
        <c:majorGridlines/>
        <c:numFmt formatCode="General" sourceLinked="1"/>
        <c:majorTickMark val="out"/>
        <c:minorTickMark val="none"/>
        <c:tickLblPos val="nextTo"/>
        <c:txPr>
          <a:bodyPr/>
          <a:lstStyle/>
          <a:p>
            <a:pPr>
              <a:defRPr sz="1200">
                <a:latin typeface="PT Astra Serif" pitchFamily="18" charset="-52"/>
                <a:ea typeface="PT Astra Serif" pitchFamily="18" charset="-52"/>
              </a:defRPr>
            </a:pPr>
            <a:endParaRPr lang="ru-RU"/>
          </a:p>
        </c:txPr>
        <c:crossAx val="225401080"/>
        <c:crosses val="autoZero"/>
        <c:crossBetween val="between"/>
      </c:valAx>
    </c:plotArea>
    <c:legend>
      <c:legendPos val="r"/>
      <c:layout>
        <c:manualLayout>
          <c:xMode val="edge"/>
          <c:yMode val="edge"/>
          <c:x val="0.45912790702571765"/>
          <c:y val="0"/>
          <c:w val="0.48257995715851271"/>
          <c:h val="0.16778838242903726"/>
        </c:manualLayout>
      </c:layout>
      <c:overlay val="0"/>
      <c:txPr>
        <a:bodyPr/>
        <a:lstStyle/>
        <a:p>
          <a:pPr>
            <a:defRPr sz="1600" b="1">
              <a:latin typeface="PT Astra Serif" pitchFamily="18" charset="-52"/>
              <a:ea typeface="PT Astra Serif" pitchFamily="18" charset="-52"/>
            </a:defRPr>
          </a:pPr>
          <a:endParaRPr lang="ru-RU"/>
        </a:p>
      </c:txPr>
    </c:legend>
    <c:plotVisOnly val="1"/>
    <c:dispBlanksAs val="gap"/>
    <c:showDLblsOverMax val="0"/>
  </c:chart>
  <c:txPr>
    <a:bodyPr/>
    <a:lstStyle/>
    <a:p>
      <a:pPr>
        <a:defRPr sz="1800"/>
      </a:pPr>
      <a:endParaRPr lang="ru-RU"/>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1"/>
    </c:view3D>
    <c:floor>
      <c:thickness val="0"/>
    </c:floor>
    <c:sideWall>
      <c:thickness val="0"/>
    </c:sideWall>
    <c:backWall>
      <c:thickness val="0"/>
    </c:backWall>
    <c:plotArea>
      <c:layout>
        <c:manualLayout>
          <c:layoutTarget val="inner"/>
          <c:xMode val="edge"/>
          <c:yMode val="edge"/>
          <c:x val="0.30022300000000002"/>
          <c:y val="2.4199999999999999E-2"/>
          <c:w val="0.64918299999999995"/>
          <c:h val="0.95234799999999997"/>
        </c:manualLayout>
      </c:layout>
      <c:bar3DChart>
        <c:barDir val="bar"/>
        <c:grouping val="clustered"/>
        <c:varyColors val="0"/>
        <c:ser>
          <c:idx val="0"/>
          <c:order val="0"/>
          <c:tx>
            <c:strRef>
              <c:f>'табл отд, кат раб. (2)'!$B$1:$B$3</c:f>
              <c:strCache>
                <c:ptCount val="1"/>
                <c:pt idx="0">
                  <c:v>Средняя заработная плата по отдельным категориям работников, определенных Указами Президента Российской Федерации за январь-октябрь 2025 г Средняя заработная плата отдельных категорий работников за январь-октябрь 2025 г., руб.</c:v>
                </c:pt>
              </c:strCache>
            </c:strRef>
          </c:tx>
          <c:invertIfNegative val="1"/>
          <c:dLbls>
            <c:dLbl>
              <c:idx val="0"/>
              <c:layout>
                <c:manualLayout>
                  <c:x val="1.8433000000000001E-2"/>
                  <c:y val="0"/>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5361E-2"/>
                  <c:y val="0"/>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5361E-2"/>
                  <c:y val="0"/>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9.2169999999999995E-3"/>
                  <c:y val="0"/>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5361E-2"/>
                  <c:y val="0"/>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5.8939999999999999E-3"/>
                  <c:y val="9.0300000000000005E-4"/>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2.1505E-2"/>
                  <c:y val="-1.8699999999999999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1.8433000000000001E-2"/>
                  <c:y val="-1.8699999999999999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1.6896999999999999E-2"/>
                  <c:y val="0"/>
                </c:manualLayout>
              </c:layout>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1.3825E-2"/>
                  <c:y val="0"/>
                </c:manualLayout>
              </c:layout>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2.3040999999999999E-2"/>
                  <c:y val="0"/>
                </c:manualLayout>
              </c:layout>
              <c:showLegendKey val="0"/>
              <c:showVal val="1"/>
              <c:showCatName val="0"/>
              <c:showSerName val="0"/>
              <c:showPercent val="0"/>
              <c:showBubbleSize val="0"/>
              <c:extLst>
                <c:ext xmlns:c15="http://schemas.microsoft.com/office/drawing/2012/chart" uri="{CE6537A1-D6FC-4f65-9D91-7224C49458BB}">
                  <c15:layout/>
                </c:ext>
              </c:extLst>
            </c:dLbl>
            <c:spPr>
              <a:blipFill>
                <a:blip xmlns:r="http://schemas.openxmlformats.org/officeDocument/2006/relationships" r:embed="rId1"/>
                <a:tile tx="0" ty="0" sx="100000" sy="100000" flip="none" algn="tl"/>
              </a:blipFill>
              <a:ln>
                <a:solidFill>
                  <a:schemeClr val="accent1">
                    <a:lumMod val="20000"/>
                    <a:lumOff val="80000"/>
                  </a:schemeClr>
                </a:solidFill>
              </a:ln>
              <a:effectLst>
                <a:outerShdw blurRad="50800" dist="38100" dir="5400000" algn="t" rotWithShape="0">
                  <a:schemeClr val="accent5">
                    <a:lumMod val="20000"/>
                    <a:lumOff val="80000"/>
                    <a:alpha val="40000"/>
                  </a:schemeClr>
                </a:outerShdw>
              </a:effectLst>
            </c:spPr>
            <c:txPr>
              <a:bodyPr/>
              <a:lstStyle/>
              <a:p>
                <a:pPr>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strRef>
              <c:f>'табл отд, кат раб. (2)'!$A$4:$A$14</c:f>
              <c:strCache>
                <c:ptCount val="11"/>
                <c:pt idx="0">
                  <c:v>социальные работники</c:v>
                </c:pt>
                <c:pt idx="1">
                  <c:v>младший медицинсий персонал</c:v>
                </c:pt>
                <c:pt idx="2">
                  <c:v>средний медицинский персонал</c:v>
                </c:pt>
                <c:pt idx="3">
                  <c:v>врачи и работники, имеющие высшеее образование</c:v>
                </c:pt>
                <c:pt idx="4">
                  <c:v>работники учреждений культуры</c:v>
                </c:pt>
                <c:pt idx="5">
                  <c:v>научные сотрудники</c:v>
                </c:pt>
                <c:pt idx="6">
                  <c:v>педагогические работники, оказывающие социальные услуги детям-сиротам</c:v>
                </c:pt>
                <c:pt idx="7">
                  <c:v>преподаватели и мастера производственного обучения образовательных учреждений СПО</c:v>
                </c:pt>
                <c:pt idx="8">
                  <c:v>педагогические работники образовательных учреждений дополнительного образования детей</c:v>
                </c:pt>
                <c:pt idx="9">
                  <c:v>педагогические работники общеобразовательных учреждений</c:v>
                </c:pt>
                <c:pt idx="10">
                  <c:v>педагогические работники дошкольных образовательных  учреждений</c:v>
                </c:pt>
              </c:strCache>
            </c:strRef>
          </c:cat>
          <c:val>
            <c:numRef>
              <c:f>'табл отд, кат раб. (2)'!$B$4:$B$14</c:f>
              <c:numCache>
                <c:formatCode>0.0</c:formatCode>
                <c:ptCount val="11"/>
                <c:pt idx="0">
                  <c:v>53515</c:v>
                </c:pt>
                <c:pt idx="1">
                  <c:v>55893.4</c:v>
                </c:pt>
                <c:pt idx="2">
                  <c:v>61487</c:v>
                </c:pt>
                <c:pt idx="3">
                  <c:v>114056.6</c:v>
                </c:pt>
                <c:pt idx="4">
                  <c:v>53179.1</c:v>
                </c:pt>
                <c:pt idx="5">
                  <c:v>106472.2</c:v>
                </c:pt>
                <c:pt idx="6">
                  <c:v>54344.7</c:v>
                </c:pt>
                <c:pt idx="7">
                  <c:v>53376.800000000003</c:v>
                </c:pt>
                <c:pt idx="8">
                  <c:v>56105.599999999999</c:v>
                </c:pt>
                <c:pt idx="9">
                  <c:v>58258.3</c:v>
                </c:pt>
                <c:pt idx="10">
                  <c:v>53761.5</c:v>
                </c:pt>
              </c:numCache>
            </c:numRef>
          </c:val>
        </c:ser>
        <c:dLbls>
          <c:showLegendKey val="0"/>
          <c:showVal val="1"/>
          <c:showCatName val="0"/>
          <c:showSerName val="0"/>
          <c:showPercent val="0"/>
          <c:showBubbleSize val="0"/>
        </c:dLbls>
        <c:gapWidth val="150"/>
        <c:shape val="box"/>
        <c:axId val="225396376"/>
        <c:axId val="225396768"/>
        <c:axId val="0"/>
      </c:bar3DChart>
      <c:catAx>
        <c:axId val="225396376"/>
        <c:scaling>
          <c:orientation val="minMax"/>
        </c:scaling>
        <c:delete val="0"/>
        <c:axPos val="l"/>
        <c:numFmt formatCode="General" sourceLinked="0"/>
        <c:majorTickMark val="out"/>
        <c:minorTickMark val="none"/>
        <c:tickLblPos val="nextTo"/>
        <c:txPr>
          <a:bodyPr/>
          <a:lstStyle/>
          <a:p>
            <a:pPr>
              <a:defRPr sz="800">
                <a:latin typeface="Times New Roman"/>
                <a:cs typeface="Times New Roman"/>
              </a:defRPr>
            </a:pPr>
            <a:endParaRPr lang="ru-RU"/>
          </a:p>
        </c:txPr>
        <c:crossAx val="225396768"/>
        <c:crosses val="autoZero"/>
        <c:auto val="1"/>
        <c:lblAlgn val="l"/>
        <c:lblOffset val="100"/>
        <c:noMultiLvlLbl val="0"/>
      </c:catAx>
      <c:valAx>
        <c:axId val="225396768"/>
        <c:scaling>
          <c:orientation val="minMax"/>
        </c:scaling>
        <c:delete val="1"/>
        <c:axPos val="b"/>
        <c:numFmt formatCode="0.0" sourceLinked="1"/>
        <c:majorTickMark val="out"/>
        <c:minorTickMark val="none"/>
        <c:tickLblPos val="nextTo"/>
        <c:crossAx val="225396376"/>
        <c:crosses val="autoZero"/>
        <c:crossBetween val="between"/>
      </c:valAx>
    </c:plotArea>
    <c:plotVisOnly val="1"/>
    <c:dispBlanksAs val="zero"/>
    <c:showDLblsOverMax val="0"/>
  </c:chart>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1"/>
    <c:view3D>
      <c:rotX val="10"/>
      <c:rotY val="10"/>
      <c:depthPercent val="100"/>
      <c:rAngAx val="1"/>
    </c:view3D>
    <c:floor>
      <c:thickness val="0"/>
    </c:floor>
    <c:sideWall>
      <c:thickness val="0"/>
      <c:spPr>
        <a:noFill/>
        <a:ln>
          <a:noFill/>
        </a:ln>
      </c:spPr>
    </c:sideWall>
    <c:backWall>
      <c:thickness val="0"/>
      <c:spPr>
        <a:noFill/>
        <a:ln>
          <a:noFill/>
        </a:ln>
      </c:spPr>
    </c:backWall>
    <c:plotArea>
      <c:layout>
        <c:manualLayout>
          <c:layoutTarget val="inner"/>
          <c:xMode val="edge"/>
          <c:yMode val="edge"/>
          <c:x val="1.1213000000000001E-2"/>
          <c:y val="0.12972400000000001"/>
          <c:w val="0.91223500000000002"/>
          <c:h val="0.78592499999999998"/>
        </c:manualLayout>
      </c:layout>
      <c:bar3DChart>
        <c:barDir val="col"/>
        <c:grouping val="clustered"/>
        <c:varyColors val="0"/>
        <c:ser>
          <c:idx val="0"/>
          <c:order val="0"/>
          <c:tx>
            <c:strRef>
              <c:f>'размер зарплаты'!$B$5</c:f>
              <c:strCache>
                <c:ptCount val="1"/>
                <c:pt idx="0">
                  <c:v>руб.</c:v>
                </c:pt>
              </c:strCache>
            </c:strRef>
          </c:tx>
          <c:invertIfNegative val="1"/>
          <c:dLbls>
            <c:dLbl>
              <c:idx val="0"/>
              <c:layout>
                <c:manualLayout>
                  <c:x val="0"/>
                  <c:y val="-4.206100000000000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3.575199999999999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369E-3"/>
                  <c:y val="-2.73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369E-3"/>
                  <c:y val="-2.73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2.738E-3"/>
                  <c:y val="-2.73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892699999999999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'размер зарплаты'!$C$4:$I$4</c:f>
              <c:strCache>
                <c:ptCount val="7"/>
                <c:pt idx="0">
                  <c:v>2019 г.</c:v>
                </c:pt>
                <c:pt idx="1">
                  <c:v>2020 г.</c:v>
                </c:pt>
                <c:pt idx="2">
                  <c:v>2021 г.</c:v>
                </c:pt>
                <c:pt idx="3">
                  <c:v>2022 г.</c:v>
                </c:pt>
                <c:pt idx="4">
                  <c:v> 2023 г.</c:v>
                </c:pt>
                <c:pt idx="5">
                  <c:v> 2024 г.</c:v>
                </c:pt>
                <c:pt idx="6">
                  <c:v>январь-сентябрь  2025 г.</c:v>
                </c:pt>
              </c:strCache>
            </c:strRef>
          </c:cat>
          <c:val>
            <c:numRef>
              <c:f>'размер зарплаты'!$C$5:$I$5</c:f>
              <c:numCache>
                <c:formatCode>General</c:formatCode>
                <c:ptCount val="7"/>
                <c:pt idx="0">
                  <c:v>33387.4</c:v>
                </c:pt>
                <c:pt idx="1">
                  <c:v>36269.4</c:v>
                </c:pt>
                <c:pt idx="2">
                  <c:v>39805.9</c:v>
                </c:pt>
                <c:pt idx="3">
                  <c:v>43974</c:v>
                </c:pt>
                <c:pt idx="4">
                  <c:v>52450</c:v>
                </c:pt>
                <c:pt idx="5">
                  <c:v>63529.3</c:v>
                </c:pt>
                <c:pt idx="6">
                  <c:v>68920.600000000006</c:v>
                </c:pt>
              </c:numCache>
            </c:numRef>
          </c:val>
        </c:ser>
        <c:dLbls>
          <c:showLegendKey val="0"/>
          <c:showVal val="1"/>
          <c:showCatName val="0"/>
          <c:showSerName val="0"/>
          <c:showPercent val="0"/>
          <c:showBubbleSize val="0"/>
        </c:dLbls>
        <c:gapWidth val="150"/>
        <c:shape val="box"/>
        <c:axId val="225399512"/>
        <c:axId val="225395200"/>
        <c:axId val="0"/>
      </c:bar3DChart>
      <c:catAx>
        <c:axId val="225399512"/>
        <c:scaling>
          <c:orientation val="minMax"/>
        </c:scaling>
        <c:delete val="0"/>
        <c:axPos val="b"/>
        <c:numFmt formatCode="General" sourceLinked="1"/>
        <c:majorTickMark val="out"/>
        <c:minorTickMark val="none"/>
        <c:tickLblPos val="nextTo"/>
        <c:txPr>
          <a:bodyPr rot="0" vert="horz"/>
          <a:lstStyle/>
          <a:p>
            <a:pPr>
              <a:defRPr/>
            </a:pPr>
            <a:endParaRPr lang="ru-RU"/>
          </a:p>
        </c:txPr>
        <c:crossAx val="225395200"/>
        <c:crosses val="autoZero"/>
        <c:auto val="1"/>
        <c:lblAlgn val="ctr"/>
        <c:lblOffset val="100"/>
        <c:noMultiLvlLbl val="0"/>
      </c:catAx>
      <c:valAx>
        <c:axId val="225395200"/>
        <c:scaling>
          <c:orientation val="minMax"/>
        </c:scaling>
        <c:delete val="1"/>
        <c:axPos val="l"/>
        <c:numFmt formatCode="General" sourceLinked="1"/>
        <c:majorTickMark val="out"/>
        <c:minorTickMark val="none"/>
        <c:tickLblPos val="nextTo"/>
        <c:crossAx val="225399512"/>
        <c:crosses val="autoZero"/>
        <c:crossBetween val="between"/>
      </c:valAx>
      <c:spPr>
        <a:noFill/>
        <a:ln w="25400">
          <a:noFill/>
        </a:ln>
      </c:spPr>
    </c:plotArea>
    <c:plotVisOnly val="1"/>
    <c:dispBlanksAs val="gap"/>
    <c:showDLblsOverMax val="0"/>
  </c:chart>
  <c:spPr>
    <a:solidFill>
      <a:schemeClr val="lt1"/>
    </a:solidFill>
    <a:ln w="12700" cap="flat" cmpd="sng" algn="ctr">
      <a:noFill/>
      <a:prstDash val="solid"/>
      <a:miter lim="800000"/>
    </a:ln>
    <a:effectLst/>
  </c:spPr>
  <c:txPr>
    <a:bodyPr/>
    <a:lstStyle/>
    <a:p>
      <a:pPr>
        <a:defRPr sz="1400" b="1">
          <a:solidFill>
            <a:schemeClr val="dk1"/>
          </a:solidFill>
          <a:latin typeface="Times New Roman" pitchFamily="18" charset="0"/>
          <a:ea typeface="+mn-ea"/>
          <a:cs typeface="Times New Roman" pitchFamily="18" charset="0"/>
        </a:defRPr>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75"/>
      <c:rotY val="0"/>
      <c:rAngAx val="0"/>
    </c:view3D>
    <c:floor>
      <c:thickness val="0"/>
    </c:floor>
    <c:sideWall>
      <c:thickness val="0"/>
      <c:spPr>
        <a:noFill/>
        <a:ln>
          <a:noFill/>
        </a:ln>
        <a:effectLst/>
      </c:spPr>
    </c:sideWall>
    <c:backWall>
      <c:thickness val="0"/>
      <c:spPr>
        <a:noFill/>
        <a:ln>
          <a:noFill/>
        </a:ln>
        <a:effectLst/>
      </c:spPr>
    </c:backWall>
    <c:plotArea>
      <c:layout>
        <c:manualLayout>
          <c:layoutTarget val="inner"/>
          <c:xMode val="edge"/>
          <c:yMode val="edge"/>
          <c:x val="0.10970562324693482"/>
          <c:y val="3.8033212497287283E-3"/>
          <c:w val="0.53124073728730903"/>
          <c:h val="0.81885564781249243"/>
        </c:manualLayout>
      </c:layout>
      <c:pie3DChart>
        <c:varyColors val="1"/>
        <c:ser>
          <c:idx val="0"/>
          <c:order val="0"/>
          <c:tx>
            <c:strRef>
              <c:f>Лист1!$B$1</c:f>
              <c:strCache>
                <c:ptCount val="1"/>
                <c:pt idx="0">
                  <c:v>%</c:v>
                </c:pt>
              </c:strCache>
            </c:strRef>
          </c:tx>
          <c:explosion val="25"/>
          <c:dPt>
            <c:idx val="0"/>
            <c:bubble3D val="0"/>
            <c:spPr>
              <a:solidFill>
                <a:schemeClr val="accent2"/>
              </a:solidFill>
              <a:ln>
                <a:noFill/>
              </a:ln>
              <a:effectLst/>
            </c:spPr>
          </c:dPt>
          <c:dPt>
            <c:idx val="1"/>
            <c:bubble3D val="0"/>
            <c:spPr>
              <a:solidFill>
                <a:schemeClr val="accent4"/>
              </a:solidFill>
              <a:ln>
                <a:noFill/>
              </a:ln>
              <a:effectLst/>
            </c:spPr>
          </c:dPt>
          <c:dPt>
            <c:idx val="2"/>
            <c:bubble3D val="0"/>
            <c:spPr>
              <a:solidFill>
                <a:schemeClr val="accent6"/>
              </a:solidFill>
              <a:ln>
                <a:noFill/>
              </a:ln>
              <a:effectLst/>
            </c:spPr>
          </c:dPt>
          <c:dPt>
            <c:idx val="3"/>
            <c:bubble3D val="0"/>
            <c:spPr>
              <a:solidFill>
                <a:schemeClr val="accent2">
                  <a:lumMod val="60000"/>
                </a:schemeClr>
              </a:solidFill>
              <a:ln>
                <a:noFill/>
              </a:ln>
              <a:effectLst/>
            </c:spPr>
          </c:dPt>
          <c:dPt>
            <c:idx val="4"/>
            <c:bubble3D val="0"/>
            <c:spPr>
              <a:solidFill>
                <a:schemeClr val="accent4">
                  <a:lumMod val="60000"/>
                </a:schemeClr>
              </a:solidFill>
              <a:ln>
                <a:noFill/>
              </a:ln>
              <a:effectLst/>
            </c:spPr>
          </c:dPt>
          <c:dPt>
            <c:idx val="5"/>
            <c:bubble3D val="0"/>
            <c:spPr>
              <a:solidFill>
                <a:schemeClr val="accent6">
                  <a:lumMod val="60000"/>
                </a:schemeClr>
              </a:solidFill>
              <a:ln>
                <a:noFill/>
              </a:ln>
              <a:effectLst/>
            </c:spPr>
          </c:dPt>
          <c:dPt>
            <c:idx val="6"/>
            <c:bubble3D val="0"/>
            <c:spPr>
              <a:solidFill>
                <a:schemeClr val="accent2">
                  <a:lumMod val="80000"/>
                  <a:lumOff val="20000"/>
                </a:schemeClr>
              </a:solidFill>
              <a:ln>
                <a:noFill/>
              </a:ln>
              <a:effectLst/>
            </c:spPr>
          </c:dPt>
          <c:dLbls>
            <c:dLbl>
              <c:idx val="0"/>
              <c:layout>
                <c:manualLayout>
                  <c:x val="-4.8236157119116517E-2"/>
                  <c:y val="0.11544081925883395"/>
                </c:manualLayout>
              </c:layout>
              <c:tx>
                <c:rich>
                  <a:bodyPr/>
                  <a:lstStyle/>
                  <a:p>
                    <a:r>
                      <a:rPr lang="en-US" sz="1400" b="1" i="0" dirty="0" smtClean="0"/>
                      <a:t>11,8%</a:t>
                    </a:r>
                    <a:endParaRPr lang="en-US" sz="1400" b="1" i="0"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en-US" sz="1400" dirty="0"/>
                      <a:t> </a:t>
                    </a:r>
                    <a:r>
                      <a:rPr lang="en-US" sz="1400" dirty="0" smtClean="0"/>
                      <a:t>4,4%</a:t>
                    </a:r>
                    <a:endParaRPr lang="en-US" sz="1400"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tx>
                <c:rich>
                  <a:bodyPr/>
                  <a:lstStyle/>
                  <a:p>
                    <a:r>
                      <a:rPr lang="en-US" sz="1400" dirty="0"/>
                      <a:t> </a:t>
                    </a:r>
                    <a:r>
                      <a:rPr lang="en-US" sz="1400" dirty="0" smtClean="0"/>
                      <a:t>10%</a:t>
                    </a:r>
                    <a:endParaRPr lang="en-US" sz="1400"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8.0967982664173113E-2"/>
                  <c:y val="-0.10079946306708398"/>
                </c:manualLayout>
              </c:layout>
              <c:tx>
                <c:rich>
                  <a:bodyPr/>
                  <a:lstStyle/>
                  <a:p>
                    <a:r>
                      <a:rPr lang="en-US" sz="1400" dirty="0"/>
                      <a:t> </a:t>
                    </a:r>
                    <a:r>
                      <a:rPr lang="en-US" sz="1400" dirty="0" smtClean="0"/>
                      <a:t>22,5%</a:t>
                    </a:r>
                    <a:endParaRPr lang="en-US" sz="1400"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4.0937869094488183E-2"/>
                  <c:y val="-7.6634714773947191E-2"/>
                </c:manualLayout>
              </c:layout>
              <c:tx>
                <c:rich>
                  <a:bodyPr/>
                  <a:lstStyle/>
                  <a:p>
                    <a:r>
                      <a:rPr lang="en-US" sz="1400" dirty="0"/>
                      <a:t> </a:t>
                    </a:r>
                    <a:r>
                      <a:rPr lang="en-US" sz="1400" dirty="0" smtClean="0"/>
                      <a:t>9%</a:t>
                    </a:r>
                    <a:endParaRPr lang="en-US" sz="1400" dirty="0"/>
                  </a:p>
                </c:rich>
              </c:tx>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11614849901574781"/>
                  <c:y val="-1.3550011469610563E-2"/>
                </c:manualLayout>
              </c:layout>
              <c:tx>
                <c:rich>
                  <a:bodyPr/>
                  <a:lstStyle/>
                  <a:p>
                    <a:r>
                      <a:rPr lang="en-US" sz="1400" dirty="0" smtClean="0"/>
                      <a:t>30%</a:t>
                    </a:r>
                    <a:endParaRPr lang="en-US" sz="1400" dirty="0"/>
                  </a:p>
                </c:rich>
              </c:tx>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8.3147883858267727E-2"/>
                  <c:y val="9.2861768401712078E-2"/>
                </c:manualLayout>
              </c:layout>
              <c:tx>
                <c:rich>
                  <a:bodyPr/>
                  <a:lstStyle/>
                  <a:p>
                    <a:r>
                      <a:rPr lang="en-US" sz="1400" dirty="0" smtClean="0"/>
                      <a:t>12,3%</a:t>
                    </a:r>
                    <a:endParaRPr lang="en-US" sz="1400"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Лист1!$A$2:$A$8</c:f>
              <c:strCache>
                <c:ptCount val="7"/>
                <c:pt idx="0">
                  <c:v>Меры поддержки участников СВО и их семей (11,8%)</c:v>
                </c:pt>
                <c:pt idx="1">
                  <c:v>Меры Занятость (4,4%)</c:v>
                </c:pt>
                <c:pt idx="2">
                  <c:v>Жилье детей - сирот (10 %)</c:v>
                </c:pt>
                <c:pt idx="3">
                  <c:v>Семьи с детьми , опека (22,5%)</c:v>
                </c:pt>
                <c:pt idx="4">
                  <c:v>Поддержка пожилых (9%)</c:v>
                </c:pt>
                <c:pt idx="5">
                  <c:v>Содержание учреждений (30,0 %)</c:v>
                </c:pt>
                <c:pt idx="6">
                  <c:v>Прочие меры (12,3 %)</c:v>
                </c:pt>
              </c:strCache>
            </c:strRef>
          </c:cat>
          <c:val>
            <c:numRef>
              <c:f>Лист1!$B$2:$B$8</c:f>
              <c:numCache>
                <c:formatCode>_(* #,##0.00_);_(* \(#,##0.00\);_(* "-"??_);_(@_)</c:formatCode>
                <c:ptCount val="7"/>
                <c:pt idx="0">
                  <c:v>557279.9</c:v>
                </c:pt>
                <c:pt idx="1">
                  <c:v>205793.5</c:v>
                </c:pt>
                <c:pt idx="2">
                  <c:v>473157.7</c:v>
                </c:pt>
                <c:pt idx="3">
                  <c:v>1066098.3</c:v>
                </c:pt>
                <c:pt idx="4">
                  <c:v>424175.4</c:v>
                </c:pt>
                <c:pt idx="5">
                  <c:v>1419515</c:v>
                </c:pt>
                <c:pt idx="6">
                  <c:v>582901.19999999879</c:v>
                </c:pt>
              </c:numCache>
            </c:numRef>
          </c:val>
        </c:ser>
        <c:ser>
          <c:idx val="1"/>
          <c:order val="1"/>
          <c:tx>
            <c:strRef>
              <c:f>Лист1!$C$1</c:f>
              <c:strCache>
                <c:ptCount val="1"/>
                <c:pt idx="0">
                  <c:v>Столбец1</c:v>
                </c:pt>
              </c:strCache>
            </c:strRef>
          </c:tx>
          <c:explosion val="25"/>
          <c:dPt>
            <c:idx val="0"/>
            <c:bubble3D val="0"/>
            <c:spPr>
              <a:solidFill>
                <a:schemeClr val="accent2"/>
              </a:solidFill>
              <a:ln>
                <a:noFill/>
              </a:ln>
              <a:effectLst/>
            </c:spPr>
          </c:dPt>
          <c:dPt>
            <c:idx val="1"/>
            <c:bubble3D val="0"/>
            <c:spPr>
              <a:solidFill>
                <a:schemeClr val="accent4"/>
              </a:solidFill>
              <a:ln>
                <a:noFill/>
              </a:ln>
              <a:effectLst/>
            </c:spPr>
          </c:dPt>
          <c:dPt>
            <c:idx val="2"/>
            <c:bubble3D val="0"/>
            <c:spPr>
              <a:solidFill>
                <a:schemeClr val="accent6"/>
              </a:solidFill>
              <a:ln>
                <a:noFill/>
              </a:ln>
              <a:effectLst/>
            </c:spPr>
          </c:dPt>
          <c:dPt>
            <c:idx val="3"/>
            <c:bubble3D val="0"/>
            <c:spPr>
              <a:solidFill>
                <a:schemeClr val="accent2">
                  <a:lumMod val="60000"/>
                </a:schemeClr>
              </a:solidFill>
              <a:ln>
                <a:noFill/>
              </a:ln>
              <a:effectLst/>
            </c:spPr>
          </c:dPt>
          <c:dPt>
            <c:idx val="4"/>
            <c:bubble3D val="0"/>
            <c:spPr>
              <a:solidFill>
                <a:schemeClr val="accent4">
                  <a:lumMod val="60000"/>
                </a:schemeClr>
              </a:solidFill>
              <a:ln>
                <a:noFill/>
              </a:ln>
              <a:effectLst/>
            </c:spPr>
          </c:dPt>
          <c:dPt>
            <c:idx val="5"/>
            <c:bubble3D val="0"/>
            <c:spPr>
              <a:solidFill>
                <a:schemeClr val="accent6">
                  <a:lumMod val="60000"/>
                </a:schemeClr>
              </a:solidFill>
              <a:ln>
                <a:noFill/>
              </a:ln>
              <a:effectLst/>
            </c:spPr>
          </c:dPt>
          <c:dPt>
            <c:idx val="6"/>
            <c:bubble3D val="0"/>
            <c:spPr>
              <a:solidFill>
                <a:schemeClr val="accent2">
                  <a:lumMod val="80000"/>
                  <a:lumOff val="20000"/>
                </a:schemeClr>
              </a:solidFill>
              <a:ln>
                <a:noFill/>
              </a:ln>
              <a:effectLst/>
            </c:spPr>
          </c:dPt>
          <c:cat>
            <c:strRef>
              <c:f>Лист1!$A$2:$A$8</c:f>
              <c:strCache>
                <c:ptCount val="7"/>
                <c:pt idx="0">
                  <c:v>Меры поддержки участников СВО и их семей (11,8%)</c:v>
                </c:pt>
                <c:pt idx="1">
                  <c:v>Меры Занятость (4,4%)</c:v>
                </c:pt>
                <c:pt idx="2">
                  <c:v>Жилье детей - сирот (10 %)</c:v>
                </c:pt>
                <c:pt idx="3">
                  <c:v>Семьи с детьми , опека (22,5%)</c:v>
                </c:pt>
                <c:pt idx="4">
                  <c:v>Поддержка пожилых (9%)</c:v>
                </c:pt>
                <c:pt idx="5">
                  <c:v>Содержание учреждений (30,0 %)</c:v>
                </c:pt>
                <c:pt idx="6">
                  <c:v>Прочие меры (12,3 %)</c:v>
                </c:pt>
              </c:strCache>
            </c:strRef>
          </c:cat>
          <c:val>
            <c:numRef>
              <c:f>Лист1!$C$2:$C$8</c:f>
              <c:numCache>
                <c:formatCode>General</c:formatCode>
                <c:ptCount val="7"/>
                <c:pt idx="0">
                  <c:v>11.784504329846072</c:v>
                </c:pt>
                <c:pt idx="1">
                  <c:v>35.305039687686303</c:v>
                </c:pt>
                <c:pt idx="2">
                  <c:v>10.005616503215016</c:v>
                </c:pt>
                <c:pt idx="3">
                  <c:v>0</c:v>
                </c:pt>
                <c:pt idx="4">
                  <c:v>0</c:v>
                </c:pt>
                <c:pt idx="5">
                  <c:v>243.52583250815073</c:v>
                </c:pt>
                <c:pt idx="6">
                  <c:v>0</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5.4901180258226559E-2"/>
          <c:y val="0.73318878555754707"/>
          <c:w val="0.71938948457938034"/>
          <c:h val="0.23514198905241501"/>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Times New Roman" pitchFamily="18" charset="0"/>
              <a:ea typeface="+mn-ea"/>
              <a:cs typeface="Times New Roman" pitchFamily="18" charset="0"/>
            </a:defRPr>
          </a:pPr>
          <a:endParaRPr lang="ru-RU"/>
        </a:p>
      </c:txPr>
    </c:legend>
    <c:plotVisOnly val="1"/>
    <c:dispBlanksAs val="gap"/>
    <c:showDLblsOverMax val="0"/>
  </c:chart>
  <c:spPr>
    <a:noFill/>
    <a:ln w="6350" cap="flat" cmpd="sng" algn="ctr">
      <a:noFill/>
      <a:prstDash val="solid"/>
      <a:miter lim="800000"/>
    </a:ln>
    <a:effectLst/>
  </c:spPr>
  <c:txPr>
    <a:bodyPr/>
    <a:lstStyle/>
    <a:p>
      <a:pPr>
        <a:defRPr sz="1800"/>
      </a:pPr>
      <a:endParaRPr lang="ru-RU"/>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7723"/>
          <c:y val="0.16852600000000001"/>
          <c:w val="0.77187499999999998"/>
          <c:h val="0.73402400000000001"/>
        </c:manualLayout>
      </c:layout>
      <c:barChart>
        <c:barDir val="bar"/>
        <c:grouping val="clustered"/>
        <c:varyColors val="0"/>
        <c:ser>
          <c:idx val="0"/>
          <c:order val="0"/>
          <c:tx>
            <c:strRef>
              <c:f>МРОТ!$D$1:$D$3</c:f>
              <c:strCache>
                <c:ptCount val="1"/>
                <c:pt idx="0">
                  <c:v>Минимальный размер оплаты труда   2019- 2023 гг., рублей</c:v>
                </c:pt>
              </c:strCache>
            </c:strRef>
          </c:tx>
          <c:invertIfNegative val="1"/>
          <c:dLbls>
            <c:spPr>
              <a:solidFill>
                <a:schemeClr val="accent5">
                  <a:lumMod val="40000"/>
                  <a:lumOff val="60000"/>
                </a:schemeClr>
              </a:solidFill>
            </c:spPr>
            <c:txPr>
              <a:bodyPr/>
              <a:lstStyle/>
              <a:p>
                <a:pPr>
                  <a:defRPr sz="2000" b="1" i="0">
                    <a:solidFill>
                      <a:sysClr val="windowText" lastClr="000000"/>
                    </a:solidFill>
                    <a:latin typeface="Times New Roman"/>
                    <a:cs typeface="Times New Roman"/>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layout/>
                <c15:showLeaderLines val="0"/>
              </c:ext>
            </c:extLst>
          </c:dLbls>
          <c:cat>
            <c:strRef>
              <c:f>МРОТ!$C$4:$C$11</c:f>
              <c:strCache>
                <c:ptCount val="8"/>
                <c:pt idx="0">
                  <c:v> 01.01.2019</c:v>
                </c:pt>
                <c:pt idx="1">
                  <c:v>01.01.2020</c:v>
                </c:pt>
                <c:pt idx="2">
                  <c:v>01.07.2021</c:v>
                </c:pt>
                <c:pt idx="3">
                  <c:v>01.05.2022</c:v>
                </c:pt>
                <c:pt idx="4">
                  <c:v> 01.01.2023</c:v>
                </c:pt>
                <c:pt idx="5">
                  <c:v> 01.01.2024</c:v>
                </c:pt>
                <c:pt idx="6">
                  <c:v> 01.01.2025</c:v>
                </c:pt>
                <c:pt idx="7">
                  <c:v> 01.01.2026</c:v>
                </c:pt>
              </c:strCache>
            </c:strRef>
          </c:cat>
          <c:val>
            <c:numRef>
              <c:f>МРОТ!$D$4:$D$11</c:f>
              <c:numCache>
                <c:formatCode>General</c:formatCode>
                <c:ptCount val="8"/>
                <c:pt idx="0">
                  <c:v>11280</c:v>
                </c:pt>
                <c:pt idx="1">
                  <c:v>12130</c:v>
                </c:pt>
                <c:pt idx="2">
                  <c:v>12792</c:v>
                </c:pt>
                <c:pt idx="3">
                  <c:v>13890</c:v>
                </c:pt>
                <c:pt idx="4">
                  <c:v>16242</c:v>
                </c:pt>
                <c:pt idx="5">
                  <c:v>19242</c:v>
                </c:pt>
                <c:pt idx="6">
                  <c:v>22440</c:v>
                </c:pt>
                <c:pt idx="7">
                  <c:v>27093</c:v>
                </c:pt>
              </c:numCache>
            </c:numRef>
          </c:val>
        </c:ser>
        <c:dLbls>
          <c:showLegendKey val="0"/>
          <c:showVal val="0"/>
          <c:showCatName val="0"/>
          <c:showSerName val="0"/>
          <c:showPercent val="0"/>
          <c:showBubbleSize val="0"/>
        </c:dLbls>
        <c:gapWidth val="150"/>
        <c:axId val="225401472"/>
        <c:axId val="225399904"/>
      </c:barChart>
      <c:catAx>
        <c:axId val="225401472"/>
        <c:scaling>
          <c:orientation val="minMax"/>
        </c:scaling>
        <c:delete val="0"/>
        <c:axPos val="l"/>
        <c:numFmt formatCode="General" sourceLinked="1"/>
        <c:majorTickMark val="out"/>
        <c:minorTickMark val="none"/>
        <c:tickLblPos val="nextTo"/>
        <c:txPr>
          <a:bodyPr/>
          <a:lstStyle/>
          <a:p>
            <a:pPr>
              <a:defRPr sz="1600">
                <a:latin typeface="Times New Roman"/>
                <a:cs typeface="Times New Roman"/>
              </a:defRPr>
            </a:pPr>
            <a:endParaRPr lang="ru-RU"/>
          </a:p>
        </c:txPr>
        <c:crossAx val="225399904"/>
        <c:crosses val="autoZero"/>
        <c:auto val="1"/>
        <c:lblAlgn val="ctr"/>
        <c:lblOffset val="100"/>
        <c:noMultiLvlLbl val="0"/>
      </c:catAx>
      <c:valAx>
        <c:axId val="225399904"/>
        <c:scaling>
          <c:orientation val="minMax"/>
        </c:scaling>
        <c:delete val="0"/>
        <c:axPos val="b"/>
        <c:numFmt formatCode="General" sourceLinked="1"/>
        <c:majorTickMark val="out"/>
        <c:minorTickMark val="none"/>
        <c:tickLblPos val="nextTo"/>
        <c:crossAx val="225401472"/>
        <c:crosses val="autoZero"/>
        <c:crossBetween val="between"/>
      </c:valAx>
    </c:plotArea>
    <c:plotVisOnly val="1"/>
    <c:dispBlanksAs val="gap"/>
    <c:showDLblsOverMax val="0"/>
  </c:chart>
  <c:txPr>
    <a:bodyPr/>
    <a:lstStyle/>
    <a:p>
      <a:pPr>
        <a:defRPr/>
      </a:pPr>
      <a:endParaRPr lang="ru-RU"/>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6579466864222952E-2"/>
          <c:y val="0.12270575363947955"/>
          <c:w val="0.96254780935693252"/>
          <c:h val="0.6917124949079736"/>
        </c:manualLayout>
      </c:layout>
      <c:lineChart>
        <c:grouping val="standard"/>
        <c:varyColors val="0"/>
        <c:ser>
          <c:idx val="0"/>
          <c:order val="0"/>
          <c:tx>
            <c:strRef>
              <c:f>Лист1!$B$1</c:f>
              <c:strCache>
                <c:ptCount val="1"/>
                <c:pt idx="0">
                  <c:v>Столбец1</c:v>
                </c:pt>
              </c:strCache>
            </c:strRef>
          </c:tx>
          <c:spPr>
            <a:ln w="28575" cap="rnd">
              <a:solidFill>
                <a:schemeClr val="accent1"/>
              </a:solidFill>
              <a:round/>
            </a:ln>
            <a:effectLst/>
          </c:spPr>
          <c:marker>
            <c:symbol val="none"/>
          </c:marker>
          <c:dLbls>
            <c:dLbl>
              <c:idx val="1"/>
              <c:layout>
                <c:manualLayout>
                  <c:x val="-8.5339980145575749E-3"/>
                  <c:y val="-6.928793626105050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8.188574285396860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5.712073276454985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5.712073276454985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9.0142444581472851E-3"/>
                  <c:y val="-5.2360671700837837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Лист1!$A$2:$A$7</c:f>
              <c:numCache>
                <c:formatCode>General</c:formatCode>
                <c:ptCount val="6"/>
                <c:pt idx="0">
                  <c:v>2020</c:v>
                </c:pt>
                <c:pt idx="1">
                  <c:v>2021</c:v>
                </c:pt>
                <c:pt idx="2">
                  <c:v>2022</c:v>
                </c:pt>
                <c:pt idx="3" formatCode="0">
                  <c:v>2023</c:v>
                </c:pt>
                <c:pt idx="4">
                  <c:v>2024</c:v>
                </c:pt>
                <c:pt idx="5" formatCode="dd/mm/yyyy">
                  <c:v>46003</c:v>
                </c:pt>
              </c:numCache>
            </c:numRef>
          </c:cat>
          <c:val>
            <c:numRef>
              <c:f>Лист1!$B$2:$B$7</c:f>
              <c:numCache>
                <c:formatCode>General</c:formatCode>
                <c:ptCount val="6"/>
                <c:pt idx="0">
                  <c:v>10.5</c:v>
                </c:pt>
                <c:pt idx="1">
                  <c:v>2.8</c:v>
                </c:pt>
                <c:pt idx="2">
                  <c:v>2</c:v>
                </c:pt>
                <c:pt idx="3">
                  <c:v>1.5</c:v>
                </c:pt>
                <c:pt idx="4">
                  <c:v>1</c:v>
                </c:pt>
                <c:pt idx="5">
                  <c:v>1</c:v>
                </c:pt>
              </c:numCache>
            </c:numRef>
          </c:val>
          <c:smooth val="0"/>
        </c:ser>
        <c:ser>
          <c:idx val="1"/>
          <c:order val="1"/>
          <c:tx>
            <c:strRef>
              <c:f>Лист1!$C$1</c:f>
              <c:strCache>
                <c:ptCount val="1"/>
                <c:pt idx="0">
                  <c:v>Столбец2</c:v>
                </c:pt>
              </c:strCache>
            </c:strRef>
          </c:tx>
          <c:spPr>
            <a:ln w="28575" cap="rnd">
              <a:solidFill>
                <a:schemeClr val="accent2"/>
              </a:solidFill>
              <a:round/>
            </a:ln>
            <a:effectLst/>
          </c:spPr>
          <c:marker>
            <c:symbol val="none"/>
          </c:marker>
          <c:cat>
            <c:numRef>
              <c:f>Лист1!$A$2:$A$7</c:f>
              <c:numCache>
                <c:formatCode>General</c:formatCode>
                <c:ptCount val="6"/>
                <c:pt idx="0">
                  <c:v>2020</c:v>
                </c:pt>
                <c:pt idx="1">
                  <c:v>2021</c:v>
                </c:pt>
                <c:pt idx="2">
                  <c:v>2022</c:v>
                </c:pt>
                <c:pt idx="3" formatCode="0">
                  <c:v>2023</c:v>
                </c:pt>
                <c:pt idx="4">
                  <c:v>2024</c:v>
                </c:pt>
                <c:pt idx="5" formatCode="dd/mm/yyyy">
                  <c:v>46003</c:v>
                </c:pt>
              </c:numCache>
            </c:numRef>
          </c:cat>
          <c:val>
            <c:numRef>
              <c:f>Лист1!$C$2:$C$7</c:f>
              <c:numCache>
                <c:formatCode>General</c:formatCode>
                <c:ptCount val="6"/>
              </c:numCache>
            </c:numRef>
          </c:val>
          <c:smooth val="0"/>
        </c:ser>
        <c:ser>
          <c:idx val="2"/>
          <c:order val="2"/>
          <c:tx>
            <c:strRef>
              <c:f>Лист1!$D$1</c:f>
              <c:strCache>
                <c:ptCount val="1"/>
                <c:pt idx="0">
                  <c:v>Столбец3</c:v>
                </c:pt>
              </c:strCache>
            </c:strRef>
          </c:tx>
          <c:spPr>
            <a:ln w="28575" cap="rnd">
              <a:solidFill>
                <a:schemeClr val="accent3"/>
              </a:solidFill>
              <a:round/>
            </a:ln>
            <a:effectLst/>
          </c:spPr>
          <c:marker>
            <c:symbol val="none"/>
          </c:marker>
          <c:cat>
            <c:numRef>
              <c:f>Лист1!$A$2:$A$7</c:f>
              <c:numCache>
                <c:formatCode>General</c:formatCode>
                <c:ptCount val="6"/>
                <c:pt idx="0">
                  <c:v>2020</c:v>
                </c:pt>
                <c:pt idx="1">
                  <c:v>2021</c:v>
                </c:pt>
                <c:pt idx="2">
                  <c:v>2022</c:v>
                </c:pt>
                <c:pt idx="3" formatCode="0">
                  <c:v>2023</c:v>
                </c:pt>
                <c:pt idx="4">
                  <c:v>2024</c:v>
                </c:pt>
                <c:pt idx="5" formatCode="dd/mm/yyyy">
                  <c:v>46003</c:v>
                </c:pt>
              </c:numCache>
            </c:numRef>
          </c:cat>
          <c:val>
            <c:numRef>
              <c:f>Лист1!$D$2:$D$7</c:f>
              <c:numCache>
                <c:formatCode>General</c:formatCode>
                <c:ptCount val="6"/>
              </c:numCache>
            </c:numRef>
          </c:val>
          <c:smooth val="0"/>
        </c:ser>
        <c:dLbls>
          <c:showLegendKey val="0"/>
          <c:showVal val="0"/>
          <c:showCatName val="0"/>
          <c:showSerName val="0"/>
          <c:showPercent val="0"/>
          <c:showBubbleSize val="0"/>
        </c:dLbls>
        <c:smooth val="0"/>
        <c:axId val="227030848"/>
        <c:axId val="227030456"/>
      </c:lineChart>
      <c:catAx>
        <c:axId val="227030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227030456"/>
        <c:crosses val="autoZero"/>
        <c:auto val="1"/>
        <c:lblAlgn val="ctr"/>
        <c:lblOffset val="100"/>
        <c:noMultiLvlLbl val="0"/>
      </c:catAx>
      <c:valAx>
        <c:axId val="2270304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2270308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ru-RU"/>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1"/>
          <c:order val="0"/>
          <c:tx>
            <c:strRef>
              <c:f>Лист1!$C$1</c:f>
              <c:strCache>
                <c:ptCount val="1"/>
                <c:pt idx="0">
                  <c:v>Ряд 2</c:v>
                </c:pt>
              </c:strCache>
            </c:strRef>
          </c:tx>
          <c:spPr>
            <a:noFill/>
            <a:ln>
              <a:noFill/>
            </a:ln>
            <a:effectLst/>
          </c:spPr>
          <c:invertIfNegative val="0"/>
          <c:cat>
            <c:numRef>
              <c:f>Лист1!$A$2:$A$5</c:f>
              <c:numCache>
                <c:formatCode>General</c:formatCode>
                <c:ptCount val="4"/>
                <c:pt idx="1">
                  <c:v>2030</c:v>
                </c:pt>
                <c:pt idx="2">
                  <c:v>2028</c:v>
                </c:pt>
                <c:pt idx="3">
                  <c:v>2025</c:v>
                </c:pt>
              </c:numCache>
            </c:numRef>
          </c:cat>
          <c:val>
            <c:numRef>
              <c:f>Лист1!$C$2:$C$5</c:f>
              <c:numCache>
                <c:formatCode>0%</c:formatCode>
                <c:ptCount val="4"/>
                <c:pt idx="1">
                  <c:v>1</c:v>
                </c:pt>
                <c:pt idx="2">
                  <c:v>1</c:v>
                </c:pt>
                <c:pt idx="3">
                  <c:v>1</c:v>
                </c:pt>
              </c:numCache>
            </c:numRef>
          </c:val>
          <c:extLst xmlns:c16r2="http://schemas.microsoft.com/office/drawing/2015/06/chart">
            <c:ext xmlns:c16="http://schemas.microsoft.com/office/drawing/2014/chart" uri="{C3380CC4-5D6E-409C-BE32-E72D297353CC}">
              <c16:uniqueId val="{00000001-F45F-4984-BEF6-9146A5397FB8}"/>
            </c:ext>
          </c:extLst>
        </c:ser>
        <c:dLbls>
          <c:showLegendKey val="0"/>
          <c:showVal val="0"/>
          <c:showCatName val="0"/>
          <c:showSerName val="0"/>
          <c:showPercent val="0"/>
          <c:showBubbleSize val="0"/>
        </c:dLbls>
        <c:gapWidth val="150"/>
        <c:overlap val="100"/>
        <c:axId val="227030064"/>
        <c:axId val="227032416"/>
      </c:barChart>
      <c:catAx>
        <c:axId val="227030064"/>
        <c:scaling>
          <c:orientation val="minMax"/>
        </c:scaling>
        <c:delete val="1"/>
        <c:axPos val="l"/>
        <c:numFmt formatCode="General" sourceLinked="1"/>
        <c:majorTickMark val="none"/>
        <c:minorTickMark val="none"/>
        <c:tickLblPos val="none"/>
        <c:crossAx val="227032416"/>
        <c:crosses val="autoZero"/>
        <c:auto val="1"/>
        <c:lblAlgn val="ctr"/>
        <c:lblOffset val="100"/>
        <c:noMultiLvlLbl val="0"/>
      </c:catAx>
      <c:valAx>
        <c:axId val="227032416"/>
        <c:scaling>
          <c:orientation val="minMax"/>
        </c:scaling>
        <c:delete val="1"/>
        <c:axPos val="b"/>
        <c:numFmt formatCode="0%" sourceLinked="1"/>
        <c:majorTickMark val="none"/>
        <c:minorTickMark val="none"/>
        <c:tickLblPos val="none"/>
        <c:crossAx val="227030064"/>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doughnutChart>
        <c:varyColors val="1"/>
        <c:ser>
          <c:idx val="0"/>
          <c:order val="0"/>
          <c:tx>
            <c:strRef>
              <c:f>Лист1!$B$1</c:f>
              <c:strCache>
                <c:ptCount val="1"/>
                <c:pt idx="0">
                  <c:v>Продажи</c:v>
                </c:pt>
              </c:strCache>
            </c:strRef>
          </c:tx>
          <c:dPt>
            <c:idx val="1"/>
            <c:bubble3D val="0"/>
            <c:spPr>
              <a:solidFill>
                <a:schemeClr val="accent2"/>
              </a:solidFill>
            </c:spPr>
            <c:extLst xmlns:c16r2="http://schemas.microsoft.com/office/drawing/2015/06/chart">
              <c:ext xmlns:c16="http://schemas.microsoft.com/office/drawing/2014/chart" uri="{C3380CC4-5D6E-409C-BE32-E72D297353CC}">
                <c16:uniqueId val="{00000001-2352-4E6E-A96E-0A18546673F0}"/>
              </c:ext>
            </c:extLst>
          </c:dPt>
          <c:dLbls>
            <c:dLbl>
              <c:idx val="0"/>
              <c:layout>
                <c:manualLayout>
                  <c:x val="-1.6539774902779983E-2"/>
                  <c:y val="-1.0367808200446469E-2"/>
                </c:manualLayout>
              </c:layout>
              <c:tx>
                <c:rich>
                  <a:bodyPr/>
                  <a:lstStyle/>
                  <a:p>
                    <a:r>
                      <a:rPr lang="en-US" sz="1400" dirty="0" smtClean="0"/>
                      <a:t>881</a:t>
                    </a:r>
                    <a:endParaRPr lang="en-US" sz="1400" dirty="0"/>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2352-4E6E-A96E-0A18546673F0}"/>
                </c:ext>
                <c:ext xmlns:c15="http://schemas.microsoft.com/office/drawing/2012/chart" uri="{CE6537A1-D6FC-4f65-9D91-7224C49458BB}">
                  <c15:layout>
                    <c:manualLayout>
                      <c:w val="0.27704122962156474"/>
                      <c:h val="0.1347815066058041"/>
                    </c:manualLayout>
                  </c15:layout>
                </c:ext>
              </c:extLst>
            </c:dLbl>
            <c:dLbl>
              <c:idx val="1"/>
              <c:layout>
                <c:manualLayout>
                  <c:x val="-1.6539991960193394E-2"/>
                  <c:y val="-2.9652339634702141E-2"/>
                </c:manualLayout>
              </c:layout>
              <c:tx>
                <c:rich>
                  <a:bodyPr/>
                  <a:lstStyle/>
                  <a:p>
                    <a:r>
                      <a:rPr lang="en-US" sz="1400" b="1" dirty="0" smtClean="0">
                        <a:solidFill>
                          <a:schemeClr val="bg1"/>
                        </a:solidFill>
                        <a:latin typeface="Times New Roman" panose="02020603050405020304" pitchFamily="18" charset="0"/>
                        <a:cs typeface="Times New Roman" panose="02020603050405020304" pitchFamily="18" charset="0"/>
                      </a:rPr>
                      <a:t>1948</a:t>
                    </a:r>
                    <a:endParaRPr lang="en-US" sz="1400" dirty="0">
                      <a:latin typeface="Times New Roman" panose="02020603050405020304" pitchFamily="18" charset="0"/>
                      <a:cs typeface="Times New Roman" panose="02020603050405020304" pitchFamily="18" charset="0"/>
                    </a:endParaRP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2352-4E6E-A96E-0A18546673F0}"/>
                </c:ext>
                <c:ext xmlns:c15="http://schemas.microsoft.com/office/drawing/2012/chart" uri="{CE6537A1-D6FC-4f65-9D91-7224C49458BB}">
                  <c15:layout>
                    <c:manualLayout>
                      <c:w val="0.31023104459314321"/>
                      <c:h val="0.28195172764829129"/>
                    </c:manualLayout>
                  </c15:layout>
                </c:ext>
              </c:extLst>
            </c:dLbl>
            <c:spPr>
              <a:noFill/>
              <a:ln>
                <a:noFill/>
              </a:ln>
              <a:effectLst/>
            </c:spPr>
            <c:txPr>
              <a:bodyPr/>
              <a:lstStyle/>
              <a:p>
                <a:pPr>
                  <a:defRPr sz="1400" b="1">
                    <a:solidFill>
                      <a:schemeClr val="bg1"/>
                    </a:solidFill>
                    <a:latin typeface="Times New Roman" panose="02020603050405020304" pitchFamily="18" charset="0"/>
                    <a:cs typeface="Times New Roman" panose="02020603050405020304" pitchFamily="18" charset="0"/>
                  </a:defRPr>
                </a:pPr>
                <a:endParaRPr lang="ru-RU"/>
              </a:p>
            </c:tx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Лист1!$A$2:$A$3</c:f>
              <c:strCache>
                <c:ptCount val="2"/>
                <c:pt idx="0">
                  <c:v>Кв. 1</c:v>
                </c:pt>
                <c:pt idx="1">
                  <c:v>Кв. 2</c:v>
                </c:pt>
              </c:strCache>
            </c:strRef>
          </c:cat>
          <c:val>
            <c:numRef>
              <c:f>Лист1!$B$2:$B$3</c:f>
              <c:numCache>
                <c:formatCode>General</c:formatCode>
                <c:ptCount val="2"/>
                <c:pt idx="0">
                  <c:v>881</c:v>
                </c:pt>
                <c:pt idx="1">
                  <c:v>1915</c:v>
                </c:pt>
              </c:numCache>
            </c:numRef>
          </c:val>
          <c:extLst xmlns:c16r2="http://schemas.microsoft.com/office/drawing/2015/06/chart">
            <c:ext xmlns:c16="http://schemas.microsoft.com/office/drawing/2014/chart" uri="{C3380CC4-5D6E-409C-BE32-E72D297353CC}">
              <c16:uniqueId val="{00000002-2352-4E6E-A96E-0A18546673F0}"/>
            </c:ext>
          </c:extLst>
        </c:ser>
        <c:dLbls>
          <c:showLegendKey val="0"/>
          <c:showVal val="0"/>
          <c:showCatName val="0"/>
          <c:showSerName val="0"/>
          <c:showPercent val="0"/>
          <c:showBubbleSize val="0"/>
          <c:showLeaderLines val="1"/>
        </c:dLbls>
        <c:firstSliceAng val="0"/>
        <c:holeSize val="50"/>
      </c:doughnutChart>
    </c:plotArea>
    <c:plotVisOnly val="1"/>
    <c:dispBlanksAs val="zero"/>
    <c:showDLblsOverMax val="0"/>
  </c:chart>
  <c:txPr>
    <a:bodyPr/>
    <a:lstStyle/>
    <a:p>
      <a:pPr>
        <a:defRPr sz="1800"/>
      </a:pPr>
      <a:endParaRPr lang="ru-RU"/>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5703617987031457E-2"/>
          <c:y val="7.0242551162578229E-2"/>
          <c:w val="0.93987765942910584"/>
          <c:h val="0.90909785970032231"/>
        </c:manualLayout>
      </c:layout>
      <c:barChart>
        <c:barDir val="bar"/>
        <c:grouping val="percentStacked"/>
        <c:varyColors val="0"/>
        <c:ser>
          <c:idx val="0"/>
          <c:order val="0"/>
          <c:tx>
            <c:strRef>
              <c:f>Лист1!$B$1</c:f>
              <c:strCache>
                <c:ptCount val="1"/>
                <c:pt idx="0">
                  <c:v>Ряд 1</c:v>
                </c:pt>
              </c:strCache>
            </c:strRef>
          </c:tx>
          <c:spPr>
            <a:solidFill>
              <a:schemeClr val="accent1"/>
            </a:solidFill>
            <a:ln>
              <a:noFill/>
            </a:ln>
            <a:effectLst/>
          </c:spPr>
          <c:invertIfNegative val="0"/>
          <c:dLbls>
            <c:dLbl>
              <c:idx val="1"/>
              <c:layout/>
              <c:tx>
                <c:rich>
                  <a:bodyPr/>
                  <a:lstStyle/>
                  <a:p>
                    <a:r>
                      <a:rPr lang="en-US" dirty="0"/>
                      <a:t>0,9310</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5CBF-4E79-A5C9-6C0DA4E5C3C5}"/>
                </c:ext>
                <c:ext xmlns:c15="http://schemas.microsoft.com/office/drawing/2012/chart" uri="{CE6537A1-D6FC-4f65-9D91-7224C49458BB}">
                  <c15:layout/>
                </c:ext>
              </c:extLst>
            </c:dLbl>
            <c:dLbl>
              <c:idx val="2"/>
              <c:layout/>
              <c:tx>
                <c:rich>
                  <a:bodyPr/>
                  <a:lstStyle/>
                  <a:p>
                    <a:r>
                      <a:rPr lang="en-US" dirty="0"/>
                      <a:t>0,9150</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5CBF-4E79-A5C9-6C0DA4E5C3C5}"/>
                </c:ext>
                <c:ext xmlns:c15="http://schemas.microsoft.com/office/drawing/2012/chart" uri="{CE6537A1-D6FC-4f65-9D91-7224C49458BB}">
                  <c15:layout/>
                </c:ext>
              </c:extLst>
            </c:dLbl>
            <c:dLbl>
              <c:idx val="3"/>
              <c:layout/>
              <c:tx>
                <c:rich>
                  <a:bodyPr/>
                  <a:lstStyle/>
                  <a:p>
                    <a:r>
                      <a:rPr lang="en-US" dirty="0"/>
                      <a:t>0,8980</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5CBF-4E79-A5C9-6C0DA4E5C3C5}"/>
                </c:ext>
                <c:ext xmlns:c15="http://schemas.microsoft.com/office/drawing/2012/chart" uri="{CE6537A1-D6FC-4f65-9D91-7224C49458BB}">
                  <c15:layout/>
                </c:ext>
              </c:extLst>
            </c:dLbl>
            <c:dLbl>
              <c:idx val="4"/>
              <c:layout/>
              <c:tx>
                <c:rich>
                  <a:bodyPr/>
                  <a:lstStyle/>
                  <a:p>
                    <a:r>
                      <a:rPr lang="en-US"/>
                      <a:t>*</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5CBF-4E79-A5C9-6C0DA4E5C3C5}"/>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Лист1!$A$2:$A$6</c:f>
              <c:strCache>
                <c:ptCount val="5"/>
                <c:pt idx="1">
                  <c:v>2030</c:v>
                </c:pt>
                <c:pt idx="2">
                  <c:v>2028</c:v>
                </c:pt>
                <c:pt idx="3">
                  <c:v>2025</c:v>
                </c:pt>
                <c:pt idx="4">
                  <c:v>факт 2025</c:v>
                </c:pt>
              </c:strCache>
            </c:strRef>
          </c:cat>
          <c:val>
            <c:numRef>
              <c:f>Лист1!$B$2:$B$6</c:f>
              <c:numCache>
                <c:formatCode>0.0%</c:formatCode>
                <c:ptCount val="5"/>
                <c:pt idx="1">
                  <c:v>0.98399999999999999</c:v>
                </c:pt>
                <c:pt idx="2">
                  <c:v>0.94799999999999995</c:v>
                </c:pt>
                <c:pt idx="3">
                  <c:v>0.89800000000000002</c:v>
                </c:pt>
                <c:pt idx="4" formatCode="0%">
                  <c:v>0.85000000000000064</c:v>
                </c:pt>
              </c:numCache>
            </c:numRef>
          </c:val>
          <c:extLst xmlns:c16r2="http://schemas.microsoft.com/office/drawing/2015/06/chart">
            <c:ext xmlns:c16="http://schemas.microsoft.com/office/drawing/2014/chart" uri="{C3380CC4-5D6E-409C-BE32-E72D297353CC}">
              <c16:uniqueId val="{00000004-5CBF-4E79-A5C9-6C0DA4E5C3C5}"/>
            </c:ext>
          </c:extLst>
        </c:ser>
        <c:ser>
          <c:idx val="1"/>
          <c:order val="1"/>
          <c:tx>
            <c:strRef>
              <c:f>Лист1!$C$1</c:f>
              <c:strCache>
                <c:ptCount val="1"/>
                <c:pt idx="0">
                  <c:v>Ряд 2</c:v>
                </c:pt>
              </c:strCache>
            </c:strRef>
          </c:tx>
          <c:spPr>
            <a:noFill/>
            <a:ln>
              <a:noFill/>
            </a:ln>
            <a:effectLst/>
          </c:spPr>
          <c:invertIfNegative val="0"/>
          <c:cat>
            <c:strRef>
              <c:f>Лист1!$A$2:$A$6</c:f>
              <c:strCache>
                <c:ptCount val="5"/>
                <c:pt idx="1">
                  <c:v>2030</c:v>
                </c:pt>
                <c:pt idx="2">
                  <c:v>2028</c:v>
                </c:pt>
                <c:pt idx="3">
                  <c:v>2025</c:v>
                </c:pt>
                <c:pt idx="4">
                  <c:v>факт 2025</c:v>
                </c:pt>
              </c:strCache>
            </c:strRef>
          </c:cat>
          <c:val>
            <c:numRef>
              <c:f>Лист1!$C$2:$C$6</c:f>
              <c:numCache>
                <c:formatCode>0%</c:formatCode>
                <c:ptCount val="5"/>
                <c:pt idx="1">
                  <c:v>1</c:v>
                </c:pt>
                <c:pt idx="2">
                  <c:v>1</c:v>
                </c:pt>
                <c:pt idx="3">
                  <c:v>1</c:v>
                </c:pt>
                <c:pt idx="4">
                  <c:v>1</c:v>
                </c:pt>
              </c:numCache>
            </c:numRef>
          </c:val>
          <c:extLst xmlns:c16r2="http://schemas.microsoft.com/office/drawing/2015/06/chart">
            <c:ext xmlns:c16="http://schemas.microsoft.com/office/drawing/2014/chart" uri="{C3380CC4-5D6E-409C-BE32-E72D297353CC}">
              <c16:uniqueId val="{00000005-5CBF-4E79-A5C9-6C0DA4E5C3C5}"/>
            </c:ext>
          </c:extLst>
        </c:ser>
        <c:dLbls>
          <c:showLegendKey val="0"/>
          <c:showVal val="0"/>
          <c:showCatName val="0"/>
          <c:showSerName val="0"/>
          <c:showPercent val="0"/>
          <c:showBubbleSize val="0"/>
        </c:dLbls>
        <c:gapWidth val="150"/>
        <c:overlap val="100"/>
        <c:axId val="226875976"/>
        <c:axId val="226874408"/>
      </c:barChart>
      <c:catAx>
        <c:axId val="226875976"/>
        <c:scaling>
          <c:orientation val="minMax"/>
        </c:scaling>
        <c:delete val="1"/>
        <c:axPos val="l"/>
        <c:numFmt formatCode="General" sourceLinked="1"/>
        <c:majorTickMark val="none"/>
        <c:minorTickMark val="none"/>
        <c:tickLblPos val="none"/>
        <c:crossAx val="226874408"/>
        <c:crosses val="autoZero"/>
        <c:auto val="1"/>
        <c:lblAlgn val="ctr"/>
        <c:lblOffset val="100"/>
        <c:noMultiLvlLbl val="0"/>
      </c:catAx>
      <c:valAx>
        <c:axId val="226874408"/>
        <c:scaling>
          <c:orientation val="minMax"/>
        </c:scaling>
        <c:delete val="1"/>
        <c:axPos val="b"/>
        <c:numFmt formatCode="0%" sourceLinked="1"/>
        <c:majorTickMark val="none"/>
        <c:minorTickMark val="none"/>
        <c:tickLblPos val="none"/>
        <c:crossAx val="226875976"/>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Лист1!$B$1</c:f>
              <c:strCache>
                <c:ptCount val="1"/>
                <c:pt idx="0">
                  <c:v>Пожилые граждане и инвалиды</c:v>
                </c:pt>
              </c:strCache>
            </c:strRef>
          </c:tx>
          <c:spPr>
            <a:solidFill>
              <a:schemeClr val="accent1"/>
            </a:solidFill>
            <a:ln>
              <a:noFill/>
            </a:ln>
            <a:effectLst/>
            <a:sp3d/>
          </c:spPr>
          <c:invertIfNegative val="0"/>
          <c:dLbls>
            <c:dLbl>
              <c:idx val="0"/>
              <c:layout/>
              <c:tx>
                <c:rich>
                  <a:bodyPr/>
                  <a:lstStyle/>
                  <a:p>
                    <a:r>
                      <a:rPr lang="ru-RU" smtClean="0"/>
                      <a:t> 193 чел.</a:t>
                    </a:r>
                    <a:endParaRPr lang="ru-RU"/>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ru-RU" smtClean="0"/>
                      <a:t>206 чел.</a:t>
                    </a:r>
                    <a:endParaRPr lang="ru-RU"/>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tx>
                <c:rich>
                  <a:bodyPr/>
                  <a:lstStyle/>
                  <a:p>
                    <a:r>
                      <a:rPr lang="ru-RU" smtClean="0"/>
                      <a:t>220 чел.</a:t>
                    </a:r>
                    <a:endParaRPr lang="ru-RU"/>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200 чел.</c:v>
                </c:pt>
                <c:pt idx="1">
                  <c:v>217 чел.</c:v>
                </c:pt>
                <c:pt idx="2">
                  <c:v>228 чел.</c:v>
                </c:pt>
              </c:strCache>
            </c:strRef>
          </c:cat>
          <c:val>
            <c:numRef>
              <c:f>Лист1!$B$2:$B$4</c:f>
              <c:numCache>
                <c:formatCode>General</c:formatCode>
                <c:ptCount val="3"/>
                <c:pt idx="0">
                  <c:v>193</c:v>
                </c:pt>
                <c:pt idx="1">
                  <c:v>206</c:v>
                </c:pt>
                <c:pt idx="2">
                  <c:v>220</c:v>
                </c:pt>
              </c:numCache>
            </c:numRef>
          </c:val>
        </c:ser>
        <c:ser>
          <c:idx val="1"/>
          <c:order val="1"/>
          <c:tx>
            <c:strRef>
              <c:f>Лист1!$C$1</c:f>
              <c:strCache>
                <c:ptCount val="1"/>
                <c:pt idx="0">
                  <c:v>Участники СВО</c:v>
                </c:pt>
              </c:strCache>
            </c:strRef>
          </c:tx>
          <c:spPr>
            <a:solidFill>
              <a:schemeClr val="accent2"/>
            </a:solidFill>
            <a:ln>
              <a:noFill/>
            </a:ln>
            <a:effectLst/>
            <a:sp3d/>
          </c:spPr>
          <c:invertIfNegative val="0"/>
          <c:dLbls>
            <c:dLbl>
              <c:idx val="0"/>
              <c:layout/>
              <c:tx>
                <c:rich>
                  <a:bodyPr/>
                  <a:lstStyle/>
                  <a:p>
                    <a:r>
                      <a:rPr lang="ru-RU" smtClean="0"/>
                      <a:t> 7 чел.</a:t>
                    </a:r>
                    <a:endParaRPr lang="ru-RU"/>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ru-RU" smtClean="0"/>
                      <a:t>11 чел.</a:t>
                    </a:r>
                    <a:endParaRPr lang="ru-RU"/>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tx>
                <c:rich>
                  <a:bodyPr/>
                  <a:lstStyle/>
                  <a:p>
                    <a:r>
                      <a:rPr lang="ru-RU" smtClean="0"/>
                      <a:t>8 чел.</a:t>
                    </a:r>
                    <a:endParaRPr lang="ru-RU"/>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200 чел.</c:v>
                </c:pt>
                <c:pt idx="1">
                  <c:v>217 чел.</c:v>
                </c:pt>
                <c:pt idx="2">
                  <c:v>228 чел.</c:v>
                </c:pt>
              </c:strCache>
            </c:strRef>
          </c:cat>
          <c:val>
            <c:numRef>
              <c:f>Лист1!$C$2:$C$4</c:f>
              <c:numCache>
                <c:formatCode>General</c:formatCode>
                <c:ptCount val="3"/>
                <c:pt idx="0">
                  <c:v>7</c:v>
                </c:pt>
                <c:pt idx="1">
                  <c:v>11</c:v>
                </c:pt>
                <c:pt idx="2">
                  <c:v>8</c:v>
                </c:pt>
              </c:numCache>
            </c:numRef>
          </c:val>
        </c:ser>
        <c:dLbls>
          <c:showLegendKey val="0"/>
          <c:showVal val="1"/>
          <c:showCatName val="0"/>
          <c:showSerName val="0"/>
          <c:showPercent val="0"/>
          <c:showBubbleSize val="0"/>
        </c:dLbls>
        <c:gapWidth val="79"/>
        <c:shape val="box"/>
        <c:axId val="226876760"/>
        <c:axId val="226872840"/>
        <c:axId val="0"/>
        <c:extLst>
          <c:ext xmlns:c15="http://schemas.microsoft.com/office/drawing/2012/chart" uri="{02D57815-91ED-43cb-92C2-25804820EDAC}">
            <c15:filteredBarSeries>
              <c15:ser>
                <c:idx val="2"/>
                <c:order val="2"/>
                <c:tx>
                  <c:strRef>
                    <c:extLst>
                      <c:ext uri="{02D57815-91ED-43cb-92C2-25804820EDAC}">
                        <c15:formulaRef>
                          <c15:sqref>Лист1!$D$1</c15:sqref>
                        </c15:formulaRef>
                      </c:ext>
                    </c:extLst>
                    <c:strCache>
                      <c:ptCount val="1"/>
                      <c:pt idx="0">
                        <c:v>Столбец1</c:v>
                      </c:pt>
                    </c:strCache>
                  </c:strRef>
                </c:tx>
                <c:spPr>
                  <a:solidFill>
                    <a:schemeClr val="accent3"/>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064" b="1" i="0" u="none" strike="noStrike" kern="1200" baseline="0">
                          <a:solidFill>
                            <a:schemeClr val="lt1"/>
                          </a:solidFill>
                          <a:latin typeface="+mn-lt"/>
                          <a:ea typeface="+mn-ea"/>
                          <a:cs typeface="+mn-cs"/>
                        </a:defRPr>
                      </a:pPr>
                      <a:endParaRPr lang="ru-RU"/>
                    </a:p>
                  </c:txPr>
                  <c:showLegendKey val="0"/>
                  <c:showVal val="1"/>
                  <c:showCatName val="0"/>
                  <c:showSerName val="0"/>
                  <c:showPercent val="0"/>
                  <c:showBubbleSize val="0"/>
                  <c:showLeaderLines val="0"/>
                  <c:extLst>
                    <c:ext uri="{CE6537A1-D6FC-4f65-9D91-7224C49458BB}">
                      <c15:showLeaderLines val="1"/>
                      <c15:leaderLines>
                        <c:spPr>
                          <a:ln w="9525">
                            <a:solidFill>
                              <a:schemeClr val="tx1">
                                <a:lumMod val="35000"/>
                                <a:lumOff val="65000"/>
                              </a:schemeClr>
                            </a:solidFill>
                          </a:ln>
                          <a:effectLst/>
                        </c:spPr>
                      </c15:leaderLines>
                    </c:ext>
                  </c:extLst>
                </c:dLbls>
                <c:cat>
                  <c:strRef>
                    <c:extLst>
                      <c:ext uri="{02D57815-91ED-43cb-92C2-25804820EDAC}">
                        <c15:formulaRef>
                          <c15:sqref>Лист1!$A$2:$A$4</c15:sqref>
                        </c15:formulaRef>
                      </c:ext>
                    </c:extLst>
                    <c:strCache>
                      <c:ptCount val="3"/>
                      <c:pt idx="0">
                        <c:v>200 чел.</c:v>
                      </c:pt>
                      <c:pt idx="1">
                        <c:v>217 чел.</c:v>
                      </c:pt>
                      <c:pt idx="2">
                        <c:v>228 чел.</c:v>
                      </c:pt>
                    </c:strCache>
                  </c:strRef>
                </c:cat>
                <c:val>
                  <c:numRef>
                    <c:extLst>
                      <c:ext uri="{02D57815-91ED-43cb-92C2-25804820EDAC}">
                        <c15:formulaRef>
                          <c15:sqref>Лист1!$D$2:$D$4</c15:sqref>
                        </c15:formulaRef>
                      </c:ext>
                    </c:extLst>
                    <c:numCache>
                      <c:formatCode>General</c:formatCode>
                      <c:ptCount val="3"/>
                    </c:numCache>
                  </c:numRef>
                </c:val>
              </c15:ser>
            </c15:filteredBarSeries>
          </c:ext>
        </c:extLst>
      </c:bar3DChart>
      <c:catAx>
        <c:axId val="2268767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cap="all" spc="120" normalizeH="0" baseline="0">
                <a:solidFill>
                  <a:schemeClr val="tx1">
                    <a:lumMod val="65000"/>
                    <a:lumOff val="35000"/>
                  </a:schemeClr>
                </a:solidFill>
                <a:latin typeface="+mn-lt"/>
                <a:ea typeface="+mn-ea"/>
                <a:cs typeface="+mn-cs"/>
              </a:defRPr>
            </a:pPr>
            <a:endParaRPr lang="ru-RU"/>
          </a:p>
        </c:txPr>
        <c:crossAx val="226872840"/>
        <c:crosses val="autoZero"/>
        <c:auto val="1"/>
        <c:lblAlgn val="ctr"/>
        <c:lblOffset val="100"/>
        <c:noMultiLvlLbl val="0"/>
      </c:catAx>
      <c:valAx>
        <c:axId val="226872840"/>
        <c:scaling>
          <c:orientation val="minMax"/>
        </c:scaling>
        <c:delete val="1"/>
        <c:axPos val="l"/>
        <c:numFmt formatCode="General" sourceLinked="1"/>
        <c:majorTickMark val="none"/>
        <c:minorTickMark val="none"/>
        <c:tickLblPos val="nextTo"/>
        <c:crossAx val="226876760"/>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Лист1!$B$1</c:f>
              <c:strCache>
                <c:ptCount val="1"/>
                <c:pt idx="0">
                  <c:v>Пожилые граждане и инвалиды</c:v>
                </c:pt>
              </c:strCache>
            </c:strRef>
          </c:tx>
          <c:spPr>
            <a:solidFill>
              <a:schemeClr val="accent1"/>
            </a:solidFill>
            <a:ln>
              <a:noFill/>
            </a:ln>
            <a:effectLst/>
            <a:sp3d/>
          </c:spPr>
          <c:invertIfNegative val="0"/>
          <c:dLbls>
            <c:dLbl>
              <c:idx val="0"/>
              <c:layout>
                <c:manualLayout>
                  <c:x val="-2.6375820973388252E-3"/>
                  <c:y val="0"/>
                </c:manualLayout>
              </c:layout>
              <c:tx>
                <c:rich>
                  <a:bodyPr/>
                  <a:lstStyle/>
                  <a:p>
                    <a:r>
                      <a:rPr lang="ru-RU" dirty="0" smtClean="0"/>
                      <a:t> 288 чел.</a:t>
                    </a:r>
                    <a:endParaRPr lang="ru-RU"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ru-RU" dirty="0" smtClean="0"/>
                      <a:t>293 чел.</a:t>
                    </a:r>
                    <a:endParaRPr lang="ru-RU"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tx>
                <c:rich>
                  <a:bodyPr/>
                  <a:lstStyle/>
                  <a:p>
                    <a:r>
                      <a:rPr lang="ru-RU" dirty="0" smtClean="0"/>
                      <a:t>1540 чел.</a:t>
                    </a:r>
                    <a:endParaRPr lang="ru-RU"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2026 г.</c:v>
                </c:pt>
                <c:pt idx="1">
                  <c:v>2027 г.</c:v>
                </c:pt>
                <c:pt idx="2">
                  <c:v>2028 г</c:v>
                </c:pt>
              </c:strCache>
            </c:strRef>
          </c:cat>
          <c:val>
            <c:numRef>
              <c:f>Лист1!$B$2:$B$4</c:f>
              <c:numCache>
                <c:formatCode>General</c:formatCode>
                <c:ptCount val="3"/>
                <c:pt idx="0">
                  <c:v>288</c:v>
                </c:pt>
                <c:pt idx="1">
                  <c:v>293</c:v>
                </c:pt>
                <c:pt idx="2">
                  <c:v>1540</c:v>
                </c:pt>
              </c:numCache>
            </c:numRef>
          </c:val>
        </c:ser>
        <c:ser>
          <c:idx val="2"/>
          <c:order val="1"/>
          <c:tx>
            <c:strRef>
              <c:f>Лист1!$D$1</c:f>
              <c:strCache>
                <c:ptCount val="1"/>
                <c:pt idx="0">
                  <c:v>Столбец1</c:v>
                </c:pt>
              </c:strCache>
              <c:extLst xmlns:c15="http://schemas.microsoft.com/office/drawing/2012/chart"/>
            </c:strRef>
          </c:tx>
          <c:spPr>
            <a:solidFill>
              <a:schemeClr val="accent3"/>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064" b="1" i="0" u="none" strike="noStrike" kern="1200" baseline="0">
                    <a:solidFill>
                      <a:schemeClr val="lt1"/>
                    </a:solidFill>
                    <a:latin typeface="+mn-lt"/>
                    <a:ea typeface="+mn-ea"/>
                    <a:cs typeface="+mn-cs"/>
                  </a:defRPr>
                </a:pPr>
                <a:endParaRPr lang="ru-RU"/>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200 чел.</c:v>
                </c:pt>
                <c:pt idx="1">
                  <c:v>217 чел.</c:v>
                </c:pt>
                <c:pt idx="2">
                  <c:v>228 чел.</c:v>
                </c:pt>
              </c:strCache>
              <c:extLst xmlns:c15="http://schemas.microsoft.com/office/drawing/2012/chart"/>
            </c:strRef>
          </c:cat>
          <c:val>
            <c:numRef>
              <c:f>Лист1!$D$2:$D$4</c:f>
              <c:numCache>
                <c:formatCode>General</c:formatCode>
                <c:ptCount val="3"/>
              </c:numCache>
              <c:extLst xmlns:c15="http://schemas.microsoft.com/office/drawing/2012/chart"/>
            </c:numRef>
          </c:val>
        </c:ser>
        <c:dLbls>
          <c:showLegendKey val="0"/>
          <c:showVal val="1"/>
          <c:showCatName val="0"/>
          <c:showSerName val="0"/>
          <c:showPercent val="0"/>
          <c:showBubbleSize val="0"/>
        </c:dLbls>
        <c:gapWidth val="79"/>
        <c:shape val="box"/>
        <c:axId val="226873624"/>
        <c:axId val="226872448"/>
        <c:axId val="0"/>
        <c:extLst/>
      </c:bar3DChart>
      <c:catAx>
        <c:axId val="2268736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cap="all" spc="120" normalizeH="0" baseline="0">
                <a:solidFill>
                  <a:schemeClr val="tx1">
                    <a:lumMod val="65000"/>
                    <a:lumOff val="35000"/>
                  </a:schemeClr>
                </a:solidFill>
                <a:latin typeface="+mn-lt"/>
                <a:ea typeface="+mn-ea"/>
                <a:cs typeface="+mn-cs"/>
              </a:defRPr>
            </a:pPr>
            <a:endParaRPr lang="ru-RU"/>
          </a:p>
        </c:txPr>
        <c:crossAx val="226872448"/>
        <c:crosses val="autoZero"/>
        <c:auto val="1"/>
        <c:lblAlgn val="ctr"/>
        <c:lblOffset val="100"/>
        <c:noMultiLvlLbl val="0"/>
      </c:catAx>
      <c:valAx>
        <c:axId val="226872448"/>
        <c:scaling>
          <c:orientation val="minMax"/>
        </c:scaling>
        <c:delete val="1"/>
        <c:axPos val="l"/>
        <c:numFmt formatCode="General" sourceLinked="1"/>
        <c:majorTickMark val="none"/>
        <c:minorTickMark val="none"/>
        <c:tickLblPos val="none"/>
        <c:crossAx val="226873624"/>
        <c:crosses val="autoZero"/>
        <c:crossBetween val="between"/>
      </c:valAx>
    </c:plotArea>
    <c:legend>
      <c:legendPos val="t"/>
      <c:legendEntry>
        <c:idx val="1"/>
        <c:delete val="1"/>
      </c:legendEntry>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1197732324969621"/>
          <c:y val="5.527113214984903E-2"/>
          <c:w val="0.86830388618263266"/>
          <c:h val="0.71917750128721492"/>
        </c:manualLayout>
      </c:layout>
      <c:barChart>
        <c:barDir val="col"/>
        <c:grouping val="clustered"/>
        <c:varyColors val="0"/>
        <c:ser>
          <c:idx val="0"/>
          <c:order val="0"/>
          <c:tx>
            <c:strRef>
              <c:f>Лист1!$B$1</c:f>
              <c:strCache>
                <c:ptCount val="1"/>
                <c:pt idx="0">
                  <c:v>2025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Лист1!$A$2:$A$8</c:f>
              <c:strCache>
                <c:ptCount val="7"/>
                <c:pt idx="0">
                  <c:v>Занятость</c:v>
                </c:pt>
                <c:pt idx="1">
                  <c:v>Жилье детей-сирот</c:v>
                </c:pt>
                <c:pt idx="2">
                  <c:v>Поддержка пожилых</c:v>
                </c:pt>
                <c:pt idx="3">
                  <c:v>Прочие меры </c:v>
                </c:pt>
                <c:pt idx="4">
                  <c:v>Семьи с детьми, опека</c:v>
                </c:pt>
                <c:pt idx="5">
                  <c:v>Содержание учреждений</c:v>
                </c:pt>
                <c:pt idx="6">
                  <c:v>меры участникам СВО</c:v>
                </c:pt>
              </c:strCache>
            </c:strRef>
          </c:cat>
          <c:val>
            <c:numRef>
              <c:f>Лист1!$B$2:$B$8</c:f>
              <c:numCache>
                <c:formatCode>General</c:formatCode>
                <c:ptCount val="7"/>
                <c:pt idx="0">
                  <c:v>190.9</c:v>
                </c:pt>
                <c:pt idx="1">
                  <c:v>394.8</c:v>
                </c:pt>
                <c:pt idx="2">
                  <c:v>414.2</c:v>
                </c:pt>
                <c:pt idx="3">
                  <c:v>768.4</c:v>
                </c:pt>
                <c:pt idx="4">
                  <c:v>942.9</c:v>
                </c:pt>
                <c:pt idx="5">
                  <c:v>1079</c:v>
                </c:pt>
                <c:pt idx="6">
                  <c:v>1516.8</c:v>
                </c:pt>
              </c:numCache>
            </c:numRef>
          </c:val>
        </c:ser>
        <c:ser>
          <c:idx val="1"/>
          <c:order val="1"/>
          <c:tx>
            <c:strRef>
              <c:f>Лист1!$C$1</c:f>
              <c:strCache>
                <c:ptCount val="1"/>
                <c:pt idx="0">
                  <c:v>2026</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Лист1!$A$2:$A$8</c:f>
              <c:strCache>
                <c:ptCount val="7"/>
                <c:pt idx="0">
                  <c:v>Занятость</c:v>
                </c:pt>
                <c:pt idx="1">
                  <c:v>Жилье детей-сирот</c:v>
                </c:pt>
                <c:pt idx="2">
                  <c:v>Поддержка пожилых</c:v>
                </c:pt>
                <c:pt idx="3">
                  <c:v>Прочие меры </c:v>
                </c:pt>
                <c:pt idx="4">
                  <c:v>Семьи с детьми, опека</c:v>
                </c:pt>
                <c:pt idx="5">
                  <c:v>Содержание учреждений</c:v>
                </c:pt>
                <c:pt idx="6">
                  <c:v>меры участникам СВО</c:v>
                </c:pt>
              </c:strCache>
            </c:strRef>
          </c:cat>
          <c:val>
            <c:numRef>
              <c:f>Лист1!$C$2:$C$8</c:f>
              <c:numCache>
                <c:formatCode>General</c:formatCode>
                <c:ptCount val="7"/>
                <c:pt idx="0">
                  <c:v>205.8</c:v>
                </c:pt>
                <c:pt idx="1">
                  <c:v>473.2</c:v>
                </c:pt>
                <c:pt idx="2">
                  <c:v>424.2</c:v>
                </c:pt>
                <c:pt idx="3">
                  <c:v>582.9</c:v>
                </c:pt>
                <c:pt idx="4">
                  <c:v>1066.0999999999999</c:v>
                </c:pt>
                <c:pt idx="5">
                  <c:v>1419.5</c:v>
                </c:pt>
                <c:pt idx="6">
                  <c:v>557.29999999999995</c:v>
                </c:pt>
              </c:numCache>
            </c:numRef>
          </c:val>
        </c:ser>
        <c:dLbls>
          <c:showLegendKey val="0"/>
          <c:showVal val="1"/>
          <c:showCatName val="0"/>
          <c:showSerName val="0"/>
          <c:showPercent val="0"/>
          <c:showBubbleSize val="0"/>
        </c:dLbls>
        <c:gapWidth val="75"/>
        <c:axId val="119601088"/>
        <c:axId val="119461128"/>
      </c:barChart>
      <c:catAx>
        <c:axId val="119601088"/>
        <c:scaling>
          <c:orientation val="minMax"/>
        </c:scaling>
        <c:delete val="0"/>
        <c:axPos val="b"/>
        <c:numFmt formatCode="General" sourceLinked="0"/>
        <c:majorTickMark val="none"/>
        <c:minorTickMark val="none"/>
        <c:tickLblPos val="nextTo"/>
        <c:crossAx val="119461128"/>
        <c:crosses val="autoZero"/>
        <c:auto val="1"/>
        <c:lblAlgn val="ctr"/>
        <c:lblOffset val="100"/>
        <c:noMultiLvlLbl val="0"/>
      </c:catAx>
      <c:valAx>
        <c:axId val="119461128"/>
        <c:scaling>
          <c:orientation val="minMax"/>
        </c:scaling>
        <c:delete val="0"/>
        <c:axPos val="l"/>
        <c:numFmt formatCode="General" sourceLinked="1"/>
        <c:majorTickMark val="none"/>
        <c:minorTickMark val="none"/>
        <c:tickLblPos val="nextTo"/>
        <c:crossAx val="119601088"/>
        <c:crosses val="autoZero"/>
        <c:crossBetween val="between"/>
      </c:valAx>
    </c:plotArea>
    <c:legend>
      <c:legendPos val="b"/>
      <c:layout>
        <c:manualLayout>
          <c:xMode val="edge"/>
          <c:yMode val="edge"/>
          <c:x val="0.1908380625556223"/>
          <c:y val="3.7143891287254219E-2"/>
          <c:w val="0.14659952839040902"/>
          <c:h val="7.5203614512968503E-2"/>
        </c:manualLayout>
      </c:layout>
      <c:overlay val="0"/>
    </c:legend>
    <c:plotVisOnly val="1"/>
    <c:dispBlanksAs val="zero"/>
    <c:showDLblsOverMax val="0"/>
  </c:chart>
  <c:txPr>
    <a:bodyPr/>
    <a:lstStyle/>
    <a:p>
      <a:pPr>
        <a:defRPr sz="1400" b="1">
          <a:latin typeface="Times New Roman" pitchFamily="18" charset="0"/>
          <a:cs typeface="Times New Roman" pitchFamily="18" charset="0"/>
        </a:defRPr>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2275297222208598"/>
          <c:y val="7.7518225111156247E-2"/>
          <c:w val="0.84118254334385667"/>
          <c:h val="0.66474159573776015"/>
        </c:manualLayout>
      </c:layout>
      <c:barChart>
        <c:barDir val="bar"/>
        <c:grouping val="clustered"/>
        <c:varyColors val="0"/>
        <c:ser>
          <c:idx val="0"/>
          <c:order val="0"/>
          <c:tx>
            <c:strRef>
              <c:f>Лист1!$B$1</c:f>
              <c:strCache>
                <c:ptCount val="1"/>
                <c:pt idx="0">
                  <c:v>всего</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Лист1!$A$2:$A$4</c:f>
              <c:strCache>
                <c:ptCount val="3"/>
                <c:pt idx="0">
                  <c:v>2024</c:v>
                </c:pt>
                <c:pt idx="1">
                  <c:v>2025</c:v>
                </c:pt>
                <c:pt idx="2">
                  <c:v>2026</c:v>
                </c:pt>
              </c:strCache>
            </c:strRef>
          </c:cat>
          <c:val>
            <c:numRef>
              <c:f>Лист1!$B$2:$B$4</c:f>
              <c:numCache>
                <c:formatCode>_(* #,##0.00_);_(* \(#,##0.00\);_(* "-"??_);_(@_)</c:formatCode>
                <c:ptCount val="3"/>
                <c:pt idx="0" formatCode="General">
                  <c:v>4.2</c:v>
                </c:pt>
                <c:pt idx="1">
                  <c:v>5.5</c:v>
                </c:pt>
                <c:pt idx="2">
                  <c:v>4.8</c:v>
                </c:pt>
              </c:numCache>
            </c:numRef>
          </c:val>
        </c:ser>
        <c:ser>
          <c:idx val="1"/>
          <c:order val="1"/>
          <c:tx>
            <c:strRef>
              <c:f>Лист1!$C$1</c:f>
              <c:strCache>
                <c:ptCount val="1"/>
                <c:pt idx="0">
                  <c:v>меры поддержки</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Лист1!$A$2:$A$4</c:f>
              <c:strCache>
                <c:ptCount val="3"/>
                <c:pt idx="0">
                  <c:v>2024</c:v>
                </c:pt>
                <c:pt idx="1">
                  <c:v>2025</c:v>
                </c:pt>
                <c:pt idx="2">
                  <c:v>2026</c:v>
                </c:pt>
              </c:strCache>
            </c:strRef>
          </c:cat>
          <c:val>
            <c:numRef>
              <c:f>Лист1!$C$2:$C$4</c:f>
              <c:numCache>
                <c:formatCode>_(* #,##0.00_);_(* \(#,##0.00\);_(* "-"??_);_(@_)</c:formatCode>
                <c:ptCount val="3"/>
                <c:pt idx="0">
                  <c:v>3.2</c:v>
                </c:pt>
                <c:pt idx="1">
                  <c:v>4.3</c:v>
                </c:pt>
                <c:pt idx="2">
                  <c:v>3.2</c:v>
                </c:pt>
              </c:numCache>
            </c:numRef>
          </c:val>
        </c:ser>
        <c:dLbls>
          <c:showLegendKey val="0"/>
          <c:showVal val="1"/>
          <c:showCatName val="0"/>
          <c:showSerName val="0"/>
          <c:showPercent val="0"/>
          <c:showBubbleSize val="0"/>
        </c:dLbls>
        <c:gapWidth val="75"/>
        <c:axId val="220027224"/>
        <c:axId val="122121416"/>
      </c:barChart>
      <c:catAx>
        <c:axId val="220027224"/>
        <c:scaling>
          <c:orientation val="minMax"/>
        </c:scaling>
        <c:delete val="0"/>
        <c:axPos val="l"/>
        <c:numFmt formatCode="General" sourceLinked="0"/>
        <c:majorTickMark val="none"/>
        <c:minorTickMark val="none"/>
        <c:tickLblPos val="nextTo"/>
        <c:crossAx val="122121416"/>
        <c:crosses val="autoZero"/>
        <c:auto val="1"/>
        <c:lblAlgn val="ctr"/>
        <c:lblOffset val="100"/>
        <c:noMultiLvlLbl val="0"/>
      </c:catAx>
      <c:valAx>
        <c:axId val="122121416"/>
        <c:scaling>
          <c:orientation val="minMax"/>
        </c:scaling>
        <c:delete val="1"/>
        <c:axPos val="b"/>
        <c:numFmt formatCode="General" sourceLinked="1"/>
        <c:majorTickMark val="none"/>
        <c:minorTickMark val="none"/>
        <c:tickLblPos val="nextTo"/>
        <c:crossAx val="220027224"/>
        <c:crosses val="autoZero"/>
        <c:crossBetween val="between"/>
      </c:valAx>
    </c:plotArea>
    <c:legend>
      <c:legendPos val="b"/>
      <c:layout/>
      <c:overlay val="0"/>
    </c:legend>
    <c:plotVisOnly val="1"/>
    <c:dispBlanksAs val="gap"/>
    <c:showDLblsOverMax val="0"/>
  </c:chart>
  <c:txPr>
    <a:bodyPr/>
    <a:lstStyle/>
    <a:p>
      <a:pPr>
        <a:defRPr sz="1800"/>
      </a:pPr>
      <a:endParaRPr lang="ru-RU"/>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ru-RU"/>
              <a:t>Численность получателей мер социальной поддержки из числа многодетных семей </a:t>
            </a:r>
          </a:p>
        </c:rich>
      </c:tx>
      <c:layout>
        <c:manualLayout>
          <c:xMode val="edge"/>
          <c:yMode val="edge"/>
          <c:x val="0.15745323805327271"/>
          <c:y val="3.2407407407407426E-2"/>
        </c:manualLayout>
      </c:layout>
      <c:overlay val="0"/>
      <c:spPr>
        <a:noFill/>
        <a:ln>
          <a:noFill/>
        </a:ln>
        <a:effectLst/>
      </c:spPr>
    </c:title>
    <c:autoTitleDeleted val="0"/>
    <c:plotArea>
      <c:layout/>
      <c:barChart>
        <c:barDir val="bar"/>
        <c:grouping val="clustered"/>
        <c:varyColors val="0"/>
        <c:ser>
          <c:idx val="0"/>
          <c:order val="0"/>
          <c:tx>
            <c:strRef>
              <c:f>Лист1!$B$1</c:f>
              <c:strCache>
                <c:ptCount val="1"/>
                <c:pt idx="0">
                  <c:v>многодетные семьи, чел</c:v>
                </c:pt>
              </c:strCache>
            </c:strRef>
          </c:tx>
          <c:spPr>
            <a:solidFill>
              <a:schemeClr val="accent1"/>
            </a:solidFill>
            <a:ln w="19050">
              <a:solidFill>
                <a:schemeClr val="lt1"/>
              </a:solidFill>
            </a:ln>
            <a:effectLst/>
          </c:spPr>
          <c:invertIfNegative val="0"/>
          <c:dLbls>
            <c:dLbl>
              <c:idx val="0"/>
              <c:layout/>
              <c:showLegendKey val="0"/>
              <c:showVal val="1"/>
              <c:showCatName val="0"/>
              <c:showSerName val="0"/>
              <c:showPercent val="0"/>
              <c:showBubbleSize val="0"/>
              <c:extLst>
                <c:ext xmlns:c15="http://schemas.microsoft.com/office/drawing/2012/chart" uri="{CE6537A1-D6FC-4f65-9D91-7224C49458BB}">
                  <c15:layout/>
                </c:ext>
              </c:extLst>
            </c:dLbl>
            <c:dLbl>
              <c:idx val="1"/>
              <c:layout/>
              <c:showLegendKey val="0"/>
              <c:showVal val="1"/>
              <c:showCatName val="0"/>
              <c:showSerName val="0"/>
              <c:showPercent val="0"/>
              <c:showBubbleSize val="0"/>
              <c:extLst>
                <c:ext xmlns:c15="http://schemas.microsoft.com/office/drawing/2012/chart" uri="{CE6537A1-D6FC-4f65-9D91-7224C49458BB}">
                  <c15:layout/>
                </c:ext>
              </c:extLst>
            </c:dLbl>
            <c:dLbl>
              <c:idx val="2"/>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год </c:v>
                </c:pt>
                <c:pt idx="1">
                  <c:v>2024 год </c:v>
                </c:pt>
                <c:pt idx="2">
                  <c:v>2025 год</c:v>
                </c:pt>
              </c:strCache>
            </c:strRef>
          </c:cat>
          <c:val>
            <c:numRef>
              <c:f>Лист1!$B$2:$B$4</c:f>
              <c:numCache>
                <c:formatCode>General</c:formatCode>
                <c:ptCount val="3"/>
                <c:pt idx="0">
                  <c:v>9173</c:v>
                </c:pt>
                <c:pt idx="1">
                  <c:v>7629</c:v>
                </c:pt>
                <c:pt idx="2">
                  <c:v>8772</c:v>
                </c:pt>
              </c:numCache>
            </c:numRef>
          </c:val>
        </c:ser>
        <c:dLbls>
          <c:showLegendKey val="0"/>
          <c:showVal val="0"/>
          <c:showCatName val="0"/>
          <c:showSerName val="0"/>
          <c:showPercent val="0"/>
          <c:showBubbleSize val="0"/>
        </c:dLbls>
        <c:gapWidth val="100"/>
        <c:axId val="221732672"/>
        <c:axId val="119458352"/>
      </c:barChart>
      <c:valAx>
        <c:axId val="11945835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vert="horz"/>
          <a:lstStyle/>
          <a:p>
            <a:pPr>
              <a:defRPr/>
            </a:pPr>
            <a:endParaRPr lang="ru-RU"/>
          </a:p>
        </c:txPr>
        <c:crossAx val="221732672"/>
        <c:crosses val="autoZero"/>
        <c:crossBetween val="between"/>
      </c:valAx>
      <c:catAx>
        <c:axId val="22173267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ru-RU"/>
          </a:p>
        </c:txPr>
        <c:crossAx val="119458352"/>
        <c:crosses val="autoZero"/>
        <c:auto val="1"/>
        <c:lblAlgn val="ctr"/>
        <c:lblOffset val="100"/>
        <c:noMultiLvlLbl val="0"/>
      </c:catAx>
      <c:spPr>
        <a:noFill/>
        <a:ln>
          <a:noFill/>
        </a:ln>
        <a:effectLst/>
      </c:spPr>
    </c:plotArea>
    <c:legend>
      <c:legendPos val="b"/>
      <c:layout/>
      <c:overlay val="0"/>
      <c:spPr>
        <a:noFill/>
        <a:ln>
          <a:noFill/>
        </a:ln>
        <a:effectLst/>
      </c:spPr>
      <c:txPr>
        <a:bodyPr rot="0" vert="horz"/>
        <a:lstStyle/>
        <a:p>
          <a:pPr>
            <a:defRPr/>
          </a:pPr>
          <a:endParaRPr lang="ru-RU"/>
        </a:p>
      </c:txPr>
    </c:legend>
    <c:plotVisOnly val="1"/>
    <c:dispBlanksAs val="gap"/>
    <c:showDLblsOverMax val="0"/>
  </c:chart>
  <c:spPr>
    <a:noFill/>
    <a:ln>
      <a:noFill/>
    </a:ln>
    <a:effectLst/>
  </c:spPr>
  <c:txPr>
    <a:bodyPr/>
    <a:lstStyle/>
    <a:p>
      <a:pPr>
        <a:defRPr b="1">
          <a:latin typeface="Times New Roman" pitchFamily="18" charset="0"/>
          <a:cs typeface="Times New Roman" pitchFamily="18" charset="0"/>
        </a:defRPr>
      </a:pPr>
      <a:endParaRPr lang="ru-RU"/>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sz="1800"/>
            </a:pPr>
            <a:r>
              <a:rPr lang="ru-RU" sz="1800"/>
              <a:t>Финансирование, млн. руб. </a:t>
            </a:r>
          </a:p>
        </c:rich>
      </c:tx>
      <c:layout>
        <c:manualLayout>
          <c:xMode val="edge"/>
          <c:yMode val="edge"/>
          <c:x val="0.38391169945185294"/>
          <c:y val="0.10954060833379599"/>
        </c:manualLayout>
      </c:layout>
      <c:overlay val="0"/>
      <c:spPr>
        <a:noFill/>
        <a:ln>
          <a:noFill/>
        </a:ln>
        <a:effectLst/>
      </c:spPr>
    </c:title>
    <c:autoTitleDeleted val="0"/>
    <c:plotArea>
      <c:layout>
        <c:manualLayout>
          <c:layoutTarget val="inner"/>
          <c:xMode val="edge"/>
          <c:yMode val="edge"/>
          <c:x val="0.18093851879221909"/>
          <c:y val="0.27671117183893068"/>
          <c:w val="0.77832072858580659"/>
          <c:h val="0.51589049016613653"/>
        </c:manualLayout>
      </c:layout>
      <c:barChart>
        <c:barDir val="col"/>
        <c:grouping val="percentStacked"/>
        <c:varyColors val="0"/>
        <c:ser>
          <c:idx val="0"/>
          <c:order val="0"/>
          <c:tx>
            <c:strRef>
              <c:f>Лист1!$B$1</c:f>
              <c:strCache>
                <c:ptCount val="1"/>
                <c:pt idx="0">
                  <c:v>дети в ТЖС</c:v>
                </c:pt>
              </c:strCache>
            </c:strRef>
          </c:tx>
          <c:spPr>
            <a:solidFill>
              <a:schemeClr val="accent1"/>
            </a:solidFill>
            <a:ln>
              <a:noFill/>
            </a:ln>
            <a:effectLst/>
          </c:spPr>
          <c:invertIfNegative val="0"/>
          <c:dLbls>
            <c:spPr>
              <a:noFill/>
              <a:ln>
                <a:noFill/>
              </a:ln>
              <a:effectLst/>
            </c:spPr>
            <c:txPr>
              <a:bodyPr rot="0" vert="horz"/>
              <a:lstStyle/>
              <a:p>
                <a:pPr>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г.</c:v>
                </c:pt>
                <c:pt idx="1">
                  <c:v>2024 г.</c:v>
                </c:pt>
                <c:pt idx="2">
                  <c:v>2025 г.</c:v>
                </c:pt>
              </c:strCache>
            </c:strRef>
          </c:cat>
          <c:val>
            <c:numRef>
              <c:f>Лист1!$B$2:$B$4</c:f>
              <c:numCache>
                <c:formatCode>General</c:formatCode>
                <c:ptCount val="3"/>
                <c:pt idx="0">
                  <c:v>21</c:v>
                </c:pt>
                <c:pt idx="1">
                  <c:v>21.5</c:v>
                </c:pt>
                <c:pt idx="2">
                  <c:v>22.6</c:v>
                </c:pt>
              </c:numCache>
            </c:numRef>
          </c:val>
          <c:extLst xmlns:c16r2="http://schemas.microsoft.com/office/drawing/2015/06/chart">
            <c:ext xmlns:c16="http://schemas.microsoft.com/office/drawing/2014/chart" uri="{C3380CC4-5D6E-409C-BE32-E72D297353CC}">
              <c16:uniqueId val="{00000000-889B-4753-90AC-0AA3BEA8D5DE}"/>
            </c:ext>
          </c:extLst>
        </c:ser>
        <c:ser>
          <c:idx val="1"/>
          <c:order val="1"/>
          <c:tx>
            <c:strRef>
              <c:f>Лист1!$C$1</c:f>
              <c:strCache>
                <c:ptCount val="1"/>
                <c:pt idx="0">
                  <c:v>дети уч. СВО</c:v>
                </c:pt>
              </c:strCache>
            </c:strRef>
          </c:tx>
          <c:spPr>
            <a:solidFill>
              <a:schemeClr val="accent2"/>
            </a:solidFill>
            <a:ln>
              <a:noFill/>
            </a:ln>
            <a:effectLst/>
          </c:spPr>
          <c:invertIfNegative val="0"/>
          <c:dLbls>
            <c:dLbl>
              <c:idx val="2"/>
              <c:layout/>
              <c:tx>
                <c:rich>
                  <a:bodyPr/>
                  <a:lstStyle/>
                  <a:p>
                    <a:r>
                      <a:rPr lang="en-US" smtClean="0"/>
                      <a:t>21,7</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vert="horz"/>
              <a:lstStyle/>
              <a:p>
                <a:pPr>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г.</c:v>
                </c:pt>
                <c:pt idx="1">
                  <c:v>2024 г.</c:v>
                </c:pt>
                <c:pt idx="2">
                  <c:v>2025 г.</c:v>
                </c:pt>
              </c:strCache>
            </c:strRef>
          </c:cat>
          <c:val>
            <c:numRef>
              <c:f>Лист1!$C$2:$C$4</c:f>
              <c:numCache>
                <c:formatCode>General</c:formatCode>
                <c:ptCount val="3"/>
                <c:pt idx="0">
                  <c:v>4.5</c:v>
                </c:pt>
                <c:pt idx="1">
                  <c:v>12.5</c:v>
                </c:pt>
                <c:pt idx="2">
                  <c:v>15.7</c:v>
                </c:pt>
              </c:numCache>
            </c:numRef>
          </c:val>
          <c:extLst xmlns:c16r2="http://schemas.microsoft.com/office/drawing/2015/06/chart">
            <c:ext xmlns:c16="http://schemas.microsoft.com/office/drawing/2014/chart" uri="{C3380CC4-5D6E-409C-BE32-E72D297353CC}">
              <c16:uniqueId val="{00000001-889B-4753-90AC-0AA3BEA8D5DE}"/>
            </c:ext>
          </c:extLst>
        </c:ser>
        <c:dLbls>
          <c:showLegendKey val="0"/>
          <c:showVal val="0"/>
          <c:showCatName val="0"/>
          <c:showSerName val="0"/>
          <c:showPercent val="0"/>
          <c:showBubbleSize val="0"/>
        </c:dLbls>
        <c:gapWidth val="150"/>
        <c:overlap val="100"/>
        <c:axId val="221731888"/>
        <c:axId val="221727968"/>
      </c:barChart>
      <c:catAx>
        <c:axId val="221731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ru-RU"/>
          </a:p>
        </c:txPr>
        <c:crossAx val="221727968"/>
        <c:crosses val="autoZero"/>
        <c:auto val="1"/>
        <c:lblAlgn val="ctr"/>
        <c:lblOffset val="100"/>
        <c:noMultiLvlLbl val="0"/>
      </c:catAx>
      <c:valAx>
        <c:axId val="2217279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vert="horz"/>
          <a:lstStyle/>
          <a:p>
            <a:pPr>
              <a:defRPr/>
            </a:pPr>
            <a:endParaRPr lang="ru-RU"/>
          </a:p>
        </c:txPr>
        <c:crossAx val="221731888"/>
        <c:crosses val="autoZero"/>
        <c:crossBetween val="between"/>
      </c:valAx>
      <c:spPr>
        <a:noFill/>
        <a:ln>
          <a:noFill/>
        </a:ln>
        <a:effectLst/>
      </c:spPr>
    </c:plotArea>
    <c:legend>
      <c:legendPos val="b"/>
      <c:layout>
        <c:manualLayout>
          <c:xMode val="edge"/>
          <c:yMode val="edge"/>
          <c:x val="8.2992150187270568E-3"/>
          <c:y val="0.92633851476023199"/>
          <c:w val="0.92786932862914262"/>
          <c:h val="5.6068890936997358E-2"/>
        </c:manualLayout>
      </c:layout>
      <c:overlay val="0"/>
      <c:spPr>
        <a:noFill/>
        <a:ln>
          <a:noFill/>
        </a:ln>
        <a:effectLst/>
      </c:spPr>
      <c:txPr>
        <a:bodyPr rot="0" vert="horz"/>
        <a:lstStyle/>
        <a:p>
          <a:pPr>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b="1">
          <a:solidFill>
            <a:schemeClr val="tx1"/>
          </a:solidFill>
          <a:latin typeface="Times New Roman" pitchFamily="18" charset="0"/>
          <a:cs typeface="Times New Roman" pitchFamily="18" charset="0"/>
        </a:defRPr>
      </a:pPr>
      <a:endParaRPr lang="ru-RU"/>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ru-RU" dirty="0"/>
              <a:t>Количество оздоровленных </a:t>
            </a:r>
            <a:r>
              <a:rPr lang="ru-RU" dirty="0" smtClean="0"/>
              <a:t>детей, чел. </a:t>
            </a:r>
            <a:endParaRPr lang="ru-RU" dirty="0"/>
          </a:p>
        </c:rich>
      </c:tx>
      <c:layout>
        <c:manualLayout>
          <c:xMode val="edge"/>
          <c:yMode val="edge"/>
          <c:x val="0.2828422766446001"/>
          <c:y val="4.0006516393948678E-3"/>
        </c:manualLayout>
      </c:layout>
      <c:overlay val="0"/>
      <c:spPr>
        <a:noFill/>
        <a:ln>
          <a:noFill/>
        </a:ln>
        <a:effectLst/>
      </c:spPr>
    </c:title>
    <c:autoTitleDeleted val="0"/>
    <c:plotArea>
      <c:layout>
        <c:manualLayout>
          <c:layoutTarget val="inner"/>
          <c:xMode val="edge"/>
          <c:yMode val="edge"/>
          <c:x val="0.14198759945566153"/>
          <c:y val="0.11900060523951712"/>
          <c:w val="0.80920664712564749"/>
          <c:h val="0.73028836030794675"/>
        </c:manualLayout>
      </c:layout>
      <c:barChart>
        <c:barDir val="col"/>
        <c:grouping val="percentStacked"/>
        <c:varyColors val="0"/>
        <c:ser>
          <c:idx val="0"/>
          <c:order val="0"/>
          <c:tx>
            <c:strRef>
              <c:f>Лист1!$B$1</c:f>
              <c:strCache>
                <c:ptCount val="1"/>
                <c:pt idx="0">
                  <c:v>дети в ТЖС</c:v>
                </c:pt>
              </c:strCache>
            </c:strRef>
          </c:tx>
          <c:spPr>
            <a:solidFill>
              <a:schemeClr val="accent1"/>
            </a:solidFill>
            <a:ln>
              <a:noFill/>
            </a:ln>
            <a:effectLst/>
          </c:spPr>
          <c:invertIfNegative val="0"/>
          <c:dLbls>
            <c:dLbl>
              <c:idx val="2"/>
              <c:layout/>
              <c:tx>
                <c:rich>
                  <a:bodyPr/>
                  <a:lstStyle/>
                  <a:p>
                    <a:r>
                      <a:rPr lang="en-US" sz="1200" dirty="0" smtClean="0"/>
                      <a:t>11631</a:t>
                    </a:r>
                    <a:endParaRPr lang="en-US" sz="1200"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vert="horz"/>
              <a:lstStyle/>
              <a:p>
                <a:pPr>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г.</c:v>
                </c:pt>
                <c:pt idx="1">
                  <c:v>2024 г.</c:v>
                </c:pt>
                <c:pt idx="2">
                  <c:v>2025 г.</c:v>
                </c:pt>
              </c:strCache>
            </c:strRef>
          </c:cat>
          <c:val>
            <c:numRef>
              <c:f>Лист1!$B$2:$B$4</c:f>
              <c:numCache>
                <c:formatCode>General</c:formatCode>
                <c:ptCount val="3"/>
                <c:pt idx="0">
                  <c:v>11300</c:v>
                </c:pt>
                <c:pt idx="1">
                  <c:v>11624</c:v>
                </c:pt>
                <c:pt idx="2">
                  <c:v>11462</c:v>
                </c:pt>
              </c:numCache>
            </c:numRef>
          </c:val>
          <c:extLst xmlns:c16r2="http://schemas.microsoft.com/office/drawing/2015/06/chart">
            <c:ext xmlns:c16="http://schemas.microsoft.com/office/drawing/2014/chart" uri="{C3380CC4-5D6E-409C-BE32-E72D297353CC}">
              <c16:uniqueId val="{00000000-3CB8-48F6-94DE-05BA829E686C}"/>
            </c:ext>
          </c:extLst>
        </c:ser>
        <c:ser>
          <c:idx val="1"/>
          <c:order val="1"/>
          <c:tx>
            <c:strRef>
              <c:f>Лист1!$C$1</c:f>
              <c:strCache>
                <c:ptCount val="1"/>
                <c:pt idx="0">
                  <c:v>дети уч. СВО</c:v>
                </c:pt>
              </c:strCache>
            </c:strRef>
          </c:tx>
          <c:spPr>
            <a:solidFill>
              <a:schemeClr val="accent2"/>
            </a:solidFill>
            <a:ln>
              <a:noFill/>
            </a:ln>
            <a:effectLst/>
          </c:spPr>
          <c:invertIfNegative val="0"/>
          <c:dLbls>
            <c:dLbl>
              <c:idx val="2"/>
              <c:layout/>
              <c:tx>
                <c:rich>
                  <a:bodyPr/>
                  <a:lstStyle/>
                  <a:p>
                    <a:r>
                      <a:rPr lang="en-US" smtClean="0"/>
                      <a:t>1230</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vert="horz"/>
              <a:lstStyle/>
              <a:p>
                <a:pPr>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2023 г.</c:v>
                </c:pt>
                <c:pt idx="1">
                  <c:v>2024 г.</c:v>
                </c:pt>
                <c:pt idx="2">
                  <c:v>2025 г.</c:v>
                </c:pt>
              </c:strCache>
            </c:strRef>
          </c:cat>
          <c:val>
            <c:numRef>
              <c:f>Лист1!$C$2:$C$4</c:f>
              <c:numCache>
                <c:formatCode>General</c:formatCode>
                <c:ptCount val="3"/>
                <c:pt idx="0">
                  <c:v>191</c:v>
                </c:pt>
                <c:pt idx="1">
                  <c:v>549</c:v>
                </c:pt>
                <c:pt idx="2">
                  <c:v>650</c:v>
                </c:pt>
              </c:numCache>
            </c:numRef>
          </c:val>
          <c:extLst xmlns:c16r2="http://schemas.microsoft.com/office/drawing/2015/06/chart">
            <c:ext xmlns:c16="http://schemas.microsoft.com/office/drawing/2014/chart" uri="{C3380CC4-5D6E-409C-BE32-E72D297353CC}">
              <c16:uniqueId val="{00000001-3CB8-48F6-94DE-05BA829E686C}"/>
            </c:ext>
          </c:extLst>
        </c:ser>
        <c:dLbls>
          <c:showLegendKey val="0"/>
          <c:showVal val="0"/>
          <c:showCatName val="0"/>
          <c:showSerName val="0"/>
          <c:showPercent val="0"/>
          <c:showBubbleSize val="0"/>
        </c:dLbls>
        <c:gapWidth val="150"/>
        <c:overlap val="100"/>
        <c:axId val="221728752"/>
        <c:axId val="221733064"/>
      </c:barChart>
      <c:catAx>
        <c:axId val="221728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ru-RU"/>
          </a:p>
        </c:txPr>
        <c:crossAx val="221733064"/>
        <c:crosses val="autoZero"/>
        <c:auto val="1"/>
        <c:lblAlgn val="ctr"/>
        <c:lblOffset val="100"/>
        <c:noMultiLvlLbl val="0"/>
      </c:catAx>
      <c:valAx>
        <c:axId val="221733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vert="horz"/>
          <a:lstStyle/>
          <a:p>
            <a:pPr>
              <a:defRPr/>
            </a:pPr>
            <a:endParaRPr lang="ru-RU"/>
          </a:p>
        </c:txPr>
        <c:crossAx val="221728752"/>
        <c:crosses val="autoZero"/>
        <c:crossBetween val="between"/>
      </c:valAx>
      <c:spPr>
        <a:noFill/>
        <a:ln>
          <a:noFill/>
        </a:ln>
        <a:effectLst/>
      </c:spPr>
    </c:plotArea>
    <c:legend>
      <c:legendPos val="b"/>
      <c:layout>
        <c:manualLayout>
          <c:xMode val="edge"/>
          <c:yMode val="edge"/>
          <c:x val="6.4428623631384685E-2"/>
          <c:y val="0.94273298644867642"/>
          <c:w val="0.87114275273723052"/>
          <c:h val="5.7267013551324034E-2"/>
        </c:manualLayout>
      </c:layout>
      <c:overlay val="0"/>
      <c:spPr>
        <a:noFill/>
        <a:ln>
          <a:noFill/>
        </a:ln>
        <a:effectLst/>
      </c:spPr>
      <c:txPr>
        <a:bodyPr rot="0" vert="horz"/>
        <a:lstStyle/>
        <a:p>
          <a:pPr>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1">
          <a:latin typeface="Times New Roman" pitchFamily="18" charset="0"/>
          <a:cs typeface="Times New Roman" pitchFamily="18" charset="0"/>
        </a:defRPr>
      </a:pPr>
      <a:endParaRPr lang="ru-RU"/>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Лист1!$B$1</c:f>
              <c:strCache>
                <c:ptCount val="1"/>
                <c:pt idx="0">
                  <c:v>Продажи</c:v>
                </c:pt>
              </c:strCache>
            </c:strRef>
          </c:tx>
          <c:explosion val="25"/>
          <c:dPt>
            <c:idx val="0"/>
            <c:bubble3D val="0"/>
            <c:explosion val="8"/>
          </c:dPt>
          <c:dPt>
            <c:idx val="2"/>
            <c:bubble3D val="0"/>
            <c:spPr>
              <a:solidFill>
                <a:srgbClr val="FFC000"/>
              </a:solidFill>
            </c:spPr>
          </c:dPt>
          <c:cat>
            <c:strRef>
              <c:f>Лист1!$A$2:$A$4</c:f>
              <c:strCache>
                <c:ptCount val="3"/>
                <c:pt idx="0">
                  <c:v>Кв. 1</c:v>
                </c:pt>
                <c:pt idx="1">
                  <c:v>Кв. 2</c:v>
                </c:pt>
                <c:pt idx="2">
                  <c:v>Кв. 3</c:v>
                </c:pt>
              </c:strCache>
            </c:strRef>
          </c:cat>
          <c:val>
            <c:numRef>
              <c:f>Лист1!$B$2:$B$4</c:f>
              <c:numCache>
                <c:formatCode>General</c:formatCode>
                <c:ptCount val="3"/>
                <c:pt idx="0">
                  <c:v>312</c:v>
                </c:pt>
                <c:pt idx="1">
                  <c:v>500</c:v>
                </c:pt>
                <c:pt idx="2">
                  <c:v>34</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ru-RU"/>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noFill/>
        <a:ln w="6350">
          <a:noFill/>
        </a:ln>
      </c:spPr>
    </c:floor>
    <c:sideWall>
      <c:thickness val="0"/>
      <c:spPr>
        <a:noFill/>
        <a:ln w="25400">
          <a:noFill/>
        </a:ln>
      </c:spPr>
    </c:sideWall>
    <c:backWall>
      <c:thickness val="0"/>
      <c:spPr>
        <a:noFill/>
        <a:ln w="25400">
          <a:noFill/>
        </a:ln>
      </c:spPr>
    </c:backWall>
    <c:plotArea>
      <c:layout>
        <c:manualLayout>
          <c:layoutTarget val="inner"/>
          <c:xMode val="edge"/>
          <c:yMode val="edge"/>
          <c:x val="3.2868523318652684E-2"/>
          <c:y val="2.739725288608217E-2"/>
          <c:w val="0.9342629533626946"/>
          <c:h val="0.92465755456327403"/>
        </c:manualLayout>
      </c:layout>
      <c:bar3DChart>
        <c:barDir val="col"/>
        <c:grouping val="clustered"/>
        <c:varyColors val="0"/>
        <c:ser>
          <c:idx val="0"/>
          <c:order val="0"/>
          <c:tx>
            <c:strRef>
              <c:f>Лист1!$B$1</c:f>
              <c:strCache>
                <c:ptCount val="1"/>
                <c:pt idx="0">
                  <c:v>Ряд 1</c:v>
                </c:pt>
              </c:strCache>
            </c:strRef>
          </c:tx>
          <c:invertIfNegative val="0"/>
          <c:dPt>
            <c:idx val="0"/>
            <c:invertIfNegative val="0"/>
            <c:bubble3D val="0"/>
            <c:spPr>
              <a:solidFill>
                <a:srgbClr val="FF0000"/>
              </a:solidFill>
            </c:spPr>
          </c:dPt>
          <c:dPt>
            <c:idx val="1"/>
            <c:invertIfNegative val="0"/>
            <c:bubble3D val="0"/>
            <c:spPr>
              <a:solidFill>
                <a:srgbClr val="FFFF00"/>
              </a:solidFill>
            </c:spPr>
          </c:dPt>
          <c:cat>
            <c:strRef>
              <c:f>Лист1!$A$2:$A$3</c:f>
              <c:strCache>
                <c:ptCount val="2"/>
                <c:pt idx="0">
                  <c:v>Категория 1</c:v>
                </c:pt>
                <c:pt idx="1">
                  <c:v>Категория 2</c:v>
                </c:pt>
              </c:strCache>
            </c:strRef>
          </c:cat>
          <c:val>
            <c:numRef>
              <c:f>Лист1!$B$2:$B$3</c:f>
              <c:numCache>
                <c:formatCode>General</c:formatCode>
                <c:ptCount val="2"/>
                <c:pt idx="0">
                  <c:v>237</c:v>
                </c:pt>
                <c:pt idx="1">
                  <c:v>166</c:v>
                </c:pt>
              </c:numCache>
            </c:numRef>
          </c:val>
        </c:ser>
        <c:dLbls>
          <c:showLegendKey val="0"/>
          <c:showVal val="0"/>
          <c:showCatName val="0"/>
          <c:showSerName val="0"/>
          <c:showPercent val="0"/>
          <c:showBubbleSize val="0"/>
        </c:dLbls>
        <c:gapWidth val="150"/>
        <c:shape val="cylinder"/>
        <c:axId val="221730712"/>
        <c:axId val="221729536"/>
        <c:axId val="0"/>
      </c:bar3DChart>
      <c:catAx>
        <c:axId val="221730712"/>
        <c:scaling>
          <c:orientation val="minMax"/>
        </c:scaling>
        <c:delete val="1"/>
        <c:axPos val="b"/>
        <c:numFmt formatCode="General" sourceLinked="0"/>
        <c:majorTickMark val="out"/>
        <c:minorTickMark val="none"/>
        <c:tickLblPos val="none"/>
        <c:crossAx val="221729536"/>
        <c:crosses val="autoZero"/>
        <c:auto val="1"/>
        <c:lblAlgn val="ctr"/>
        <c:lblOffset val="100"/>
        <c:noMultiLvlLbl val="0"/>
      </c:catAx>
      <c:valAx>
        <c:axId val="221729536"/>
        <c:scaling>
          <c:orientation val="minMax"/>
        </c:scaling>
        <c:delete val="1"/>
        <c:axPos val="l"/>
        <c:numFmt formatCode="General" sourceLinked="1"/>
        <c:majorTickMark val="out"/>
        <c:minorTickMark val="none"/>
        <c:tickLblPos val="none"/>
        <c:crossAx val="221730712"/>
        <c:crosses val="autoZero"/>
        <c:crossBetween val="between"/>
      </c:valAx>
      <c:spPr>
        <a:ln w="25400">
          <a:noFill/>
        </a:ln>
      </c:spPr>
    </c:plotArea>
    <c:plotVisOnly val="1"/>
    <c:dispBlanksAs val="gap"/>
    <c:showDLblsOverMax val="0"/>
  </c:chart>
  <c:txPr>
    <a:bodyPr/>
    <a:lstStyle/>
    <a:p>
      <a:pPr>
        <a:defRPr sz="1800"/>
      </a:pPr>
      <a:endParaRPr lang="ru-RU"/>
    </a:p>
  </c:txPr>
  <c:externalData r:id="rId1">
    <c:autoUpdate val="0"/>
  </c:externalData>
  <c:userShapes r:id="rId2"/>
</c:chartSpace>
</file>

<file path=ppt/diagrams/_rels/data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3.jpeg"/></Relationships>
</file>

<file path=ppt/diagrams/_rels/data5.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jpg"/><Relationship Id="rId2" Type="http://schemas.openxmlformats.org/officeDocument/2006/relationships/image" Target="../media/image61.jpg"/><Relationship Id="rId1" Type="http://schemas.openxmlformats.org/officeDocument/2006/relationships/image" Target="../media/image60.jpg"/><Relationship Id="rId6" Type="http://schemas.openxmlformats.org/officeDocument/2006/relationships/image" Target="../media/image65.png"/><Relationship Id="rId5" Type="http://schemas.openxmlformats.org/officeDocument/2006/relationships/image" Target="../media/image64.jpg"/><Relationship Id="rId4" Type="http://schemas.openxmlformats.org/officeDocument/2006/relationships/image" Target="../media/image63.png"/></Relationships>
</file>

<file path=ppt/diagrams/_rels/drawing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3.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jpg"/><Relationship Id="rId2" Type="http://schemas.openxmlformats.org/officeDocument/2006/relationships/image" Target="../media/image61.jpg"/><Relationship Id="rId1" Type="http://schemas.openxmlformats.org/officeDocument/2006/relationships/image" Target="../media/image60.jpg"/><Relationship Id="rId6" Type="http://schemas.openxmlformats.org/officeDocument/2006/relationships/image" Target="../media/image65.png"/><Relationship Id="rId5" Type="http://schemas.openxmlformats.org/officeDocument/2006/relationships/image" Target="../media/image64.jpg"/><Relationship Id="rId4" Type="http://schemas.openxmlformats.org/officeDocument/2006/relationships/image" Target="../media/image6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4CFDAD-D714-4C76-892B-2262181A073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096B169C-3627-4CC9-BA4E-426676529E59}">
      <dgm:prSet phldrT="[Текст]" custT="1"/>
      <dgm:spPr>
        <a:solidFill>
          <a:schemeClr val="accent1">
            <a:lumMod val="40000"/>
            <a:lumOff val="60000"/>
          </a:schemeClr>
        </a:solidFill>
      </dgm:spPr>
      <dgm:t>
        <a:bodyPr/>
        <a:lstStyle/>
        <a:p>
          <a:pPr algn="ctr"/>
          <a:r>
            <a:rPr lang="ru-RU" sz="1400" b="1" dirty="0" smtClean="0">
              <a:solidFill>
                <a:schemeClr val="tx1"/>
              </a:solidFill>
              <a:latin typeface="Times New Roman" pitchFamily="18" charset="0"/>
              <a:ea typeface="PT Astra Serif" pitchFamily="18" charset="-52"/>
              <a:cs typeface="Times New Roman" pitchFamily="18" charset="0"/>
            </a:rPr>
            <a:t>составляется учреждением в сфере социальной поддержки населения по месту жительства или месту пребывания участника СВО   </a:t>
          </a:r>
          <a:endParaRPr lang="ru-RU" sz="1400" b="1" dirty="0">
            <a:solidFill>
              <a:schemeClr val="tx1"/>
            </a:solidFill>
            <a:latin typeface="Times New Roman" pitchFamily="18" charset="0"/>
            <a:ea typeface="PT Astra Serif" pitchFamily="18" charset="-52"/>
            <a:cs typeface="Times New Roman" pitchFamily="18" charset="0"/>
          </a:endParaRPr>
        </a:p>
      </dgm:t>
    </dgm:pt>
    <dgm:pt modelId="{A5DC843A-F347-4CAB-8D53-90A1A5ED2E49}" type="parTrans" cxnId="{8A6C9E10-B23A-4458-BDAE-4CF697A70F52}">
      <dgm:prSet/>
      <dgm:spPr/>
      <dgm:t>
        <a:bodyPr/>
        <a:lstStyle/>
        <a:p>
          <a:endParaRPr lang="ru-RU" sz="1400">
            <a:latin typeface="Times New Roman" pitchFamily="18" charset="0"/>
            <a:cs typeface="Times New Roman" pitchFamily="18" charset="0"/>
          </a:endParaRPr>
        </a:p>
      </dgm:t>
    </dgm:pt>
    <dgm:pt modelId="{048F6787-2340-4BA3-AC02-D029CFE6FD52}" type="sibTrans" cxnId="{8A6C9E10-B23A-4458-BDAE-4CF697A70F52}">
      <dgm:prSet/>
      <dgm:spPr/>
      <dgm:t>
        <a:bodyPr/>
        <a:lstStyle/>
        <a:p>
          <a:endParaRPr lang="ru-RU" sz="1400">
            <a:latin typeface="Times New Roman" pitchFamily="18" charset="0"/>
            <a:cs typeface="Times New Roman" pitchFamily="18" charset="0"/>
          </a:endParaRPr>
        </a:p>
      </dgm:t>
    </dgm:pt>
    <dgm:pt modelId="{773D603B-78F2-472B-8CD5-EBF7D09A84BD}">
      <dgm:prSet phldrT="[Текст]" custT="1"/>
      <dgm:spPr/>
      <dgm:t>
        <a:bodyPr/>
        <a:lstStyle/>
        <a:p>
          <a:endParaRPr lang="ru-RU" sz="1400" dirty="0">
            <a:latin typeface="Times New Roman" pitchFamily="18" charset="0"/>
            <a:cs typeface="Times New Roman" pitchFamily="18" charset="0"/>
          </a:endParaRPr>
        </a:p>
      </dgm:t>
    </dgm:pt>
    <dgm:pt modelId="{307E074B-2B9C-4307-8AFC-4B731A20F391}" type="parTrans" cxnId="{5AAC6E3C-6EC3-418B-9689-DDE64FB34EEC}">
      <dgm:prSet/>
      <dgm:spPr/>
      <dgm:t>
        <a:bodyPr/>
        <a:lstStyle/>
        <a:p>
          <a:endParaRPr lang="ru-RU" sz="1400">
            <a:latin typeface="Times New Roman" pitchFamily="18" charset="0"/>
            <a:cs typeface="Times New Roman" pitchFamily="18" charset="0"/>
          </a:endParaRPr>
        </a:p>
      </dgm:t>
    </dgm:pt>
    <dgm:pt modelId="{44584EE2-5754-4DA4-A350-45D96EBE285F}" type="sibTrans" cxnId="{5AAC6E3C-6EC3-418B-9689-DDE64FB34EEC}">
      <dgm:prSet/>
      <dgm:spPr/>
      <dgm:t>
        <a:bodyPr/>
        <a:lstStyle/>
        <a:p>
          <a:endParaRPr lang="ru-RU" sz="1400">
            <a:latin typeface="Times New Roman" pitchFamily="18" charset="0"/>
            <a:cs typeface="Times New Roman" pitchFamily="18" charset="0"/>
          </a:endParaRPr>
        </a:p>
      </dgm:t>
    </dgm:pt>
    <dgm:pt modelId="{06729D5C-A5C3-4C74-AEBC-8FCD9D36FC11}">
      <dgm:prSet phldrT="[Текст]" custT="1"/>
      <dgm:spPr>
        <a:solidFill>
          <a:schemeClr val="accent1">
            <a:lumMod val="40000"/>
            <a:lumOff val="60000"/>
          </a:schemeClr>
        </a:solidFill>
      </dgm:spPr>
      <dgm:t>
        <a:bodyPr/>
        <a:lstStyle/>
        <a:p>
          <a:pPr algn="ctr"/>
          <a:r>
            <a:rPr lang="ru-RU" sz="1400" b="1" dirty="0" smtClean="0">
              <a:solidFill>
                <a:schemeClr val="tx1"/>
              </a:solidFill>
              <a:latin typeface="Times New Roman" pitchFamily="18" charset="0"/>
              <a:ea typeface="PT Astra Serif" pitchFamily="18" charset="-52"/>
              <a:cs typeface="Times New Roman" pitchFamily="18" charset="0"/>
            </a:rPr>
            <a:t>При поступлении информации об участнике СВО от органов местного самоуправления, органов государственной власти РА, военных комиссариатов устанавливается первичный контакт с членами семей участников СВО и погибших (умерших) в ходе участия в СВО</a:t>
          </a:r>
          <a:endParaRPr lang="ru-RU" sz="1400" b="1" dirty="0">
            <a:solidFill>
              <a:schemeClr val="tx1"/>
            </a:solidFill>
            <a:latin typeface="Times New Roman" pitchFamily="18" charset="0"/>
            <a:ea typeface="PT Astra Serif" pitchFamily="18" charset="-52"/>
            <a:cs typeface="Times New Roman" pitchFamily="18" charset="0"/>
          </a:endParaRPr>
        </a:p>
      </dgm:t>
    </dgm:pt>
    <dgm:pt modelId="{2CD29DEA-193E-469F-B40D-52C9BA762903}" type="parTrans" cxnId="{DE501A19-D474-4B35-A9E5-07BE11C03A6F}">
      <dgm:prSet/>
      <dgm:spPr/>
      <dgm:t>
        <a:bodyPr/>
        <a:lstStyle/>
        <a:p>
          <a:endParaRPr lang="ru-RU" sz="1400">
            <a:latin typeface="Times New Roman" pitchFamily="18" charset="0"/>
            <a:cs typeface="Times New Roman" pitchFamily="18" charset="0"/>
          </a:endParaRPr>
        </a:p>
      </dgm:t>
    </dgm:pt>
    <dgm:pt modelId="{D6BACF17-F441-4EE5-A4D5-B50DF89699A7}" type="sibTrans" cxnId="{DE501A19-D474-4B35-A9E5-07BE11C03A6F}">
      <dgm:prSet/>
      <dgm:spPr/>
      <dgm:t>
        <a:bodyPr/>
        <a:lstStyle/>
        <a:p>
          <a:endParaRPr lang="ru-RU" sz="1400">
            <a:latin typeface="Times New Roman" pitchFamily="18" charset="0"/>
            <a:cs typeface="Times New Roman" pitchFamily="18" charset="0"/>
          </a:endParaRPr>
        </a:p>
      </dgm:t>
    </dgm:pt>
    <dgm:pt modelId="{654F78F8-8048-4650-B244-CBE68457E624}">
      <dgm:prSet custT="1"/>
      <dgm:spPr>
        <a:solidFill>
          <a:schemeClr val="accent1">
            <a:lumMod val="40000"/>
            <a:lumOff val="60000"/>
          </a:schemeClr>
        </a:solidFill>
      </dgm:spPr>
      <dgm:t>
        <a:bodyPr/>
        <a:lstStyle/>
        <a:p>
          <a:pPr algn="ctr"/>
          <a:r>
            <a:rPr lang="ru-RU" sz="1400" b="1" u="none" dirty="0" smtClean="0">
              <a:solidFill>
                <a:schemeClr val="tx1"/>
              </a:solidFill>
              <a:latin typeface="Times New Roman" pitchFamily="18" charset="0"/>
              <a:ea typeface="PT Astra Serif" pitchFamily="18" charset="-52"/>
              <a:cs typeface="Times New Roman" pitchFamily="18" charset="0"/>
            </a:rPr>
            <a:t>В социальном паспорте участника СВО заполняются: </a:t>
          </a:r>
        </a:p>
        <a:p>
          <a:pPr algn="ctr"/>
          <a:r>
            <a:rPr lang="ru-RU" sz="1400" b="1" u="none" dirty="0" smtClean="0">
              <a:solidFill>
                <a:schemeClr val="tx1"/>
              </a:solidFill>
              <a:latin typeface="Times New Roman" pitchFamily="18" charset="0"/>
              <a:ea typeface="PT Astra Serif" pitchFamily="18" charset="-52"/>
              <a:cs typeface="Times New Roman" pitchFamily="18" charset="0"/>
            </a:rPr>
            <a:t>общие сведения об участнике СВО,</a:t>
          </a:r>
        </a:p>
        <a:p>
          <a:pPr algn="ctr"/>
          <a:r>
            <a:rPr lang="ru-RU" sz="1400" b="1" dirty="0" smtClean="0">
              <a:solidFill>
                <a:schemeClr val="tx1"/>
              </a:solidFill>
              <a:latin typeface="Times New Roman" pitchFamily="18" charset="0"/>
              <a:ea typeface="PT Astra Serif" pitchFamily="18" charset="-52"/>
              <a:cs typeface="Times New Roman" pitchFamily="18" charset="0"/>
            </a:rPr>
            <a:t>сведения о совместно проживающих членах семьи,</a:t>
          </a:r>
        </a:p>
        <a:p>
          <a:pPr algn="ctr"/>
          <a:r>
            <a:rPr lang="ru-RU" sz="1400" b="1" dirty="0" smtClean="0">
              <a:solidFill>
                <a:schemeClr val="tx1"/>
              </a:solidFill>
              <a:latin typeface="Times New Roman" pitchFamily="18" charset="0"/>
              <a:ea typeface="PT Astra Serif" pitchFamily="18" charset="-52"/>
              <a:cs typeface="Times New Roman" pitchFamily="18" charset="0"/>
            </a:rPr>
            <a:t>в каких видах помощи нуждается семья участника СВО,</a:t>
          </a:r>
        </a:p>
        <a:p>
          <a:pPr algn="ctr"/>
          <a:r>
            <a:rPr lang="ru-RU" sz="1400" b="1" dirty="0" smtClean="0">
              <a:solidFill>
                <a:schemeClr val="tx1"/>
              </a:solidFill>
              <a:latin typeface="Times New Roman" pitchFamily="18" charset="0"/>
              <a:ea typeface="PT Astra Serif" pitchFamily="18" charset="-52"/>
              <a:cs typeface="Times New Roman" pitchFamily="18" charset="0"/>
            </a:rPr>
            <a:t> мероприятия сопровождения семьи участника СВО</a:t>
          </a:r>
          <a:endParaRPr lang="ru-RU" sz="1400" b="1" u="none" dirty="0">
            <a:solidFill>
              <a:schemeClr val="tx1"/>
            </a:solidFill>
            <a:latin typeface="Times New Roman" pitchFamily="18" charset="0"/>
            <a:ea typeface="PT Astra Serif" pitchFamily="18" charset="-52"/>
            <a:cs typeface="Times New Roman" pitchFamily="18" charset="0"/>
          </a:endParaRPr>
        </a:p>
      </dgm:t>
    </dgm:pt>
    <dgm:pt modelId="{765E6F58-54BB-4529-8265-677530190590}" type="parTrans" cxnId="{3B49A09E-33D6-43ED-A3CD-4DAE3821D167}">
      <dgm:prSet/>
      <dgm:spPr/>
      <dgm:t>
        <a:bodyPr/>
        <a:lstStyle/>
        <a:p>
          <a:endParaRPr lang="ru-RU">
            <a:latin typeface="Times New Roman" pitchFamily="18" charset="0"/>
            <a:cs typeface="Times New Roman" pitchFamily="18" charset="0"/>
          </a:endParaRPr>
        </a:p>
      </dgm:t>
    </dgm:pt>
    <dgm:pt modelId="{2E31BE79-5872-422F-8FFE-4736756E7277}" type="sibTrans" cxnId="{3B49A09E-33D6-43ED-A3CD-4DAE3821D167}">
      <dgm:prSet/>
      <dgm:spPr/>
      <dgm:t>
        <a:bodyPr/>
        <a:lstStyle/>
        <a:p>
          <a:endParaRPr lang="ru-RU">
            <a:latin typeface="Times New Roman" pitchFamily="18" charset="0"/>
            <a:cs typeface="Times New Roman" pitchFamily="18" charset="0"/>
          </a:endParaRPr>
        </a:p>
      </dgm:t>
    </dgm:pt>
    <dgm:pt modelId="{2C8412FE-F846-4CE9-B24F-84CF8F30DD38}">
      <dgm:prSet/>
      <dgm:spPr/>
      <dgm:t>
        <a:bodyPr/>
        <a:lstStyle/>
        <a:p>
          <a:endParaRPr lang="ru-RU" dirty="0">
            <a:latin typeface="Times New Roman" pitchFamily="18" charset="0"/>
            <a:cs typeface="Times New Roman" pitchFamily="18" charset="0"/>
          </a:endParaRPr>
        </a:p>
      </dgm:t>
    </dgm:pt>
    <dgm:pt modelId="{48D700E4-8126-45D4-BEAB-DA242C3D9919}" type="parTrans" cxnId="{EC0B06CD-BE6A-44DC-9B4D-69EE3D5CC3E3}">
      <dgm:prSet/>
      <dgm:spPr/>
      <dgm:t>
        <a:bodyPr/>
        <a:lstStyle/>
        <a:p>
          <a:endParaRPr lang="ru-RU">
            <a:latin typeface="Times New Roman" pitchFamily="18" charset="0"/>
            <a:cs typeface="Times New Roman" pitchFamily="18" charset="0"/>
          </a:endParaRPr>
        </a:p>
      </dgm:t>
    </dgm:pt>
    <dgm:pt modelId="{7435BC28-FC3C-4632-A5CF-962656A716A1}" type="sibTrans" cxnId="{EC0B06CD-BE6A-44DC-9B4D-69EE3D5CC3E3}">
      <dgm:prSet/>
      <dgm:spPr/>
      <dgm:t>
        <a:bodyPr/>
        <a:lstStyle/>
        <a:p>
          <a:endParaRPr lang="ru-RU">
            <a:latin typeface="Times New Roman" pitchFamily="18" charset="0"/>
            <a:cs typeface="Times New Roman" pitchFamily="18" charset="0"/>
          </a:endParaRPr>
        </a:p>
      </dgm:t>
    </dgm:pt>
    <dgm:pt modelId="{816E18E3-7BC6-456F-B325-3B87E1CEC2D2}" type="pres">
      <dgm:prSet presAssocID="{E94CFDAD-D714-4C76-892B-2262181A0730}" presName="linear" presStyleCnt="0">
        <dgm:presLayoutVars>
          <dgm:animLvl val="lvl"/>
          <dgm:resizeHandles val="exact"/>
        </dgm:presLayoutVars>
      </dgm:prSet>
      <dgm:spPr/>
      <dgm:t>
        <a:bodyPr/>
        <a:lstStyle/>
        <a:p>
          <a:endParaRPr lang="ru-RU"/>
        </a:p>
      </dgm:t>
    </dgm:pt>
    <dgm:pt modelId="{9A511857-7E21-44DA-9FDF-1909D6269F58}" type="pres">
      <dgm:prSet presAssocID="{096B169C-3627-4CC9-BA4E-426676529E59}" presName="parentText" presStyleLbl="node1" presStyleIdx="0" presStyleCnt="3" custScaleY="83257">
        <dgm:presLayoutVars>
          <dgm:chMax val="0"/>
          <dgm:bulletEnabled val="1"/>
        </dgm:presLayoutVars>
      </dgm:prSet>
      <dgm:spPr/>
      <dgm:t>
        <a:bodyPr/>
        <a:lstStyle/>
        <a:p>
          <a:endParaRPr lang="ru-RU"/>
        </a:p>
      </dgm:t>
    </dgm:pt>
    <dgm:pt modelId="{7E3EE70B-AE66-4E89-8B66-A79D75A21E04}" type="pres">
      <dgm:prSet presAssocID="{096B169C-3627-4CC9-BA4E-426676529E59}" presName="childText" presStyleLbl="revTx" presStyleIdx="0" presStyleCnt="2">
        <dgm:presLayoutVars>
          <dgm:bulletEnabled val="1"/>
        </dgm:presLayoutVars>
      </dgm:prSet>
      <dgm:spPr/>
      <dgm:t>
        <a:bodyPr/>
        <a:lstStyle/>
        <a:p>
          <a:endParaRPr lang="ru-RU"/>
        </a:p>
      </dgm:t>
    </dgm:pt>
    <dgm:pt modelId="{3BD86502-F6E3-4B6C-8C67-7F73DF132E8E}" type="pres">
      <dgm:prSet presAssocID="{06729D5C-A5C3-4C74-AEBC-8FCD9D36FC11}" presName="parentText" presStyleLbl="node1" presStyleIdx="1" presStyleCnt="3" custScaleY="98367">
        <dgm:presLayoutVars>
          <dgm:chMax val="0"/>
          <dgm:bulletEnabled val="1"/>
        </dgm:presLayoutVars>
      </dgm:prSet>
      <dgm:spPr/>
      <dgm:t>
        <a:bodyPr/>
        <a:lstStyle/>
        <a:p>
          <a:endParaRPr lang="ru-RU"/>
        </a:p>
      </dgm:t>
    </dgm:pt>
    <dgm:pt modelId="{08530970-BE9D-47AA-B35A-A593B45862BD}" type="pres">
      <dgm:prSet presAssocID="{D6BACF17-F441-4EE5-A4D5-B50DF89699A7}" presName="spacer" presStyleCnt="0"/>
      <dgm:spPr/>
    </dgm:pt>
    <dgm:pt modelId="{CCD4C5EE-D8B9-4EA7-8475-B7786DCC52BB}" type="pres">
      <dgm:prSet presAssocID="{654F78F8-8048-4650-B244-CBE68457E624}" presName="parentText" presStyleLbl="node1" presStyleIdx="2" presStyleCnt="3" custScaleY="124179">
        <dgm:presLayoutVars>
          <dgm:chMax val="0"/>
          <dgm:bulletEnabled val="1"/>
        </dgm:presLayoutVars>
      </dgm:prSet>
      <dgm:spPr/>
      <dgm:t>
        <a:bodyPr/>
        <a:lstStyle/>
        <a:p>
          <a:endParaRPr lang="ru-RU"/>
        </a:p>
      </dgm:t>
    </dgm:pt>
    <dgm:pt modelId="{620DD901-DB5A-498D-B22E-E3DE102361B7}" type="pres">
      <dgm:prSet presAssocID="{654F78F8-8048-4650-B244-CBE68457E624}" presName="childText" presStyleLbl="revTx" presStyleIdx="1" presStyleCnt="2">
        <dgm:presLayoutVars>
          <dgm:bulletEnabled val="1"/>
        </dgm:presLayoutVars>
      </dgm:prSet>
      <dgm:spPr/>
      <dgm:t>
        <a:bodyPr/>
        <a:lstStyle/>
        <a:p>
          <a:endParaRPr lang="ru-RU"/>
        </a:p>
      </dgm:t>
    </dgm:pt>
  </dgm:ptLst>
  <dgm:cxnLst>
    <dgm:cxn modelId="{12E91977-AF33-4E4C-9F08-194867CD2B8B}" type="presOf" srcId="{E94CFDAD-D714-4C76-892B-2262181A0730}" destId="{816E18E3-7BC6-456F-B325-3B87E1CEC2D2}" srcOrd="0" destOrd="0" presId="urn:microsoft.com/office/officeart/2005/8/layout/vList2"/>
    <dgm:cxn modelId="{AD0C418B-D44F-4A1A-B53F-08DFF266535C}" type="presOf" srcId="{2C8412FE-F846-4CE9-B24F-84CF8F30DD38}" destId="{620DD901-DB5A-498D-B22E-E3DE102361B7}" srcOrd="0" destOrd="0" presId="urn:microsoft.com/office/officeart/2005/8/layout/vList2"/>
    <dgm:cxn modelId="{EC0B06CD-BE6A-44DC-9B4D-69EE3D5CC3E3}" srcId="{654F78F8-8048-4650-B244-CBE68457E624}" destId="{2C8412FE-F846-4CE9-B24F-84CF8F30DD38}" srcOrd="0" destOrd="0" parTransId="{48D700E4-8126-45D4-BEAB-DA242C3D9919}" sibTransId="{7435BC28-FC3C-4632-A5CF-962656A716A1}"/>
    <dgm:cxn modelId="{D12C07BC-3B2B-48CF-A03B-82AA843E17B9}" type="presOf" srcId="{654F78F8-8048-4650-B244-CBE68457E624}" destId="{CCD4C5EE-D8B9-4EA7-8475-B7786DCC52BB}" srcOrd="0" destOrd="0" presId="urn:microsoft.com/office/officeart/2005/8/layout/vList2"/>
    <dgm:cxn modelId="{DE501A19-D474-4B35-A9E5-07BE11C03A6F}" srcId="{E94CFDAD-D714-4C76-892B-2262181A0730}" destId="{06729D5C-A5C3-4C74-AEBC-8FCD9D36FC11}" srcOrd="1" destOrd="0" parTransId="{2CD29DEA-193E-469F-B40D-52C9BA762903}" sibTransId="{D6BACF17-F441-4EE5-A4D5-B50DF89699A7}"/>
    <dgm:cxn modelId="{5AAC6E3C-6EC3-418B-9689-DDE64FB34EEC}" srcId="{096B169C-3627-4CC9-BA4E-426676529E59}" destId="{773D603B-78F2-472B-8CD5-EBF7D09A84BD}" srcOrd="0" destOrd="0" parTransId="{307E074B-2B9C-4307-8AFC-4B731A20F391}" sibTransId="{44584EE2-5754-4DA4-A350-45D96EBE285F}"/>
    <dgm:cxn modelId="{3B49A09E-33D6-43ED-A3CD-4DAE3821D167}" srcId="{E94CFDAD-D714-4C76-892B-2262181A0730}" destId="{654F78F8-8048-4650-B244-CBE68457E624}" srcOrd="2" destOrd="0" parTransId="{765E6F58-54BB-4529-8265-677530190590}" sibTransId="{2E31BE79-5872-422F-8FFE-4736756E7277}"/>
    <dgm:cxn modelId="{B3779AAE-8734-41E6-8439-922370D899DE}" type="presOf" srcId="{06729D5C-A5C3-4C74-AEBC-8FCD9D36FC11}" destId="{3BD86502-F6E3-4B6C-8C67-7F73DF132E8E}" srcOrd="0" destOrd="0" presId="urn:microsoft.com/office/officeart/2005/8/layout/vList2"/>
    <dgm:cxn modelId="{5D59F4A6-D8F4-49FF-B8B4-5ED2A9DCE839}" type="presOf" srcId="{096B169C-3627-4CC9-BA4E-426676529E59}" destId="{9A511857-7E21-44DA-9FDF-1909D6269F58}" srcOrd="0" destOrd="0" presId="urn:microsoft.com/office/officeart/2005/8/layout/vList2"/>
    <dgm:cxn modelId="{8A6C9E10-B23A-4458-BDAE-4CF697A70F52}" srcId="{E94CFDAD-D714-4C76-892B-2262181A0730}" destId="{096B169C-3627-4CC9-BA4E-426676529E59}" srcOrd="0" destOrd="0" parTransId="{A5DC843A-F347-4CAB-8D53-90A1A5ED2E49}" sibTransId="{048F6787-2340-4BA3-AC02-D029CFE6FD52}"/>
    <dgm:cxn modelId="{D887E385-06C8-4057-80C3-09DD0ECF1083}" type="presOf" srcId="{773D603B-78F2-472B-8CD5-EBF7D09A84BD}" destId="{7E3EE70B-AE66-4E89-8B66-A79D75A21E04}" srcOrd="0" destOrd="0" presId="urn:microsoft.com/office/officeart/2005/8/layout/vList2"/>
    <dgm:cxn modelId="{0D61800B-8865-42FA-BB8C-F6288F449A8F}" type="presParOf" srcId="{816E18E3-7BC6-456F-B325-3B87E1CEC2D2}" destId="{9A511857-7E21-44DA-9FDF-1909D6269F58}" srcOrd="0" destOrd="0" presId="urn:microsoft.com/office/officeart/2005/8/layout/vList2"/>
    <dgm:cxn modelId="{C53ACF12-1D50-437A-8237-C344DC6FBB51}" type="presParOf" srcId="{816E18E3-7BC6-456F-B325-3B87E1CEC2D2}" destId="{7E3EE70B-AE66-4E89-8B66-A79D75A21E04}" srcOrd="1" destOrd="0" presId="urn:microsoft.com/office/officeart/2005/8/layout/vList2"/>
    <dgm:cxn modelId="{33224B26-48BC-4D01-91F3-D8C06741ED7F}" type="presParOf" srcId="{816E18E3-7BC6-456F-B325-3B87E1CEC2D2}" destId="{3BD86502-F6E3-4B6C-8C67-7F73DF132E8E}" srcOrd="2" destOrd="0" presId="urn:microsoft.com/office/officeart/2005/8/layout/vList2"/>
    <dgm:cxn modelId="{849EC983-B09B-4610-914E-C59B21213791}" type="presParOf" srcId="{816E18E3-7BC6-456F-B325-3B87E1CEC2D2}" destId="{08530970-BE9D-47AA-B35A-A593B45862BD}" srcOrd="3" destOrd="0" presId="urn:microsoft.com/office/officeart/2005/8/layout/vList2"/>
    <dgm:cxn modelId="{ADA62FE8-67B1-48BE-9FEA-52FF4ABBFA86}" type="presParOf" srcId="{816E18E3-7BC6-456F-B325-3B87E1CEC2D2}" destId="{CCD4C5EE-D8B9-4EA7-8475-B7786DCC52BB}" srcOrd="4" destOrd="0" presId="urn:microsoft.com/office/officeart/2005/8/layout/vList2"/>
    <dgm:cxn modelId="{B1EA1988-0834-486D-B237-F5B68A1134FA}" type="presParOf" srcId="{816E18E3-7BC6-456F-B325-3B87E1CEC2D2}" destId="{620DD901-DB5A-498D-B22E-E3DE102361B7}" srcOrd="5"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D14A33-EE2F-4C09-826F-77AE7B2AA60F}"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ru-RU"/>
        </a:p>
      </dgm:t>
    </dgm:pt>
    <dgm:pt modelId="{849D8B74-28FA-4B3D-94D5-A299A7927836}">
      <dgm:prSet phldrT="[Текст]" custT="1"/>
      <dgm:spPr>
        <a:solidFill>
          <a:schemeClr val="accent1">
            <a:lumMod val="20000"/>
            <a:lumOff val="80000"/>
          </a:schemeClr>
        </a:solidFill>
      </dgm:spPr>
      <dgm:t>
        <a:bodyPr/>
        <a:lstStyle/>
        <a:p>
          <a:pPr rtl="0"/>
          <a:r>
            <a:rPr lang="ru-RU" sz="1400" b="1" dirty="0" smtClean="0">
              <a:solidFill>
                <a:schemeClr val="dk1"/>
              </a:solidFill>
              <a:effectLst/>
              <a:latin typeface="+mn-lt"/>
              <a:ea typeface="+mn-ea"/>
              <a:cs typeface="+mn-cs"/>
            </a:rPr>
            <a:t>Бесплатное социальное обслуживание в социально-реабилитационном отделении Комплексного Центра социального обслуживания населения</a:t>
          </a:r>
          <a:endParaRPr lang="ru-RU" sz="1400" dirty="0"/>
        </a:p>
      </dgm:t>
    </dgm:pt>
    <dgm:pt modelId="{5D3E795A-150C-440F-9806-CD8B82F46363}" type="parTrans" cxnId="{01D70877-9186-4041-A790-916BC3558A01}">
      <dgm:prSet/>
      <dgm:spPr/>
      <dgm:t>
        <a:bodyPr/>
        <a:lstStyle/>
        <a:p>
          <a:endParaRPr lang="ru-RU"/>
        </a:p>
      </dgm:t>
    </dgm:pt>
    <dgm:pt modelId="{454696CC-80DC-457D-AADE-AB1C8F9C0023}" type="sibTrans" cxnId="{01D70877-9186-4041-A790-916BC3558A01}">
      <dgm:prSet/>
      <dgm:spPr/>
      <dgm:t>
        <a:bodyPr/>
        <a:lstStyle/>
        <a:p>
          <a:endParaRPr lang="ru-RU"/>
        </a:p>
      </dgm:t>
    </dgm:pt>
    <dgm:pt modelId="{DB888869-5F31-4958-9733-95C9CCB58916}">
      <dgm:prSet phldrT="[Текст]" custT="1"/>
      <dgm:spPr>
        <a:solidFill>
          <a:schemeClr val="accent4">
            <a:lumMod val="20000"/>
            <a:lumOff val="80000"/>
          </a:schemeClr>
        </a:solidFill>
      </dgm:spPr>
      <dgm:t>
        <a:bodyPr/>
        <a:lstStyle/>
        <a:p>
          <a:r>
            <a:rPr lang="ru-RU" sz="1400" b="1" dirty="0" smtClean="0">
              <a:solidFill>
                <a:schemeClr val="tx1"/>
              </a:solidFill>
            </a:rPr>
            <a:t>социально – медицинские услуги, социально-психологические и социально-культурные услуги</a:t>
          </a:r>
        </a:p>
      </dgm:t>
    </dgm:pt>
    <dgm:pt modelId="{F6650621-9F1C-409D-A58D-1A29DDCEE065}" type="parTrans" cxnId="{037AEC9E-9088-4DB3-B9A8-0F1164B952DD}">
      <dgm:prSet/>
      <dgm:spPr/>
      <dgm:t>
        <a:bodyPr/>
        <a:lstStyle/>
        <a:p>
          <a:endParaRPr lang="ru-RU"/>
        </a:p>
      </dgm:t>
    </dgm:pt>
    <dgm:pt modelId="{09A8622D-4141-4627-90FB-C0C7D53329C7}" type="sibTrans" cxnId="{037AEC9E-9088-4DB3-B9A8-0F1164B952DD}">
      <dgm:prSet/>
      <dgm:spPr/>
      <dgm:t>
        <a:bodyPr/>
        <a:lstStyle/>
        <a:p>
          <a:endParaRPr lang="ru-RU"/>
        </a:p>
      </dgm:t>
    </dgm:pt>
    <dgm:pt modelId="{DF5CA6D5-07B6-47DC-AA42-1A0945CDC5AE}" type="pres">
      <dgm:prSet presAssocID="{63D14A33-EE2F-4C09-826F-77AE7B2AA60F}" presName="rootnode" presStyleCnt="0">
        <dgm:presLayoutVars>
          <dgm:chMax/>
          <dgm:chPref/>
          <dgm:dir/>
          <dgm:animLvl val="lvl"/>
        </dgm:presLayoutVars>
      </dgm:prSet>
      <dgm:spPr/>
      <dgm:t>
        <a:bodyPr/>
        <a:lstStyle/>
        <a:p>
          <a:endParaRPr lang="ru-RU"/>
        </a:p>
      </dgm:t>
    </dgm:pt>
    <dgm:pt modelId="{2EC25D77-3BDD-4A1A-AC97-C52D60856B60}" type="pres">
      <dgm:prSet presAssocID="{849D8B74-28FA-4B3D-94D5-A299A7927836}" presName="composite" presStyleCnt="0"/>
      <dgm:spPr/>
    </dgm:pt>
    <dgm:pt modelId="{FDB18C64-503C-49FD-B302-D667692A9E58}" type="pres">
      <dgm:prSet presAssocID="{849D8B74-28FA-4B3D-94D5-A299A7927836}" presName="bentUpArrow1" presStyleLbl="alignImgPlace1" presStyleIdx="0" presStyleCnt="1"/>
      <dgm:spPr/>
    </dgm:pt>
    <dgm:pt modelId="{A5C529A0-C615-4D97-9000-A57C4ECE302F}" type="pres">
      <dgm:prSet presAssocID="{849D8B74-28FA-4B3D-94D5-A299A7927836}" presName="ParentText" presStyleLbl="node1" presStyleIdx="0" presStyleCnt="2" custScaleX="245514" custScaleY="132262" custLinFactNeighborX="16803" custLinFactNeighborY="127">
        <dgm:presLayoutVars>
          <dgm:chMax val="1"/>
          <dgm:chPref val="1"/>
          <dgm:bulletEnabled val="1"/>
        </dgm:presLayoutVars>
      </dgm:prSet>
      <dgm:spPr/>
      <dgm:t>
        <a:bodyPr/>
        <a:lstStyle/>
        <a:p>
          <a:endParaRPr lang="ru-RU"/>
        </a:p>
      </dgm:t>
    </dgm:pt>
    <dgm:pt modelId="{AC455CB2-FA07-4A16-9BE6-D9350B0BF5F8}" type="pres">
      <dgm:prSet presAssocID="{849D8B74-28FA-4B3D-94D5-A299A7927836}" presName="ChildText" presStyleLbl="revTx" presStyleIdx="0" presStyleCnt="1">
        <dgm:presLayoutVars>
          <dgm:chMax val="0"/>
          <dgm:chPref val="0"/>
          <dgm:bulletEnabled val="1"/>
        </dgm:presLayoutVars>
      </dgm:prSet>
      <dgm:spPr/>
      <dgm:t>
        <a:bodyPr/>
        <a:lstStyle/>
        <a:p>
          <a:endParaRPr lang="ru-RU"/>
        </a:p>
      </dgm:t>
    </dgm:pt>
    <dgm:pt modelId="{05E739EC-116C-4D07-AC96-74FC765CCD93}" type="pres">
      <dgm:prSet presAssocID="{454696CC-80DC-457D-AADE-AB1C8F9C0023}" presName="sibTrans" presStyleCnt="0"/>
      <dgm:spPr/>
    </dgm:pt>
    <dgm:pt modelId="{9ED58F5B-CA5D-4AC2-AB62-33C7B1D3824F}" type="pres">
      <dgm:prSet presAssocID="{DB888869-5F31-4958-9733-95C9CCB58916}" presName="composite" presStyleCnt="0"/>
      <dgm:spPr/>
    </dgm:pt>
    <dgm:pt modelId="{246436A3-B341-4487-9FC8-37B419FCDCFD}" type="pres">
      <dgm:prSet presAssocID="{DB888869-5F31-4958-9733-95C9CCB58916}" presName="ParentText" presStyleLbl="node1" presStyleIdx="1" presStyleCnt="2" custScaleX="186865" custScaleY="126015" custLinFactNeighborX="56832" custLinFactNeighborY="13669">
        <dgm:presLayoutVars>
          <dgm:chMax val="1"/>
          <dgm:chPref val="1"/>
          <dgm:bulletEnabled val="1"/>
        </dgm:presLayoutVars>
      </dgm:prSet>
      <dgm:spPr/>
      <dgm:t>
        <a:bodyPr/>
        <a:lstStyle/>
        <a:p>
          <a:endParaRPr lang="ru-RU"/>
        </a:p>
      </dgm:t>
    </dgm:pt>
  </dgm:ptLst>
  <dgm:cxnLst>
    <dgm:cxn modelId="{01D70877-9186-4041-A790-916BC3558A01}" srcId="{63D14A33-EE2F-4C09-826F-77AE7B2AA60F}" destId="{849D8B74-28FA-4B3D-94D5-A299A7927836}" srcOrd="0" destOrd="0" parTransId="{5D3E795A-150C-440F-9806-CD8B82F46363}" sibTransId="{454696CC-80DC-457D-AADE-AB1C8F9C0023}"/>
    <dgm:cxn modelId="{4B027AB3-01F3-464E-9B14-B11CCA88E617}" type="presOf" srcId="{849D8B74-28FA-4B3D-94D5-A299A7927836}" destId="{A5C529A0-C615-4D97-9000-A57C4ECE302F}" srcOrd="0" destOrd="0" presId="urn:microsoft.com/office/officeart/2005/8/layout/StepDownProcess"/>
    <dgm:cxn modelId="{037AEC9E-9088-4DB3-B9A8-0F1164B952DD}" srcId="{63D14A33-EE2F-4C09-826F-77AE7B2AA60F}" destId="{DB888869-5F31-4958-9733-95C9CCB58916}" srcOrd="1" destOrd="0" parTransId="{F6650621-9F1C-409D-A58D-1A29DDCEE065}" sibTransId="{09A8622D-4141-4627-90FB-C0C7D53329C7}"/>
    <dgm:cxn modelId="{D54DD607-35A6-42FD-B1DD-93DE61D2B4BE}" type="presOf" srcId="{63D14A33-EE2F-4C09-826F-77AE7B2AA60F}" destId="{DF5CA6D5-07B6-47DC-AA42-1A0945CDC5AE}" srcOrd="0" destOrd="0" presId="urn:microsoft.com/office/officeart/2005/8/layout/StepDownProcess"/>
    <dgm:cxn modelId="{B208D1FA-7C5E-4FAC-BC58-1E16320D760E}" type="presOf" srcId="{DB888869-5F31-4958-9733-95C9CCB58916}" destId="{246436A3-B341-4487-9FC8-37B419FCDCFD}" srcOrd="0" destOrd="0" presId="urn:microsoft.com/office/officeart/2005/8/layout/StepDownProcess"/>
    <dgm:cxn modelId="{B9147786-9496-4B03-AE9F-5CD42835BF35}" type="presParOf" srcId="{DF5CA6D5-07B6-47DC-AA42-1A0945CDC5AE}" destId="{2EC25D77-3BDD-4A1A-AC97-C52D60856B60}" srcOrd="0" destOrd="0" presId="urn:microsoft.com/office/officeart/2005/8/layout/StepDownProcess"/>
    <dgm:cxn modelId="{4CE1F1C0-8178-48D7-9EE5-E442C4BCD785}" type="presParOf" srcId="{2EC25D77-3BDD-4A1A-AC97-C52D60856B60}" destId="{FDB18C64-503C-49FD-B302-D667692A9E58}" srcOrd="0" destOrd="0" presId="urn:microsoft.com/office/officeart/2005/8/layout/StepDownProcess"/>
    <dgm:cxn modelId="{CCA7DE4F-2428-4EF7-B099-D21718CA6585}" type="presParOf" srcId="{2EC25D77-3BDD-4A1A-AC97-C52D60856B60}" destId="{A5C529A0-C615-4D97-9000-A57C4ECE302F}" srcOrd="1" destOrd="0" presId="urn:microsoft.com/office/officeart/2005/8/layout/StepDownProcess"/>
    <dgm:cxn modelId="{08BE0BBE-25E2-4035-A0FF-7DB6DCA72C9E}" type="presParOf" srcId="{2EC25D77-3BDD-4A1A-AC97-C52D60856B60}" destId="{AC455CB2-FA07-4A16-9BE6-D9350B0BF5F8}" srcOrd="2" destOrd="0" presId="urn:microsoft.com/office/officeart/2005/8/layout/StepDownProcess"/>
    <dgm:cxn modelId="{38D67807-0196-4033-842F-BE06AF94FFAF}" type="presParOf" srcId="{DF5CA6D5-07B6-47DC-AA42-1A0945CDC5AE}" destId="{05E739EC-116C-4D07-AC96-74FC765CCD93}" srcOrd="1" destOrd="0" presId="urn:microsoft.com/office/officeart/2005/8/layout/StepDownProcess"/>
    <dgm:cxn modelId="{6AC17BF4-A0A0-4927-AFE7-F5686DA219DF}" type="presParOf" srcId="{DF5CA6D5-07B6-47DC-AA42-1A0945CDC5AE}" destId="{9ED58F5B-CA5D-4AC2-AB62-33C7B1D3824F}" srcOrd="2" destOrd="0" presId="urn:microsoft.com/office/officeart/2005/8/layout/StepDownProcess"/>
    <dgm:cxn modelId="{B121D32F-7E46-491C-BB92-16481960C55D}" type="presParOf" srcId="{9ED58F5B-CA5D-4AC2-AB62-33C7B1D3824F}" destId="{246436A3-B341-4487-9FC8-37B419FCDCFD}" srcOrd="0" destOrd="0" presId="urn:microsoft.com/office/officeart/2005/8/layout/StepDow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DFD4C12-1463-451F-B933-7DFB371B86A9}"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ru-RU"/>
        </a:p>
      </dgm:t>
    </dgm:pt>
    <dgm:pt modelId="{9173DB06-28EA-4759-8A5D-82F8F9BE9065}">
      <dgm:prSet phldrT="[Текст]" custT="1"/>
      <dgm:spPr>
        <a:solidFill>
          <a:schemeClr val="accent1">
            <a:lumMod val="20000"/>
            <a:lumOff val="80000"/>
          </a:schemeClr>
        </a:solidFill>
      </dgm:spPr>
      <dgm:t>
        <a:bodyPr/>
        <a:lstStyle/>
        <a:p>
          <a:r>
            <a:rPr lang="ru-RU" sz="1400" b="1" dirty="0" smtClean="0">
              <a:solidFill>
                <a:schemeClr val="tx1"/>
              </a:solidFill>
            </a:rPr>
            <a:t>11 Управлений социальной поддержки населения по Республике Алтай</a:t>
          </a:r>
          <a:endParaRPr lang="ru-RU" sz="1400" dirty="0">
            <a:solidFill>
              <a:schemeClr val="tx1"/>
            </a:solidFill>
          </a:endParaRPr>
        </a:p>
      </dgm:t>
    </dgm:pt>
    <dgm:pt modelId="{E6B04037-0B86-4516-AEAF-87BCABDDD015}" type="sibTrans" cxnId="{063F5682-9193-43AE-8901-42DCA14744BC}">
      <dgm:prSet/>
      <dgm:spPr/>
      <dgm:t>
        <a:bodyPr/>
        <a:lstStyle/>
        <a:p>
          <a:endParaRPr lang="ru-RU"/>
        </a:p>
      </dgm:t>
    </dgm:pt>
    <dgm:pt modelId="{19BDCD16-D523-4554-98CD-D3E3985CCB35}" type="parTrans" cxnId="{063F5682-9193-43AE-8901-42DCA14744BC}">
      <dgm:prSet/>
      <dgm:spPr/>
      <dgm:t>
        <a:bodyPr/>
        <a:lstStyle/>
        <a:p>
          <a:endParaRPr lang="ru-RU"/>
        </a:p>
      </dgm:t>
    </dgm:pt>
    <dgm:pt modelId="{9AFC9407-A348-49B8-ABBB-1F15880CEFFD}">
      <dgm:prSet phldrT="[Текст]" custT="1"/>
      <dgm:spPr>
        <a:solidFill>
          <a:schemeClr val="accent4">
            <a:lumMod val="20000"/>
            <a:lumOff val="80000"/>
          </a:schemeClr>
        </a:solidFill>
        <a:ln>
          <a:solidFill>
            <a:schemeClr val="accent4">
              <a:lumMod val="20000"/>
              <a:lumOff val="80000"/>
            </a:schemeClr>
          </a:solidFill>
        </a:ln>
      </dgm:spPr>
      <dgm:t>
        <a:bodyPr/>
        <a:lstStyle/>
        <a:p>
          <a:r>
            <a:rPr lang="ru-RU" sz="1400" b="1" dirty="0" smtClean="0">
              <a:solidFill>
                <a:schemeClr val="tx1"/>
              </a:solidFill>
            </a:rPr>
            <a:t>социальное обслуживание на дому членов семьи участника СВО, система долговременного ухода</a:t>
          </a:r>
          <a:endParaRPr lang="ru-RU" sz="1400" b="1" dirty="0">
            <a:solidFill>
              <a:schemeClr val="tx1"/>
            </a:solidFill>
          </a:endParaRPr>
        </a:p>
      </dgm:t>
    </dgm:pt>
    <dgm:pt modelId="{6629F707-3BAC-4850-BB8C-B399456FF779}" type="sibTrans" cxnId="{0555653E-5DF6-492B-89D5-394D95EFE1F3}">
      <dgm:prSet/>
      <dgm:spPr/>
      <dgm:t>
        <a:bodyPr/>
        <a:lstStyle/>
        <a:p>
          <a:endParaRPr lang="ru-RU"/>
        </a:p>
      </dgm:t>
    </dgm:pt>
    <dgm:pt modelId="{FF7CECA3-18E0-4261-9EEB-F062626D8D17}" type="parTrans" cxnId="{0555653E-5DF6-492B-89D5-394D95EFE1F3}">
      <dgm:prSet/>
      <dgm:spPr/>
      <dgm:t>
        <a:bodyPr/>
        <a:lstStyle/>
        <a:p>
          <a:endParaRPr lang="ru-RU"/>
        </a:p>
      </dgm:t>
    </dgm:pt>
    <dgm:pt modelId="{A9257330-3498-46FC-8B72-2A26662C94A9}" type="pres">
      <dgm:prSet presAssocID="{9DFD4C12-1463-451F-B933-7DFB371B86A9}" presName="rootnode" presStyleCnt="0">
        <dgm:presLayoutVars>
          <dgm:chMax/>
          <dgm:chPref/>
          <dgm:dir/>
          <dgm:animLvl val="lvl"/>
        </dgm:presLayoutVars>
      </dgm:prSet>
      <dgm:spPr/>
      <dgm:t>
        <a:bodyPr/>
        <a:lstStyle/>
        <a:p>
          <a:endParaRPr lang="ru-RU"/>
        </a:p>
      </dgm:t>
    </dgm:pt>
    <dgm:pt modelId="{39A17E0A-264C-443A-9020-5C0427DA835F}" type="pres">
      <dgm:prSet presAssocID="{9173DB06-28EA-4759-8A5D-82F8F9BE9065}" presName="composite" presStyleCnt="0"/>
      <dgm:spPr/>
    </dgm:pt>
    <dgm:pt modelId="{954D9017-41D5-47D6-845D-613BF1B8200A}" type="pres">
      <dgm:prSet presAssocID="{9173DB06-28EA-4759-8A5D-82F8F9BE9065}" presName="bentUpArrow1" presStyleLbl="alignImgPlace1" presStyleIdx="0" presStyleCnt="1"/>
      <dgm:spPr/>
    </dgm:pt>
    <dgm:pt modelId="{539A0E4C-A66F-4445-9913-C9CBCFD25E3E}" type="pres">
      <dgm:prSet presAssocID="{9173DB06-28EA-4759-8A5D-82F8F9BE9065}" presName="ParentText" presStyleLbl="node1" presStyleIdx="0" presStyleCnt="2" custScaleX="156312" custScaleY="97763" custLinFactNeighborX="15520" custLinFactNeighborY="1744">
        <dgm:presLayoutVars>
          <dgm:chMax val="1"/>
          <dgm:chPref val="1"/>
          <dgm:bulletEnabled val="1"/>
        </dgm:presLayoutVars>
      </dgm:prSet>
      <dgm:spPr/>
      <dgm:t>
        <a:bodyPr/>
        <a:lstStyle/>
        <a:p>
          <a:endParaRPr lang="ru-RU"/>
        </a:p>
      </dgm:t>
    </dgm:pt>
    <dgm:pt modelId="{5C94B251-5A98-44DF-B6D0-F902E6F86F89}" type="pres">
      <dgm:prSet presAssocID="{9173DB06-28EA-4759-8A5D-82F8F9BE9065}" presName="ChildText" presStyleLbl="revTx" presStyleIdx="0" presStyleCnt="1">
        <dgm:presLayoutVars>
          <dgm:chMax val="0"/>
          <dgm:chPref val="0"/>
          <dgm:bulletEnabled val="1"/>
        </dgm:presLayoutVars>
      </dgm:prSet>
      <dgm:spPr/>
      <dgm:t>
        <a:bodyPr/>
        <a:lstStyle/>
        <a:p>
          <a:endParaRPr lang="ru-RU"/>
        </a:p>
      </dgm:t>
    </dgm:pt>
    <dgm:pt modelId="{C63DD989-F2D8-4A4A-9BE6-87C77456A12D}" type="pres">
      <dgm:prSet presAssocID="{E6B04037-0B86-4516-AEAF-87BCABDDD015}" presName="sibTrans" presStyleCnt="0"/>
      <dgm:spPr/>
    </dgm:pt>
    <dgm:pt modelId="{4F9EF0CA-64BC-4994-B31E-B329B7DF9505}" type="pres">
      <dgm:prSet presAssocID="{9AFC9407-A348-49B8-ABBB-1F15880CEFFD}" presName="composite" presStyleCnt="0"/>
      <dgm:spPr/>
    </dgm:pt>
    <dgm:pt modelId="{6358ACA5-B524-44D5-ACC9-232DEA7A088A}" type="pres">
      <dgm:prSet presAssocID="{9AFC9407-A348-49B8-ABBB-1F15880CEFFD}" presName="ParentText" presStyleLbl="node1" presStyleIdx="1" presStyleCnt="2" custScaleX="129611" custScaleY="95747" custLinFactNeighborX="33897" custLinFactNeighborY="-6732">
        <dgm:presLayoutVars>
          <dgm:chMax val="1"/>
          <dgm:chPref val="1"/>
          <dgm:bulletEnabled val="1"/>
        </dgm:presLayoutVars>
      </dgm:prSet>
      <dgm:spPr/>
      <dgm:t>
        <a:bodyPr/>
        <a:lstStyle/>
        <a:p>
          <a:endParaRPr lang="ru-RU"/>
        </a:p>
      </dgm:t>
    </dgm:pt>
  </dgm:ptLst>
  <dgm:cxnLst>
    <dgm:cxn modelId="{063F5682-9193-43AE-8901-42DCA14744BC}" srcId="{9DFD4C12-1463-451F-B933-7DFB371B86A9}" destId="{9173DB06-28EA-4759-8A5D-82F8F9BE9065}" srcOrd="0" destOrd="0" parTransId="{19BDCD16-D523-4554-98CD-D3E3985CCB35}" sibTransId="{E6B04037-0B86-4516-AEAF-87BCABDDD015}"/>
    <dgm:cxn modelId="{A488E891-3378-426B-9DA6-0B5BA238F991}" type="presOf" srcId="{9AFC9407-A348-49B8-ABBB-1F15880CEFFD}" destId="{6358ACA5-B524-44D5-ACC9-232DEA7A088A}" srcOrd="0" destOrd="0" presId="urn:microsoft.com/office/officeart/2005/8/layout/StepDownProcess"/>
    <dgm:cxn modelId="{0555653E-5DF6-492B-89D5-394D95EFE1F3}" srcId="{9DFD4C12-1463-451F-B933-7DFB371B86A9}" destId="{9AFC9407-A348-49B8-ABBB-1F15880CEFFD}" srcOrd="1" destOrd="0" parTransId="{FF7CECA3-18E0-4261-9EEB-F062626D8D17}" sibTransId="{6629F707-3BAC-4850-BB8C-B399456FF779}"/>
    <dgm:cxn modelId="{9900E2AC-C1B8-4506-8B84-100782EC38E0}" type="presOf" srcId="{9173DB06-28EA-4759-8A5D-82F8F9BE9065}" destId="{539A0E4C-A66F-4445-9913-C9CBCFD25E3E}" srcOrd="0" destOrd="0" presId="urn:microsoft.com/office/officeart/2005/8/layout/StepDownProcess"/>
    <dgm:cxn modelId="{DBB39248-5EE6-4791-A08C-61D916201B88}" type="presOf" srcId="{9DFD4C12-1463-451F-B933-7DFB371B86A9}" destId="{A9257330-3498-46FC-8B72-2A26662C94A9}" srcOrd="0" destOrd="0" presId="urn:microsoft.com/office/officeart/2005/8/layout/StepDownProcess"/>
    <dgm:cxn modelId="{DD3DFB93-C344-4625-A62D-FDF8A6880EAB}" type="presParOf" srcId="{A9257330-3498-46FC-8B72-2A26662C94A9}" destId="{39A17E0A-264C-443A-9020-5C0427DA835F}" srcOrd="0" destOrd="0" presId="urn:microsoft.com/office/officeart/2005/8/layout/StepDownProcess"/>
    <dgm:cxn modelId="{C9E31889-D299-4A3C-AA9D-E511EE3F3BE5}" type="presParOf" srcId="{39A17E0A-264C-443A-9020-5C0427DA835F}" destId="{954D9017-41D5-47D6-845D-613BF1B8200A}" srcOrd="0" destOrd="0" presId="urn:microsoft.com/office/officeart/2005/8/layout/StepDownProcess"/>
    <dgm:cxn modelId="{85EF0C62-7442-45F4-ADA6-CD2FF6BCD86F}" type="presParOf" srcId="{39A17E0A-264C-443A-9020-5C0427DA835F}" destId="{539A0E4C-A66F-4445-9913-C9CBCFD25E3E}" srcOrd="1" destOrd="0" presId="urn:microsoft.com/office/officeart/2005/8/layout/StepDownProcess"/>
    <dgm:cxn modelId="{8B3BBA6B-0A63-46A9-8CD9-07753618CB5E}" type="presParOf" srcId="{39A17E0A-264C-443A-9020-5C0427DA835F}" destId="{5C94B251-5A98-44DF-B6D0-F902E6F86F89}" srcOrd="2" destOrd="0" presId="urn:microsoft.com/office/officeart/2005/8/layout/StepDownProcess"/>
    <dgm:cxn modelId="{E3029F31-35E4-4028-BFAD-3386D286E5BD}" type="presParOf" srcId="{A9257330-3498-46FC-8B72-2A26662C94A9}" destId="{C63DD989-F2D8-4A4A-9BE6-87C77456A12D}" srcOrd="1" destOrd="0" presId="urn:microsoft.com/office/officeart/2005/8/layout/StepDownProcess"/>
    <dgm:cxn modelId="{D8E2185A-FA99-4BD0-810D-559EBA279322}" type="presParOf" srcId="{A9257330-3498-46FC-8B72-2A26662C94A9}" destId="{4F9EF0CA-64BC-4994-B31E-B329B7DF9505}" srcOrd="2" destOrd="0" presId="urn:microsoft.com/office/officeart/2005/8/layout/StepDownProcess"/>
    <dgm:cxn modelId="{DDE3A994-8878-4415-AC91-B3144C26E590}" type="presParOf" srcId="{4F9EF0CA-64BC-4994-B31E-B329B7DF9505}" destId="{6358ACA5-B524-44D5-ACC9-232DEA7A088A}" srcOrd="0" destOrd="0" presId="urn:microsoft.com/office/officeart/2005/8/layout/StepDownProcess"/>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75D9885-E2E6-4825-87BF-289E19A9330A}"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ru-RU"/>
        </a:p>
      </dgm:t>
    </dgm:pt>
    <dgm:pt modelId="{DE821E23-92CD-47BF-A625-62BDB1C7EF37}">
      <dgm:prSet phldrT="[Текст]" custT="1"/>
      <dgm:spPr/>
      <dgm:t>
        <a:bodyPr/>
        <a:lstStyle/>
        <a:p>
          <a:pPr algn="ctr"/>
          <a:r>
            <a:rPr lang="ru-RU" sz="2000" b="1" dirty="0" smtClean="0">
              <a:solidFill>
                <a:srgbClr val="7030A0"/>
              </a:solidFill>
              <a:latin typeface="Times New Roman" panose="02020603050405020304" pitchFamily="18" charset="0"/>
              <a:cs typeface="Times New Roman" panose="02020603050405020304" pitchFamily="18" charset="0"/>
            </a:rPr>
            <a:t>КУ РА «Комплексный центр социального обслуживания населения»</a:t>
          </a:r>
          <a:endParaRPr lang="ru-RU" sz="2000" b="1" dirty="0">
            <a:solidFill>
              <a:srgbClr val="7030A0"/>
            </a:solidFill>
            <a:latin typeface="Times New Roman" panose="02020603050405020304" pitchFamily="18" charset="0"/>
            <a:cs typeface="Times New Roman" panose="02020603050405020304" pitchFamily="18" charset="0"/>
          </a:endParaRPr>
        </a:p>
      </dgm:t>
    </dgm:pt>
    <dgm:pt modelId="{C9C82B11-6BB1-4741-9ECD-8A68017CDC53}" type="parTrans" cxnId="{48D2D430-AF92-4729-864B-8318D97D5114}">
      <dgm:prSet/>
      <dgm:spPr/>
      <dgm:t>
        <a:bodyPr/>
        <a:lstStyle/>
        <a:p>
          <a:endParaRPr lang="ru-RU"/>
        </a:p>
      </dgm:t>
    </dgm:pt>
    <dgm:pt modelId="{FD90E66F-3DEC-420B-A067-BFDABB744DE4}" type="sibTrans" cxnId="{48D2D430-AF92-4729-864B-8318D97D5114}">
      <dgm:prSet/>
      <dgm:spPr/>
      <dgm:t>
        <a:bodyPr/>
        <a:lstStyle/>
        <a:p>
          <a:endParaRPr lang="ru-RU"/>
        </a:p>
      </dgm:t>
    </dgm:pt>
    <dgm:pt modelId="{1BF13AB4-6281-46D3-87D5-374D41A9621F}">
      <dgm:prSet phldrT="[Текст]" custT="1"/>
      <dgm:spPr/>
      <dgm:t>
        <a:bodyPr/>
        <a:lstStyle/>
        <a:p>
          <a:pPr algn="ctr"/>
          <a:r>
            <a:rPr lang="ru-RU" sz="2000" b="1" dirty="0" smtClean="0">
              <a:solidFill>
                <a:srgbClr val="7030A0"/>
              </a:solidFill>
              <a:latin typeface="Times New Roman" panose="02020603050405020304" pitchFamily="18" charset="0"/>
              <a:cs typeface="Times New Roman" panose="02020603050405020304" pitchFamily="18" charset="0"/>
            </a:rPr>
            <a:t>Управления социальной поддержки населения в 11 муниципальных образованиях</a:t>
          </a:r>
          <a:endParaRPr lang="ru-RU" sz="2000" b="1" dirty="0">
            <a:solidFill>
              <a:srgbClr val="7030A0"/>
            </a:solidFill>
            <a:latin typeface="Times New Roman" panose="02020603050405020304" pitchFamily="18" charset="0"/>
            <a:cs typeface="Times New Roman" panose="02020603050405020304" pitchFamily="18" charset="0"/>
          </a:endParaRPr>
        </a:p>
      </dgm:t>
    </dgm:pt>
    <dgm:pt modelId="{B64DBF84-75C8-4D13-AE93-4F82A7177182}" type="parTrans" cxnId="{DF2621AA-64AC-47AC-A1D3-D15004BC2CDA}">
      <dgm:prSet/>
      <dgm:spPr/>
      <dgm:t>
        <a:bodyPr/>
        <a:lstStyle/>
        <a:p>
          <a:endParaRPr lang="ru-RU"/>
        </a:p>
      </dgm:t>
    </dgm:pt>
    <dgm:pt modelId="{010B6C0A-250B-4018-82C6-0CBC81EBD67A}" type="sibTrans" cxnId="{DF2621AA-64AC-47AC-A1D3-D15004BC2CDA}">
      <dgm:prSet/>
      <dgm:spPr/>
      <dgm:t>
        <a:bodyPr/>
        <a:lstStyle/>
        <a:p>
          <a:endParaRPr lang="ru-RU"/>
        </a:p>
      </dgm:t>
    </dgm:pt>
    <dgm:pt modelId="{BA346900-FA2D-49E7-8D49-4736D9E4D7AD}" type="pres">
      <dgm:prSet presAssocID="{875D9885-E2E6-4825-87BF-289E19A9330A}" presName="Name0" presStyleCnt="0">
        <dgm:presLayoutVars>
          <dgm:dir/>
          <dgm:resizeHandles val="exact"/>
        </dgm:presLayoutVars>
      </dgm:prSet>
      <dgm:spPr/>
      <dgm:t>
        <a:bodyPr/>
        <a:lstStyle/>
        <a:p>
          <a:endParaRPr lang="ru-RU"/>
        </a:p>
      </dgm:t>
    </dgm:pt>
    <dgm:pt modelId="{61E86B43-50B1-46AA-903A-8490AD41C425}" type="pres">
      <dgm:prSet presAssocID="{DE821E23-92CD-47BF-A625-62BDB1C7EF37}" presName="composite" presStyleCnt="0"/>
      <dgm:spPr/>
    </dgm:pt>
    <dgm:pt modelId="{58B30345-E2B4-43EE-84CF-AA7F86A4CB2F}" type="pres">
      <dgm:prSet presAssocID="{DE821E23-92CD-47BF-A625-62BDB1C7EF37}" presName="rect1" presStyleLbl="trAlignAcc1" presStyleIdx="0" presStyleCnt="2">
        <dgm:presLayoutVars>
          <dgm:bulletEnabled val="1"/>
        </dgm:presLayoutVars>
      </dgm:prSet>
      <dgm:spPr/>
      <dgm:t>
        <a:bodyPr/>
        <a:lstStyle/>
        <a:p>
          <a:endParaRPr lang="ru-RU"/>
        </a:p>
      </dgm:t>
    </dgm:pt>
    <dgm:pt modelId="{97A61126-16F5-4A42-AA58-570D8A90F468}" type="pres">
      <dgm:prSet presAssocID="{DE821E23-92CD-47BF-A625-62BDB1C7EF37}" presName="rect2" presStyleLbl="fgImgPlace1" presStyleIdx="0" presStyleCnt="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83000" r="-83000"/>
          </a:stretch>
        </a:blipFill>
      </dgm:spPr>
      <dgm:t>
        <a:bodyPr/>
        <a:lstStyle/>
        <a:p>
          <a:endParaRPr lang="ru-RU"/>
        </a:p>
      </dgm:t>
    </dgm:pt>
    <dgm:pt modelId="{79CEDDA6-21D3-4FAA-BA26-E560C9C394FF}" type="pres">
      <dgm:prSet presAssocID="{FD90E66F-3DEC-420B-A067-BFDABB744DE4}" presName="sibTrans" presStyleCnt="0"/>
      <dgm:spPr/>
    </dgm:pt>
    <dgm:pt modelId="{9D849D10-3375-4DCB-950E-741F6A195114}" type="pres">
      <dgm:prSet presAssocID="{1BF13AB4-6281-46D3-87D5-374D41A9621F}" presName="composite" presStyleCnt="0"/>
      <dgm:spPr/>
    </dgm:pt>
    <dgm:pt modelId="{6969D621-4317-4F40-8FE2-F096FDBDDF6A}" type="pres">
      <dgm:prSet presAssocID="{1BF13AB4-6281-46D3-87D5-374D41A9621F}" presName="rect1" presStyleLbl="trAlignAcc1" presStyleIdx="1" presStyleCnt="2">
        <dgm:presLayoutVars>
          <dgm:bulletEnabled val="1"/>
        </dgm:presLayoutVars>
      </dgm:prSet>
      <dgm:spPr/>
      <dgm:t>
        <a:bodyPr/>
        <a:lstStyle/>
        <a:p>
          <a:endParaRPr lang="ru-RU"/>
        </a:p>
      </dgm:t>
    </dgm:pt>
    <dgm:pt modelId="{7893C486-0E62-490B-B976-FD53A84F8899}" type="pres">
      <dgm:prSet presAssocID="{1BF13AB4-6281-46D3-87D5-374D41A9621F}" presName="rect2" presStyleLbl="fgImgPlace1" presStyleIdx="1"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8000" r="-8000"/>
          </a:stretch>
        </a:blipFill>
      </dgm:spPr>
      <dgm:t>
        <a:bodyPr/>
        <a:lstStyle/>
        <a:p>
          <a:endParaRPr lang="ru-RU"/>
        </a:p>
      </dgm:t>
    </dgm:pt>
  </dgm:ptLst>
  <dgm:cxnLst>
    <dgm:cxn modelId="{18CB8049-5D13-484B-91BE-559DC907DA95}" type="presOf" srcId="{875D9885-E2E6-4825-87BF-289E19A9330A}" destId="{BA346900-FA2D-49E7-8D49-4736D9E4D7AD}" srcOrd="0" destOrd="0" presId="urn:microsoft.com/office/officeart/2008/layout/PictureStrips"/>
    <dgm:cxn modelId="{B5AE7D42-6143-4B63-AA75-D9F14261C69A}" type="presOf" srcId="{1BF13AB4-6281-46D3-87D5-374D41A9621F}" destId="{6969D621-4317-4F40-8FE2-F096FDBDDF6A}" srcOrd="0" destOrd="0" presId="urn:microsoft.com/office/officeart/2008/layout/PictureStrips"/>
    <dgm:cxn modelId="{DF2621AA-64AC-47AC-A1D3-D15004BC2CDA}" srcId="{875D9885-E2E6-4825-87BF-289E19A9330A}" destId="{1BF13AB4-6281-46D3-87D5-374D41A9621F}" srcOrd="1" destOrd="0" parTransId="{B64DBF84-75C8-4D13-AE93-4F82A7177182}" sibTransId="{010B6C0A-250B-4018-82C6-0CBC81EBD67A}"/>
    <dgm:cxn modelId="{48D2D430-AF92-4729-864B-8318D97D5114}" srcId="{875D9885-E2E6-4825-87BF-289E19A9330A}" destId="{DE821E23-92CD-47BF-A625-62BDB1C7EF37}" srcOrd="0" destOrd="0" parTransId="{C9C82B11-6BB1-4741-9ECD-8A68017CDC53}" sibTransId="{FD90E66F-3DEC-420B-A067-BFDABB744DE4}"/>
    <dgm:cxn modelId="{BD94E3B2-B428-458E-96AF-EEB3BEE1C0E8}" type="presOf" srcId="{DE821E23-92CD-47BF-A625-62BDB1C7EF37}" destId="{58B30345-E2B4-43EE-84CF-AA7F86A4CB2F}" srcOrd="0" destOrd="0" presId="urn:microsoft.com/office/officeart/2008/layout/PictureStrips"/>
    <dgm:cxn modelId="{1467AB5B-6AEF-4852-8CD5-64575E6D00D9}" type="presParOf" srcId="{BA346900-FA2D-49E7-8D49-4736D9E4D7AD}" destId="{61E86B43-50B1-46AA-903A-8490AD41C425}" srcOrd="0" destOrd="0" presId="urn:microsoft.com/office/officeart/2008/layout/PictureStrips"/>
    <dgm:cxn modelId="{D349FE65-5ABF-433D-B9EC-F8C2D2AECD57}" type="presParOf" srcId="{61E86B43-50B1-46AA-903A-8490AD41C425}" destId="{58B30345-E2B4-43EE-84CF-AA7F86A4CB2F}" srcOrd="0" destOrd="0" presId="urn:microsoft.com/office/officeart/2008/layout/PictureStrips"/>
    <dgm:cxn modelId="{E2A9A1BD-F38E-4BE3-9661-72A820450526}" type="presParOf" srcId="{61E86B43-50B1-46AA-903A-8490AD41C425}" destId="{97A61126-16F5-4A42-AA58-570D8A90F468}" srcOrd="1" destOrd="0" presId="urn:microsoft.com/office/officeart/2008/layout/PictureStrips"/>
    <dgm:cxn modelId="{FBC5E868-FBB3-4D08-926A-58114438A99C}" type="presParOf" srcId="{BA346900-FA2D-49E7-8D49-4736D9E4D7AD}" destId="{79CEDDA6-21D3-4FAA-BA26-E560C9C394FF}" srcOrd="1" destOrd="0" presId="urn:microsoft.com/office/officeart/2008/layout/PictureStrips"/>
    <dgm:cxn modelId="{6F87C349-BE50-4A2C-81D7-37EE8C708850}" type="presParOf" srcId="{BA346900-FA2D-49E7-8D49-4736D9E4D7AD}" destId="{9D849D10-3375-4DCB-950E-741F6A195114}" srcOrd="2" destOrd="0" presId="urn:microsoft.com/office/officeart/2008/layout/PictureStrips"/>
    <dgm:cxn modelId="{846153DB-C0B1-45DC-ABBC-BCD55B884281}" type="presParOf" srcId="{9D849D10-3375-4DCB-950E-741F6A195114}" destId="{6969D621-4317-4F40-8FE2-F096FDBDDF6A}" srcOrd="0" destOrd="0" presId="urn:microsoft.com/office/officeart/2008/layout/PictureStrips"/>
    <dgm:cxn modelId="{F101E63B-7A4E-4C14-824A-8BF26A36561A}" type="presParOf" srcId="{9D849D10-3375-4DCB-950E-741F6A195114}" destId="{7893C486-0E62-490B-B976-FD53A84F8899}" srcOrd="1" destOrd="0" presId="urn:microsoft.com/office/officeart/2008/layout/PictureStrips"/>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D586C41-754A-4820-97CA-C3836EBA9756}" type="doc">
      <dgm:prSet loTypeId="urn:microsoft.com/office/officeart/2005/8/layout/vList3#1" loCatId="list" qsTypeId="urn:microsoft.com/office/officeart/2005/8/quickstyle/simple1" qsCatId="simple" csTypeId="urn:microsoft.com/office/officeart/2005/8/colors/accent4_1" csCatId="accent4" phldr="1"/>
      <dgm:spPr bwMode="auto"/>
      <dgm:t>
        <a:bodyPr/>
        <a:lstStyle/>
        <a:p>
          <a:pPr>
            <a:defRPr/>
          </a:pPr>
          <a:endParaRPr lang="ru-RU"/>
        </a:p>
      </dgm:t>
    </dgm:pt>
    <dgm:pt modelId="{3B5E5C3E-AECF-4BB5-AEA2-17766E194F7C}">
      <dgm:prSet phldrT=""/>
      <dgm:spPr bwMode="auto">
        <a:ln>
          <a:solidFill>
            <a:schemeClr val="accent1"/>
          </a:solidFill>
        </a:ln>
      </dgm:spPr>
      <dgm:t>
        <a:bodyPr/>
        <a:lstStyle/>
        <a:p>
          <a:pPr>
            <a:defRPr/>
          </a:pPr>
          <a:r>
            <a:rPr lang="ru-RU" b="1"/>
            <a:t>Приобретение средств индивидуальной защиты</a:t>
          </a:r>
          <a:endParaRPr lang="ru-RU"/>
        </a:p>
      </dgm:t>
    </dgm:pt>
    <dgm:pt modelId="{70554F24-2414-49A0-9593-1329C0BB225A}" type="parTrans" cxnId="{7A8FC297-A94C-4FC1-8C96-6014A2318FC2}">
      <dgm:prSet/>
      <dgm:spPr bwMode="auto"/>
      <dgm:t>
        <a:bodyPr/>
        <a:lstStyle/>
        <a:p>
          <a:pPr>
            <a:defRPr/>
          </a:pPr>
          <a:endParaRPr lang="ru-RU"/>
        </a:p>
      </dgm:t>
    </dgm:pt>
    <dgm:pt modelId="{F3F518E4-EC20-4C55-B6FE-D32DF8C23F2D}" type="sibTrans" cxnId="{7A8FC297-A94C-4FC1-8C96-6014A2318FC2}">
      <dgm:prSet/>
      <dgm:spPr bwMode="auto"/>
      <dgm:t>
        <a:bodyPr/>
        <a:lstStyle/>
        <a:p>
          <a:pPr>
            <a:defRPr/>
          </a:pPr>
          <a:endParaRPr lang="ru-RU"/>
        </a:p>
      </dgm:t>
    </dgm:pt>
    <dgm:pt modelId="{43025C92-A1F3-4D50-A699-5D0185623E0A}">
      <dgm:prSet phldrT=""/>
      <dgm:spPr bwMode="auto">
        <a:ln>
          <a:solidFill>
            <a:schemeClr val="accent1"/>
          </a:solidFill>
        </a:ln>
      </dgm:spPr>
      <dgm:t>
        <a:bodyPr/>
        <a:lstStyle/>
        <a:p>
          <a:pPr>
            <a:defRPr/>
          </a:pPr>
          <a:r>
            <a:rPr lang="ru-RU" b="1"/>
            <a:t>Проведение периодических медицинских осмотров</a:t>
          </a:r>
          <a:endParaRPr lang="ru-RU"/>
        </a:p>
      </dgm:t>
    </dgm:pt>
    <dgm:pt modelId="{39C95C8D-0B70-4B8A-AC96-FC403917A9CE}" type="parTrans" cxnId="{4A039932-B28C-4065-8D61-2E6FFE1CEF2D}">
      <dgm:prSet/>
      <dgm:spPr bwMode="auto"/>
      <dgm:t>
        <a:bodyPr/>
        <a:lstStyle/>
        <a:p>
          <a:pPr>
            <a:defRPr/>
          </a:pPr>
          <a:endParaRPr lang="ru-RU"/>
        </a:p>
      </dgm:t>
    </dgm:pt>
    <dgm:pt modelId="{91FB5FFF-F61D-4F5A-A87C-68AB264FAC0E}" type="sibTrans" cxnId="{4A039932-B28C-4065-8D61-2E6FFE1CEF2D}">
      <dgm:prSet/>
      <dgm:spPr bwMode="auto"/>
      <dgm:t>
        <a:bodyPr/>
        <a:lstStyle/>
        <a:p>
          <a:pPr>
            <a:defRPr/>
          </a:pPr>
          <a:endParaRPr lang="ru-RU"/>
        </a:p>
      </dgm:t>
    </dgm:pt>
    <dgm:pt modelId="{AB6D3C06-46E7-4864-B19A-7E86CF287655}">
      <dgm:prSet phldrT=""/>
      <dgm:spPr bwMode="auto">
        <a:ln>
          <a:solidFill>
            <a:schemeClr val="accent1"/>
          </a:solidFill>
        </a:ln>
      </dgm:spPr>
      <dgm:t>
        <a:bodyPr/>
        <a:lstStyle/>
        <a:p>
          <a:pPr>
            <a:defRPr/>
          </a:pPr>
          <a:r>
            <a:rPr lang="ru-RU" b="1"/>
            <a:t>Санаторно-курортное лечение работников предпенсионного возраста</a:t>
          </a:r>
        </a:p>
      </dgm:t>
    </dgm:pt>
    <dgm:pt modelId="{082CD9AC-3503-43EF-8ACA-8D0D1DF4B348}" type="parTrans" cxnId="{EA546185-389C-4E89-B87D-807B319262E9}">
      <dgm:prSet/>
      <dgm:spPr bwMode="auto"/>
      <dgm:t>
        <a:bodyPr/>
        <a:lstStyle/>
        <a:p>
          <a:pPr>
            <a:defRPr/>
          </a:pPr>
          <a:endParaRPr lang="ru-RU"/>
        </a:p>
      </dgm:t>
    </dgm:pt>
    <dgm:pt modelId="{0BEDA412-2C4D-4076-9924-C173A549FE69}" type="sibTrans" cxnId="{EA546185-389C-4E89-B87D-807B319262E9}">
      <dgm:prSet/>
      <dgm:spPr bwMode="auto"/>
      <dgm:t>
        <a:bodyPr/>
        <a:lstStyle/>
        <a:p>
          <a:pPr>
            <a:defRPr/>
          </a:pPr>
          <a:endParaRPr lang="ru-RU"/>
        </a:p>
      </dgm:t>
    </dgm:pt>
    <dgm:pt modelId="{143BAFB1-9389-420B-A7B4-F0FA8298C295}">
      <dgm:prSet phldrT=""/>
      <dgm:spPr bwMode="auto">
        <a:ln>
          <a:solidFill>
            <a:schemeClr val="accent1"/>
          </a:solidFill>
        </a:ln>
      </dgm:spPr>
      <dgm:t>
        <a:bodyPr/>
        <a:lstStyle/>
        <a:p>
          <a:pPr>
            <a:defRPr/>
          </a:pPr>
          <a:r>
            <a:rPr lang="ru-RU" b="1"/>
            <a:t>Специальная оценка условий труда</a:t>
          </a:r>
          <a:endParaRPr lang="ru-RU"/>
        </a:p>
      </dgm:t>
    </dgm:pt>
    <dgm:pt modelId="{607C479E-19C2-47CC-AE74-74F786AFDA94}" type="parTrans" cxnId="{A8034662-E77E-42E9-8CE7-A15605CFAD2E}">
      <dgm:prSet/>
      <dgm:spPr bwMode="auto"/>
      <dgm:t>
        <a:bodyPr/>
        <a:lstStyle/>
        <a:p>
          <a:pPr>
            <a:defRPr/>
          </a:pPr>
          <a:endParaRPr lang="ru-RU"/>
        </a:p>
      </dgm:t>
    </dgm:pt>
    <dgm:pt modelId="{EA3D9F30-470E-4815-A410-FE2FE08377E7}" type="sibTrans" cxnId="{A8034662-E77E-42E9-8CE7-A15605CFAD2E}">
      <dgm:prSet/>
      <dgm:spPr bwMode="auto"/>
      <dgm:t>
        <a:bodyPr/>
        <a:lstStyle/>
        <a:p>
          <a:pPr>
            <a:defRPr/>
          </a:pPr>
          <a:endParaRPr lang="ru-RU"/>
        </a:p>
      </dgm:t>
    </dgm:pt>
    <dgm:pt modelId="{484820BE-AC88-45AF-9895-8F95161A2BCC}">
      <dgm:prSet phldrT=""/>
      <dgm:spPr bwMode="auto">
        <a:ln>
          <a:solidFill>
            <a:schemeClr val="accent1"/>
          </a:solidFill>
        </a:ln>
      </dgm:spPr>
      <dgm:t>
        <a:bodyPr/>
        <a:lstStyle/>
        <a:p>
          <a:pPr>
            <a:defRPr/>
          </a:pPr>
          <a:r>
            <a:rPr lang="ru-RU" b="1"/>
            <a:t>Приобретение аптечек первой помощи</a:t>
          </a:r>
          <a:endParaRPr lang="ru-RU"/>
        </a:p>
      </dgm:t>
    </dgm:pt>
    <dgm:pt modelId="{4828E402-C0ED-4E59-AF5E-1353E376441E}" type="parTrans" cxnId="{5B0F5A65-5FB4-4566-9C1C-E276E715B4FE}">
      <dgm:prSet/>
      <dgm:spPr bwMode="auto"/>
      <dgm:t>
        <a:bodyPr/>
        <a:lstStyle/>
        <a:p>
          <a:pPr>
            <a:defRPr/>
          </a:pPr>
          <a:endParaRPr lang="ru-RU"/>
        </a:p>
      </dgm:t>
    </dgm:pt>
    <dgm:pt modelId="{7A064427-1F3E-47DD-BE08-B4AD620F3F1A}" type="sibTrans" cxnId="{5B0F5A65-5FB4-4566-9C1C-E276E715B4FE}">
      <dgm:prSet/>
      <dgm:spPr bwMode="auto"/>
      <dgm:t>
        <a:bodyPr/>
        <a:lstStyle/>
        <a:p>
          <a:pPr>
            <a:defRPr/>
          </a:pPr>
          <a:endParaRPr lang="ru-RU"/>
        </a:p>
      </dgm:t>
    </dgm:pt>
    <dgm:pt modelId="{3405487A-1F44-4A93-8DE1-6A58487E0EED}">
      <dgm:prSet phldrT=""/>
      <dgm:spPr bwMode="auto">
        <a:ln>
          <a:solidFill>
            <a:schemeClr val="accent1"/>
          </a:solidFill>
        </a:ln>
      </dgm:spPr>
      <dgm:t>
        <a:bodyPr/>
        <a:lstStyle/>
        <a:p>
          <a:pPr>
            <a:defRPr/>
          </a:pPr>
          <a:r>
            <a:rPr lang="ru-RU" b="1"/>
            <a:t>Приобретение устройств оценки состояния водителей перед выпуском на линию </a:t>
          </a:r>
          <a:endParaRPr lang="ru-RU"/>
        </a:p>
      </dgm:t>
    </dgm:pt>
    <dgm:pt modelId="{1F999847-DD40-4CDD-A035-82C237C5E6A2}" type="parTrans" cxnId="{A688A96C-B127-4D7E-95FC-E3A8C993435F}">
      <dgm:prSet/>
      <dgm:spPr bwMode="auto"/>
      <dgm:t>
        <a:bodyPr/>
        <a:lstStyle/>
        <a:p>
          <a:pPr>
            <a:defRPr/>
          </a:pPr>
          <a:endParaRPr lang="ru-RU"/>
        </a:p>
      </dgm:t>
    </dgm:pt>
    <dgm:pt modelId="{5E81A03C-A53C-49F7-B8E8-2FCD32F3E6B0}" type="sibTrans" cxnId="{A688A96C-B127-4D7E-95FC-E3A8C993435F}">
      <dgm:prSet/>
      <dgm:spPr bwMode="auto"/>
      <dgm:t>
        <a:bodyPr/>
        <a:lstStyle/>
        <a:p>
          <a:pPr>
            <a:defRPr/>
          </a:pPr>
          <a:endParaRPr lang="ru-RU"/>
        </a:p>
      </dgm:t>
    </dgm:pt>
    <dgm:pt modelId="{906B2EAF-CC93-42FA-A63C-3F5DEEA7B3E9}">
      <dgm:prSet phldrT=""/>
      <dgm:spPr bwMode="auto">
        <a:ln>
          <a:solidFill>
            <a:schemeClr val="accent1"/>
          </a:solidFill>
        </a:ln>
      </dgm:spPr>
      <dgm:t>
        <a:bodyPr/>
        <a:lstStyle/>
        <a:p>
          <a:pPr>
            <a:defRPr/>
          </a:pPr>
          <a:r>
            <a:rPr lang="ru-RU" b="1"/>
            <a:t>Обучение по охране труда</a:t>
          </a:r>
          <a:endParaRPr lang="ru-RU"/>
        </a:p>
      </dgm:t>
    </dgm:pt>
    <dgm:pt modelId="{2E3AAFEA-D18A-4272-A2E2-8540E8F8F69F}" type="parTrans" cxnId="{2FCA89BB-F657-45AA-A408-90354DA870F5}">
      <dgm:prSet/>
      <dgm:spPr bwMode="auto"/>
      <dgm:t>
        <a:bodyPr/>
        <a:lstStyle/>
        <a:p>
          <a:pPr>
            <a:defRPr/>
          </a:pPr>
          <a:endParaRPr lang="ru-RU"/>
        </a:p>
      </dgm:t>
    </dgm:pt>
    <dgm:pt modelId="{E4C63011-2DB5-4B29-9F05-1416A5E64FFC}" type="sibTrans" cxnId="{2FCA89BB-F657-45AA-A408-90354DA870F5}">
      <dgm:prSet/>
      <dgm:spPr bwMode="auto"/>
      <dgm:t>
        <a:bodyPr/>
        <a:lstStyle/>
        <a:p>
          <a:pPr>
            <a:defRPr/>
          </a:pPr>
          <a:endParaRPr lang="ru-RU"/>
        </a:p>
      </dgm:t>
    </dgm:pt>
    <dgm:pt modelId="{A2BC723A-4C15-4A3C-8EBB-BE8E05A84F52}" type="pres">
      <dgm:prSet presAssocID="{AD586C41-754A-4820-97CA-C3836EBA9756}" presName="linearFlow" presStyleCnt="0">
        <dgm:presLayoutVars>
          <dgm:dir/>
          <dgm:resizeHandles val="exact"/>
        </dgm:presLayoutVars>
      </dgm:prSet>
      <dgm:spPr bwMode="auto"/>
      <dgm:t>
        <a:bodyPr/>
        <a:lstStyle/>
        <a:p>
          <a:pPr>
            <a:defRPr/>
          </a:pPr>
          <a:endParaRPr lang="ru-RU"/>
        </a:p>
      </dgm:t>
    </dgm:pt>
    <dgm:pt modelId="{3B0192E2-7217-427A-9BC5-B04CA2D0802C}" type="pres">
      <dgm:prSet presAssocID="{3B5E5C3E-AECF-4BB5-AEA2-17766E194F7C}" presName="composite" presStyleCnt="0"/>
      <dgm:spPr bwMode="auto"/>
    </dgm:pt>
    <dgm:pt modelId="{A5A00576-2B67-4CEA-8E2D-7EEB83383E96}" type="pres">
      <dgm:prSet presAssocID="{3B5E5C3E-AECF-4BB5-AEA2-17766E194F7C}" presName="imgShp" presStyleLbl="fgImgPlace1" presStyleIdx="0" presStyleCnt="7" custLinFactX="-32451" custLinFactNeighborX="-100000" custLinFactNeighborY="10333"/>
      <dgm:spPr bwMode="auto">
        <a:blipFill>
          <a:blip xmlns:r="http://schemas.openxmlformats.org/officeDocument/2006/relationships" r:embed="rId1"/>
          <a:stretch/>
        </a:blipFill>
        <a:ln>
          <a:solidFill>
            <a:schemeClr val="accent1"/>
          </a:solidFill>
        </a:ln>
      </dgm:spPr>
      <dgm:t>
        <a:bodyPr/>
        <a:lstStyle/>
        <a:p>
          <a:pPr>
            <a:defRPr/>
          </a:pPr>
          <a:endParaRPr lang="ru-RU"/>
        </a:p>
      </dgm:t>
    </dgm:pt>
    <dgm:pt modelId="{BBC41E18-0C51-460F-8FBD-44177E97EC81}" type="pres">
      <dgm:prSet presAssocID="{3B5E5C3E-AECF-4BB5-AEA2-17766E194F7C}" presName="txShp" presStyleLbl="node1" presStyleIdx="0" presStyleCnt="7">
        <dgm:presLayoutVars>
          <dgm:bulletEnabled val="1"/>
        </dgm:presLayoutVars>
      </dgm:prSet>
      <dgm:spPr bwMode="auto"/>
      <dgm:t>
        <a:bodyPr/>
        <a:lstStyle/>
        <a:p>
          <a:pPr>
            <a:defRPr/>
          </a:pPr>
          <a:endParaRPr lang="ru-RU"/>
        </a:p>
      </dgm:t>
    </dgm:pt>
    <dgm:pt modelId="{AF3815CA-6FF6-4727-929F-DE78A2C9B0C3}" type="pres">
      <dgm:prSet presAssocID="{F3F518E4-EC20-4C55-B6FE-D32DF8C23F2D}" presName="spacing" presStyleCnt="0"/>
      <dgm:spPr bwMode="auto"/>
    </dgm:pt>
    <dgm:pt modelId="{9C891111-E3B5-43F8-99A1-5A97035EDCE2}" type="pres">
      <dgm:prSet presAssocID="{43025C92-A1F3-4D50-A699-5D0185623E0A}" presName="composite" presStyleCnt="0"/>
      <dgm:spPr bwMode="auto"/>
    </dgm:pt>
    <dgm:pt modelId="{920A89CC-C5DB-43A1-9988-0089FC6F77CA}" type="pres">
      <dgm:prSet presAssocID="{43025C92-A1F3-4D50-A699-5D0185623E0A}" presName="imgShp" presStyleLbl="fgImgPlace1" presStyleIdx="1" presStyleCnt="7" custLinFactX="-29835" custLinFactNeighborX="-100000" custLinFactNeighborY="12791"/>
      <dgm:spPr bwMode="auto">
        <a:blipFill>
          <a:blip xmlns:r="http://schemas.openxmlformats.org/officeDocument/2006/relationships" r:embed="rId2"/>
          <a:srcRect l="16666" r="16666"/>
          <a:stretch/>
        </a:blipFill>
        <a:ln>
          <a:solidFill>
            <a:schemeClr val="accent1"/>
          </a:solidFill>
        </a:ln>
      </dgm:spPr>
      <dgm:t>
        <a:bodyPr/>
        <a:lstStyle/>
        <a:p>
          <a:pPr>
            <a:defRPr/>
          </a:pPr>
          <a:endParaRPr lang="ru-RU"/>
        </a:p>
      </dgm:t>
    </dgm:pt>
    <dgm:pt modelId="{EE97A15C-8608-446C-B6FB-462B1B0CBE51}" type="pres">
      <dgm:prSet presAssocID="{43025C92-A1F3-4D50-A699-5D0185623E0A}" presName="txShp" presStyleLbl="node1" presStyleIdx="1" presStyleCnt="7">
        <dgm:presLayoutVars>
          <dgm:bulletEnabled val="1"/>
        </dgm:presLayoutVars>
      </dgm:prSet>
      <dgm:spPr bwMode="auto"/>
      <dgm:t>
        <a:bodyPr/>
        <a:lstStyle/>
        <a:p>
          <a:pPr>
            <a:defRPr/>
          </a:pPr>
          <a:endParaRPr lang="ru-RU"/>
        </a:p>
      </dgm:t>
    </dgm:pt>
    <dgm:pt modelId="{17842D60-CBBB-4A22-A145-D5DE9324AE3C}" type="pres">
      <dgm:prSet presAssocID="{91FB5FFF-F61D-4F5A-A87C-68AB264FAC0E}" presName="spacing" presStyleCnt="0"/>
      <dgm:spPr bwMode="auto"/>
    </dgm:pt>
    <dgm:pt modelId="{2DC39215-F0DC-41FB-8903-1FBCBC26E34E}" type="pres">
      <dgm:prSet presAssocID="{AB6D3C06-46E7-4864-B19A-7E86CF287655}" presName="composite" presStyleCnt="0"/>
      <dgm:spPr bwMode="auto"/>
    </dgm:pt>
    <dgm:pt modelId="{C7ABEAE9-245F-42B2-BF29-60DB60002444}" type="pres">
      <dgm:prSet presAssocID="{AB6D3C06-46E7-4864-B19A-7E86CF287655}" presName="imgShp" presStyleLbl="fgImgPlace1" presStyleIdx="2" presStyleCnt="7" custLinFactX="-25367" custLinFactNeighborX="-100000" custLinFactNeighborY="8545"/>
      <dgm:spPr bwMode="auto">
        <a:blipFill>
          <a:blip xmlns:r="http://schemas.openxmlformats.org/officeDocument/2006/relationships" r:embed="rId3"/>
          <a:stretch/>
        </a:blipFill>
        <a:ln>
          <a:solidFill>
            <a:schemeClr val="accent1"/>
          </a:solidFill>
        </a:ln>
      </dgm:spPr>
      <dgm:t>
        <a:bodyPr/>
        <a:lstStyle/>
        <a:p>
          <a:pPr>
            <a:defRPr/>
          </a:pPr>
          <a:endParaRPr lang="ru-RU"/>
        </a:p>
      </dgm:t>
    </dgm:pt>
    <dgm:pt modelId="{A62692F2-0DB0-4F60-84E2-ACFB74886D38}" type="pres">
      <dgm:prSet presAssocID="{AB6D3C06-46E7-4864-B19A-7E86CF287655}" presName="txShp" presStyleLbl="node1" presStyleIdx="2" presStyleCnt="7">
        <dgm:presLayoutVars>
          <dgm:bulletEnabled val="1"/>
        </dgm:presLayoutVars>
      </dgm:prSet>
      <dgm:spPr bwMode="auto"/>
      <dgm:t>
        <a:bodyPr/>
        <a:lstStyle/>
        <a:p>
          <a:pPr>
            <a:defRPr/>
          </a:pPr>
          <a:endParaRPr lang="ru-RU"/>
        </a:p>
      </dgm:t>
    </dgm:pt>
    <dgm:pt modelId="{33DEBFCC-7E79-425C-955D-AFC3033E944F}" type="pres">
      <dgm:prSet presAssocID="{0BEDA412-2C4D-4076-9924-C173A549FE69}" presName="spacing" presStyleCnt="0"/>
      <dgm:spPr bwMode="auto"/>
    </dgm:pt>
    <dgm:pt modelId="{BCBD8A75-BB29-4FCF-B2BB-2692A65B5E8A}" type="pres">
      <dgm:prSet presAssocID="{143BAFB1-9389-420B-A7B4-F0FA8298C295}" presName="composite" presStyleCnt="0"/>
      <dgm:spPr bwMode="auto"/>
    </dgm:pt>
    <dgm:pt modelId="{23E5A203-508B-4E76-A508-AA3E2565D952}" type="pres">
      <dgm:prSet presAssocID="{143BAFB1-9389-420B-A7B4-F0FA8298C295}" presName="imgShp" presStyleLbl="fgImgPlace1" presStyleIdx="3" presStyleCnt="7" custLinFactX="-25367" custLinFactNeighborX="-100000" custLinFactNeighborY="1209"/>
      <dgm:spPr bwMode="auto">
        <a:blipFill>
          <a:blip xmlns:r="http://schemas.openxmlformats.org/officeDocument/2006/relationships" r:embed="rId4"/>
          <a:stretch/>
        </a:blipFill>
        <a:ln>
          <a:solidFill>
            <a:schemeClr val="accent1"/>
          </a:solidFill>
          <a:round/>
        </a:ln>
      </dgm:spPr>
      <dgm:t>
        <a:bodyPr/>
        <a:lstStyle/>
        <a:p>
          <a:pPr>
            <a:defRPr/>
          </a:pPr>
          <a:endParaRPr lang="ru-RU"/>
        </a:p>
      </dgm:t>
    </dgm:pt>
    <dgm:pt modelId="{C7CF647D-D0C6-4335-8D8F-8D9AF0DC983B}" type="pres">
      <dgm:prSet presAssocID="{143BAFB1-9389-420B-A7B4-F0FA8298C295}" presName="txShp" presStyleLbl="node1" presStyleIdx="3" presStyleCnt="7">
        <dgm:presLayoutVars>
          <dgm:bulletEnabled val="1"/>
        </dgm:presLayoutVars>
      </dgm:prSet>
      <dgm:spPr bwMode="auto"/>
      <dgm:t>
        <a:bodyPr/>
        <a:lstStyle/>
        <a:p>
          <a:pPr>
            <a:defRPr/>
          </a:pPr>
          <a:endParaRPr lang="ru-RU"/>
        </a:p>
      </dgm:t>
    </dgm:pt>
    <dgm:pt modelId="{6AE6554A-15D8-4449-A282-B1F8D309E28C}" type="pres">
      <dgm:prSet presAssocID="{EA3D9F30-470E-4815-A410-FE2FE08377E7}" presName="spacing" presStyleCnt="0"/>
      <dgm:spPr bwMode="auto"/>
    </dgm:pt>
    <dgm:pt modelId="{29F381F1-3708-483B-B3EA-0515CCC7AC6F}" type="pres">
      <dgm:prSet presAssocID="{484820BE-AC88-45AF-9895-8F95161A2BCC}" presName="composite" presStyleCnt="0"/>
      <dgm:spPr bwMode="auto"/>
    </dgm:pt>
    <dgm:pt modelId="{48D2F205-BD4B-4A88-98E1-9F8062E46AE9}" type="pres">
      <dgm:prSet presAssocID="{484820BE-AC88-45AF-9895-8F95161A2BCC}" presName="imgShp" presStyleLbl="fgImgPlace1" presStyleIdx="4" presStyleCnt="7" custLinFactX="-18434" custLinFactNeighborX="-100000" custLinFactNeighborY="13705"/>
      <dgm:spPr bwMode="auto">
        <a:blipFill>
          <a:blip xmlns:r="http://schemas.openxmlformats.org/officeDocument/2006/relationships" r:embed="rId5"/>
          <a:srcRect l="22222" r="22222"/>
          <a:stretch/>
        </a:blipFill>
        <a:ln>
          <a:solidFill>
            <a:schemeClr val="accent1"/>
          </a:solidFill>
        </a:ln>
      </dgm:spPr>
      <dgm:t>
        <a:bodyPr/>
        <a:lstStyle/>
        <a:p>
          <a:pPr>
            <a:defRPr/>
          </a:pPr>
          <a:endParaRPr lang="ru-RU"/>
        </a:p>
      </dgm:t>
    </dgm:pt>
    <dgm:pt modelId="{D0252C2B-53F8-4FD4-A7EB-4D96BA043738}" type="pres">
      <dgm:prSet presAssocID="{484820BE-AC88-45AF-9895-8F95161A2BCC}" presName="txShp" presStyleLbl="node1" presStyleIdx="4" presStyleCnt="7">
        <dgm:presLayoutVars>
          <dgm:bulletEnabled val="1"/>
        </dgm:presLayoutVars>
      </dgm:prSet>
      <dgm:spPr bwMode="auto"/>
      <dgm:t>
        <a:bodyPr/>
        <a:lstStyle/>
        <a:p>
          <a:pPr>
            <a:defRPr/>
          </a:pPr>
          <a:endParaRPr lang="ru-RU"/>
        </a:p>
      </dgm:t>
    </dgm:pt>
    <dgm:pt modelId="{55ED7235-DDBE-48A8-BC3B-0927B432A1B9}" type="pres">
      <dgm:prSet presAssocID="{7A064427-1F3E-47DD-BE08-B4AD620F3F1A}" presName="spacing" presStyleCnt="0"/>
      <dgm:spPr bwMode="auto"/>
    </dgm:pt>
    <dgm:pt modelId="{D7467EA0-621D-4171-8AD2-D5AFA58D4049}" type="pres">
      <dgm:prSet presAssocID="{3405487A-1F44-4A93-8DE1-6A58487E0EED}" presName="composite" presStyleCnt="0"/>
      <dgm:spPr bwMode="auto"/>
    </dgm:pt>
    <dgm:pt modelId="{0ED08D4B-C2C4-4E44-903B-AED88405FED9}" type="pres">
      <dgm:prSet presAssocID="{3405487A-1F44-4A93-8DE1-6A58487E0EED}" presName="imgShp" presStyleLbl="fgImgPlace1" presStyleIdx="5" presStyleCnt="7" custLinFactX="-9117" custLinFactNeighborX="-100000" custLinFactNeighborY="9054"/>
      <dgm:spPr bwMode="auto">
        <a:blipFill>
          <a:blip xmlns:r="http://schemas.openxmlformats.org/officeDocument/2006/relationships" r:embed="rId6"/>
          <a:stretch/>
        </a:blipFill>
        <a:ln>
          <a:solidFill>
            <a:schemeClr val="accent1"/>
          </a:solidFill>
        </a:ln>
      </dgm:spPr>
      <dgm:t>
        <a:bodyPr/>
        <a:lstStyle/>
        <a:p>
          <a:pPr>
            <a:defRPr/>
          </a:pPr>
          <a:endParaRPr lang="ru-RU"/>
        </a:p>
      </dgm:t>
    </dgm:pt>
    <dgm:pt modelId="{E7263EE2-47EA-4E6C-B74A-53DB5DC7585C}" type="pres">
      <dgm:prSet presAssocID="{3405487A-1F44-4A93-8DE1-6A58487E0EED}" presName="txShp" presStyleLbl="node1" presStyleIdx="5" presStyleCnt="7">
        <dgm:presLayoutVars>
          <dgm:bulletEnabled val="1"/>
        </dgm:presLayoutVars>
      </dgm:prSet>
      <dgm:spPr bwMode="auto"/>
      <dgm:t>
        <a:bodyPr/>
        <a:lstStyle/>
        <a:p>
          <a:pPr>
            <a:defRPr/>
          </a:pPr>
          <a:endParaRPr lang="ru-RU"/>
        </a:p>
      </dgm:t>
    </dgm:pt>
    <dgm:pt modelId="{D11FF794-A2B8-4F8C-992D-01944516B440}" type="pres">
      <dgm:prSet presAssocID="{5E81A03C-A53C-49F7-B8E8-2FCD32F3E6B0}" presName="spacing" presStyleCnt="0"/>
      <dgm:spPr bwMode="auto"/>
    </dgm:pt>
    <dgm:pt modelId="{4A1920E7-5C3A-47D4-98C0-3D36CB4FBA65}" type="pres">
      <dgm:prSet presAssocID="{906B2EAF-CC93-42FA-A63C-3F5DEEA7B3E9}" presName="composite" presStyleCnt="0"/>
      <dgm:spPr bwMode="auto"/>
    </dgm:pt>
    <dgm:pt modelId="{7DA70B6E-9EBB-4CEC-BFFA-70F26C9F051E}" type="pres">
      <dgm:prSet presAssocID="{906B2EAF-CC93-42FA-A63C-3F5DEEA7B3E9}" presName="imgShp" presStyleLbl="fgImgPlace1" presStyleIdx="6" presStyleCnt="7" custLinFactX="-9117" custLinFactNeighborX="-100000" custLinFactNeighborY="136"/>
      <dgm:spPr bwMode="auto">
        <a:blipFill>
          <a:blip xmlns:r="http://schemas.openxmlformats.org/officeDocument/2006/relationships" r:embed="rId7"/>
          <a:stretch/>
        </a:blipFill>
        <a:ln>
          <a:solidFill>
            <a:schemeClr val="accent1"/>
          </a:solidFill>
        </a:ln>
      </dgm:spPr>
      <dgm:t>
        <a:bodyPr/>
        <a:lstStyle/>
        <a:p>
          <a:pPr>
            <a:defRPr/>
          </a:pPr>
          <a:endParaRPr lang="ru-RU"/>
        </a:p>
      </dgm:t>
    </dgm:pt>
    <dgm:pt modelId="{C2A9619F-F299-487C-896F-EF07BD8F0B5E}" type="pres">
      <dgm:prSet presAssocID="{906B2EAF-CC93-42FA-A63C-3F5DEEA7B3E9}" presName="txShp" presStyleLbl="node1" presStyleIdx="6" presStyleCnt="7">
        <dgm:presLayoutVars>
          <dgm:bulletEnabled val="1"/>
        </dgm:presLayoutVars>
      </dgm:prSet>
      <dgm:spPr bwMode="auto"/>
      <dgm:t>
        <a:bodyPr/>
        <a:lstStyle/>
        <a:p>
          <a:pPr>
            <a:defRPr/>
          </a:pPr>
          <a:endParaRPr lang="ru-RU"/>
        </a:p>
      </dgm:t>
    </dgm:pt>
  </dgm:ptLst>
  <dgm:cxnLst>
    <dgm:cxn modelId="{2FCA89BB-F657-45AA-A408-90354DA870F5}" srcId="{AD586C41-754A-4820-97CA-C3836EBA9756}" destId="{906B2EAF-CC93-42FA-A63C-3F5DEEA7B3E9}" srcOrd="6" destOrd="0" parTransId="{2E3AAFEA-D18A-4272-A2E2-8540E8F8F69F}" sibTransId="{E4C63011-2DB5-4B29-9F05-1416A5E64FFC}"/>
    <dgm:cxn modelId="{A8034662-E77E-42E9-8CE7-A15605CFAD2E}" srcId="{AD586C41-754A-4820-97CA-C3836EBA9756}" destId="{143BAFB1-9389-420B-A7B4-F0FA8298C295}" srcOrd="3" destOrd="0" parTransId="{607C479E-19C2-47CC-AE74-74F786AFDA94}" sibTransId="{EA3D9F30-470E-4815-A410-FE2FE08377E7}"/>
    <dgm:cxn modelId="{7A8FC297-A94C-4FC1-8C96-6014A2318FC2}" srcId="{AD586C41-754A-4820-97CA-C3836EBA9756}" destId="{3B5E5C3E-AECF-4BB5-AEA2-17766E194F7C}" srcOrd="0" destOrd="0" parTransId="{70554F24-2414-49A0-9593-1329C0BB225A}" sibTransId="{F3F518E4-EC20-4C55-B6FE-D32DF8C23F2D}"/>
    <dgm:cxn modelId="{7D33BA36-D43F-4D3A-9FBF-9A3987851A9C}" type="presOf" srcId="{AD586C41-754A-4820-97CA-C3836EBA9756}" destId="{A2BC723A-4C15-4A3C-8EBB-BE8E05A84F52}" srcOrd="0" destOrd="0" presId="urn:microsoft.com/office/officeart/2005/8/layout/vList3#1"/>
    <dgm:cxn modelId="{6C712670-8C69-40DF-8386-93E4117CB394}" type="presOf" srcId="{3B5E5C3E-AECF-4BB5-AEA2-17766E194F7C}" destId="{BBC41E18-0C51-460F-8FBD-44177E97EC81}" srcOrd="0" destOrd="0" presId="urn:microsoft.com/office/officeart/2005/8/layout/vList3#1"/>
    <dgm:cxn modelId="{A688A96C-B127-4D7E-95FC-E3A8C993435F}" srcId="{AD586C41-754A-4820-97CA-C3836EBA9756}" destId="{3405487A-1F44-4A93-8DE1-6A58487E0EED}" srcOrd="5" destOrd="0" parTransId="{1F999847-DD40-4CDD-A035-82C237C5E6A2}" sibTransId="{5E81A03C-A53C-49F7-B8E8-2FCD32F3E6B0}"/>
    <dgm:cxn modelId="{9479949F-7464-4861-B296-09755024A79F}" type="presOf" srcId="{AB6D3C06-46E7-4864-B19A-7E86CF287655}" destId="{A62692F2-0DB0-4F60-84E2-ACFB74886D38}" srcOrd="0" destOrd="0" presId="urn:microsoft.com/office/officeart/2005/8/layout/vList3#1"/>
    <dgm:cxn modelId="{20D6CF34-A5B2-4F45-8BC7-CC035D010BD2}" type="presOf" srcId="{484820BE-AC88-45AF-9895-8F95161A2BCC}" destId="{D0252C2B-53F8-4FD4-A7EB-4D96BA043738}" srcOrd="0" destOrd="0" presId="urn:microsoft.com/office/officeart/2005/8/layout/vList3#1"/>
    <dgm:cxn modelId="{4A039932-B28C-4065-8D61-2E6FFE1CEF2D}" srcId="{AD586C41-754A-4820-97CA-C3836EBA9756}" destId="{43025C92-A1F3-4D50-A699-5D0185623E0A}" srcOrd="1" destOrd="0" parTransId="{39C95C8D-0B70-4B8A-AC96-FC403917A9CE}" sibTransId="{91FB5FFF-F61D-4F5A-A87C-68AB264FAC0E}"/>
    <dgm:cxn modelId="{5B0F5A65-5FB4-4566-9C1C-E276E715B4FE}" srcId="{AD586C41-754A-4820-97CA-C3836EBA9756}" destId="{484820BE-AC88-45AF-9895-8F95161A2BCC}" srcOrd="4" destOrd="0" parTransId="{4828E402-C0ED-4E59-AF5E-1353E376441E}" sibTransId="{7A064427-1F3E-47DD-BE08-B4AD620F3F1A}"/>
    <dgm:cxn modelId="{24C695A6-D5DF-4EC1-8F87-2D043F0A817B}" type="presOf" srcId="{43025C92-A1F3-4D50-A699-5D0185623E0A}" destId="{EE97A15C-8608-446C-B6FB-462B1B0CBE51}" srcOrd="0" destOrd="0" presId="urn:microsoft.com/office/officeart/2005/8/layout/vList3#1"/>
    <dgm:cxn modelId="{5361AA04-E019-4B6E-B5F1-ADFA489F9B94}" type="presOf" srcId="{3405487A-1F44-4A93-8DE1-6A58487E0EED}" destId="{E7263EE2-47EA-4E6C-B74A-53DB5DC7585C}" srcOrd="0" destOrd="0" presId="urn:microsoft.com/office/officeart/2005/8/layout/vList3#1"/>
    <dgm:cxn modelId="{7D6C6270-96A9-4AEE-A52B-43961E1A9470}" type="presOf" srcId="{143BAFB1-9389-420B-A7B4-F0FA8298C295}" destId="{C7CF647D-D0C6-4335-8D8F-8D9AF0DC983B}" srcOrd="0" destOrd="0" presId="urn:microsoft.com/office/officeart/2005/8/layout/vList3#1"/>
    <dgm:cxn modelId="{EA546185-389C-4E89-B87D-807B319262E9}" srcId="{AD586C41-754A-4820-97CA-C3836EBA9756}" destId="{AB6D3C06-46E7-4864-B19A-7E86CF287655}" srcOrd="2" destOrd="0" parTransId="{082CD9AC-3503-43EF-8ACA-8D0D1DF4B348}" sibTransId="{0BEDA412-2C4D-4076-9924-C173A549FE69}"/>
    <dgm:cxn modelId="{4783AE03-1DFD-43B5-8B3E-3CA71517F026}" type="presOf" srcId="{906B2EAF-CC93-42FA-A63C-3F5DEEA7B3E9}" destId="{C2A9619F-F299-487C-896F-EF07BD8F0B5E}" srcOrd="0" destOrd="0" presId="urn:microsoft.com/office/officeart/2005/8/layout/vList3#1"/>
    <dgm:cxn modelId="{AF0C8D10-E534-438A-A93A-2AF9500AB22A}" type="presParOf" srcId="{A2BC723A-4C15-4A3C-8EBB-BE8E05A84F52}" destId="{3B0192E2-7217-427A-9BC5-B04CA2D0802C}" srcOrd="0" destOrd="0" presId="urn:microsoft.com/office/officeart/2005/8/layout/vList3#1"/>
    <dgm:cxn modelId="{BCC7DFF2-23B6-43F4-8C2B-08C7D0CDF13C}" type="presParOf" srcId="{3B0192E2-7217-427A-9BC5-B04CA2D0802C}" destId="{A5A00576-2B67-4CEA-8E2D-7EEB83383E96}" srcOrd="0" destOrd="0" presId="urn:microsoft.com/office/officeart/2005/8/layout/vList3#1"/>
    <dgm:cxn modelId="{7574941A-DB90-41D0-9BBF-2B176019EA75}" type="presParOf" srcId="{3B0192E2-7217-427A-9BC5-B04CA2D0802C}" destId="{BBC41E18-0C51-460F-8FBD-44177E97EC81}" srcOrd="1" destOrd="0" presId="urn:microsoft.com/office/officeart/2005/8/layout/vList3#1"/>
    <dgm:cxn modelId="{227F6B5C-E451-4599-962F-73F57A7CABF7}" type="presParOf" srcId="{A2BC723A-4C15-4A3C-8EBB-BE8E05A84F52}" destId="{AF3815CA-6FF6-4727-929F-DE78A2C9B0C3}" srcOrd="1" destOrd="0" presId="urn:microsoft.com/office/officeart/2005/8/layout/vList3#1"/>
    <dgm:cxn modelId="{F59210B8-CF94-4AEC-8821-E57AE9C07025}" type="presParOf" srcId="{A2BC723A-4C15-4A3C-8EBB-BE8E05A84F52}" destId="{9C891111-E3B5-43F8-99A1-5A97035EDCE2}" srcOrd="2" destOrd="0" presId="urn:microsoft.com/office/officeart/2005/8/layout/vList3#1"/>
    <dgm:cxn modelId="{12C529D0-AAEB-4D20-9AE7-10F1F38E1B0E}" type="presParOf" srcId="{9C891111-E3B5-43F8-99A1-5A97035EDCE2}" destId="{920A89CC-C5DB-43A1-9988-0089FC6F77CA}" srcOrd="0" destOrd="0" presId="urn:microsoft.com/office/officeart/2005/8/layout/vList3#1"/>
    <dgm:cxn modelId="{E15DE0B3-B97B-4A0E-99E4-BF01E46AE3E4}" type="presParOf" srcId="{9C891111-E3B5-43F8-99A1-5A97035EDCE2}" destId="{EE97A15C-8608-446C-B6FB-462B1B0CBE51}" srcOrd="1" destOrd="0" presId="urn:microsoft.com/office/officeart/2005/8/layout/vList3#1"/>
    <dgm:cxn modelId="{6F723BEA-7EBD-446C-A0A9-3BE1117CD4E0}" type="presParOf" srcId="{A2BC723A-4C15-4A3C-8EBB-BE8E05A84F52}" destId="{17842D60-CBBB-4A22-A145-D5DE9324AE3C}" srcOrd="3" destOrd="0" presId="urn:microsoft.com/office/officeart/2005/8/layout/vList3#1"/>
    <dgm:cxn modelId="{28B63CA3-9178-4A58-B702-28D1C115CC57}" type="presParOf" srcId="{A2BC723A-4C15-4A3C-8EBB-BE8E05A84F52}" destId="{2DC39215-F0DC-41FB-8903-1FBCBC26E34E}" srcOrd="4" destOrd="0" presId="urn:microsoft.com/office/officeart/2005/8/layout/vList3#1"/>
    <dgm:cxn modelId="{7F979FC0-7F05-4EAC-90CC-8BA43212C5EE}" type="presParOf" srcId="{2DC39215-F0DC-41FB-8903-1FBCBC26E34E}" destId="{C7ABEAE9-245F-42B2-BF29-60DB60002444}" srcOrd="0" destOrd="0" presId="urn:microsoft.com/office/officeart/2005/8/layout/vList3#1"/>
    <dgm:cxn modelId="{91F8C641-E5C6-4D6D-9F04-A1945C5767E5}" type="presParOf" srcId="{2DC39215-F0DC-41FB-8903-1FBCBC26E34E}" destId="{A62692F2-0DB0-4F60-84E2-ACFB74886D38}" srcOrd="1" destOrd="0" presId="urn:microsoft.com/office/officeart/2005/8/layout/vList3#1"/>
    <dgm:cxn modelId="{A7528E6A-1EB8-42F4-A6EB-3FD0E0DAFB77}" type="presParOf" srcId="{A2BC723A-4C15-4A3C-8EBB-BE8E05A84F52}" destId="{33DEBFCC-7E79-425C-955D-AFC3033E944F}" srcOrd="5" destOrd="0" presId="urn:microsoft.com/office/officeart/2005/8/layout/vList3#1"/>
    <dgm:cxn modelId="{FC137002-4524-46DB-9B2A-021E904CF7E1}" type="presParOf" srcId="{A2BC723A-4C15-4A3C-8EBB-BE8E05A84F52}" destId="{BCBD8A75-BB29-4FCF-B2BB-2692A65B5E8A}" srcOrd="6" destOrd="0" presId="urn:microsoft.com/office/officeart/2005/8/layout/vList3#1"/>
    <dgm:cxn modelId="{E05E4632-6412-403E-BD11-DAC8A7DE876C}" type="presParOf" srcId="{BCBD8A75-BB29-4FCF-B2BB-2692A65B5E8A}" destId="{23E5A203-508B-4E76-A508-AA3E2565D952}" srcOrd="0" destOrd="0" presId="urn:microsoft.com/office/officeart/2005/8/layout/vList3#1"/>
    <dgm:cxn modelId="{ACF9F4CE-0439-4671-9550-065FD2DE2E92}" type="presParOf" srcId="{BCBD8A75-BB29-4FCF-B2BB-2692A65B5E8A}" destId="{C7CF647D-D0C6-4335-8D8F-8D9AF0DC983B}" srcOrd="1" destOrd="0" presId="urn:microsoft.com/office/officeart/2005/8/layout/vList3#1"/>
    <dgm:cxn modelId="{AE3A8210-F0C3-46AC-93F9-8727B7257DFD}" type="presParOf" srcId="{A2BC723A-4C15-4A3C-8EBB-BE8E05A84F52}" destId="{6AE6554A-15D8-4449-A282-B1F8D309E28C}" srcOrd="7" destOrd="0" presId="urn:microsoft.com/office/officeart/2005/8/layout/vList3#1"/>
    <dgm:cxn modelId="{2EF3DA9C-1D65-4D97-9F39-2CEC2D53DD86}" type="presParOf" srcId="{A2BC723A-4C15-4A3C-8EBB-BE8E05A84F52}" destId="{29F381F1-3708-483B-B3EA-0515CCC7AC6F}" srcOrd="8" destOrd="0" presId="urn:microsoft.com/office/officeart/2005/8/layout/vList3#1"/>
    <dgm:cxn modelId="{0759541A-8827-4429-BC8B-D0CA73B32741}" type="presParOf" srcId="{29F381F1-3708-483B-B3EA-0515CCC7AC6F}" destId="{48D2F205-BD4B-4A88-98E1-9F8062E46AE9}" srcOrd="0" destOrd="0" presId="urn:microsoft.com/office/officeart/2005/8/layout/vList3#1"/>
    <dgm:cxn modelId="{AEE89BB8-D5F1-4E4E-B925-93E09AB4FDFA}" type="presParOf" srcId="{29F381F1-3708-483B-B3EA-0515CCC7AC6F}" destId="{D0252C2B-53F8-4FD4-A7EB-4D96BA043738}" srcOrd="1" destOrd="0" presId="urn:microsoft.com/office/officeart/2005/8/layout/vList3#1"/>
    <dgm:cxn modelId="{6F7F8CA9-04F0-4A22-8FF4-D65F7FC71D65}" type="presParOf" srcId="{A2BC723A-4C15-4A3C-8EBB-BE8E05A84F52}" destId="{55ED7235-DDBE-48A8-BC3B-0927B432A1B9}" srcOrd="9" destOrd="0" presId="urn:microsoft.com/office/officeart/2005/8/layout/vList3#1"/>
    <dgm:cxn modelId="{6F5570A4-F867-4A60-9701-E1D752F4AF97}" type="presParOf" srcId="{A2BC723A-4C15-4A3C-8EBB-BE8E05A84F52}" destId="{D7467EA0-621D-4171-8AD2-D5AFA58D4049}" srcOrd="10" destOrd="0" presId="urn:microsoft.com/office/officeart/2005/8/layout/vList3#1"/>
    <dgm:cxn modelId="{A0CF7EE4-ABF0-4D85-83A9-D8590A7B6B95}" type="presParOf" srcId="{D7467EA0-621D-4171-8AD2-D5AFA58D4049}" destId="{0ED08D4B-C2C4-4E44-903B-AED88405FED9}" srcOrd="0" destOrd="0" presId="urn:microsoft.com/office/officeart/2005/8/layout/vList3#1"/>
    <dgm:cxn modelId="{70183ADD-B532-4071-B254-2179C050EFDC}" type="presParOf" srcId="{D7467EA0-621D-4171-8AD2-D5AFA58D4049}" destId="{E7263EE2-47EA-4E6C-B74A-53DB5DC7585C}" srcOrd="1" destOrd="0" presId="urn:microsoft.com/office/officeart/2005/8/layout/vList3#1"/>
    <dgm:cxn modelId="{72107E55-C274-4AE3-897A-914D868577B1}" type="presParOf" srcId="{A2BC723A-4C15-4A3C-8EBB-BE8E05A84F52}" destId="{D11FF794-A2B8-4F8C-992D-01944516B440}" srcOrd="11" destOrd="0" presId="urn:microsoft.com/office/officeart/2005/8/layout/vList3#1"/>
    <dgm:cxn modelId="{326D24B4-681F-43CF-913E-3DD7E44136CB}" type="presParOf" srcId="{A2BC723A-4C15-4A3C-8EBB-BE8E05A84F52}" destId="{4A1920E7-5C3A-47D4-98C0-3D36CB4FBA65}" srcOrd="12" destOrd="0" presId="urn:microsoft.com/office/officeart/2005/8/layout/vList3#1"/>
    <dgm:cxn modelId="{A76CBDBD-1024-4F38-99FB-408EFE4AA53D}" type="presParOf" srcId="{4A1920E7-5C3A-47D4-98C0-3D36CB4FBA65}" destId="{7DA70B6E-9EBB-4CEC-BFFA-70F26C9F051E}" srcOrd="0" destOrd="0" presId="urn:microsoft.com/office/officeart/2005/8/layout/vList3#1"/>
    <dgm:cxn modelId="{97A40F9B-F6B6-4C01-8E33-D40614324DA6}" type="presParOf" srcId="{4A1920E7-5C3A-47D4-98C0-3D36CB4FBA65}" destId="{C2A9619F-F299-487C-896F-EF07BD8F0B5E}" srcOrd="1" destOrd="0" presId="urn:microsoft.com/office/officeart/2005/8/layout/vList3#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511857-7E21-44DA-9FDF-1909D6269F58}">
      <dsp:nvSpPr>
        <dsp:cNvPr id="0" name=""/>
        <dsp:cNvSpPr/>
      </dsp:nvSpPr>
      <dsp:spPr>
        <a:xfrm>
          <a:off x="0" y="443730"/>
          <a:ext cx="4403884" cy="1083811"/>
        </a:xfrm>
        <a:prstGeom prst="round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tx1"/>
              </a:solidFill>
              <a:latin typeface="Times New Roman" pitchFamily="18" charset="0"/>
              <a:ea typeface="PT Astra Serif" pitchFamily="18" charset="-52"/>
              <a:cs typeface="Times New Roman" pitchFamily="18" charset="0"/>
            </a:rPr>
            <a:t>составляется учреждением в сфере социальной поддержки населения по месту жительства или месту пребывания участника СВО   </a:t>
          </a:r>
          <a:endParaRPr lang="ru-RU" sz="1400" b="1" kern="1200" dirty="0">
            <a:solidFill>
              <a:schemeClr val="tx1"/>
            </a:solidFill>
            <a:latin typeface="Times New Roman" pitchFamily="18" charset="0"/>
            <a:ea typeface="PT Astra Serif" pitchFamily="18" charset="-52"/>
            <a:cs typeface="Times New Roman" pitchFamily="18" charset="0"/>
          </a:endParaRPr>
        </a:p>
      </dsp:txBody>
      <dsp:txXfrm>
        <a:off x="52907" y="496637"/>
        <a:ext cx="4298070" cy="977997"/>
      </dsp:txXfrm>
    </dsp:sp>
    <dsp:sp modelId="{7E3EE70B-AE66-4E89-8B66-A79D75A21E04}">
      <dsp:nvSpPr>
        <dsp:cNvPr id="0" name=""/>
        <dsp:cNvSpPr/>
      </dsp:nvSpPr>
      <dsp:spPr>
        <a:xfrm>
          <a:off x="0" y="1527542"/>
          <a:ext cx="4403884" cy="57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823" tIns="17780" rIns="99568" bIns="17780" numCol="1" spcCol="1270" anchor="t" anchorCtr="0">
          <a:noAutofit/>
        </a:bodyPr>
        <a:lstStyle/>
        <a:p>
          <a:pPr marL="114300" lvl="1" indent="-114300" algn="l" defTabSz="622300">
            <a:lnSpc>
              <a:spcPct val="90000"/>
            </a:lnSpc>
            <a:spcBef>
              <a:spcPct val="0"/>
            </a:spcBef>
            <a:spcAft>
              <a:spcPct val="20000"/>
            </a:spcAft>
            <a:buChar char="••"/>
          </a:pPr>
          <a:endParaRPr lang="ru-RU" sz="1400" kern="1200" dirty="0">
            <a:latin typeface="Times New Roman" pitchFamily="18" charset="0"/>
            <a:cs typeface="Times New Roman" pitchFamily="18" charset="0"/>
          </a:endParaRPr>
        </a:p>
      </dsp:txBody>
      <dsp:txXfrm>
        <a:off x="0" y="1527542"/>
        <a:ext cx="4403884" cy="57410"/>
      </dsp:txXfrm>
    </dsp:sp>
    <dsp:sp modelId="{3BD86502-F6E3-4B6C-8C67-7F73DF132E8E}">
      <dsp:nvSpPr>
        <dsp:cNvPr id="0" name=""/>
        <dsp:cNvSpPr/>
      </dsp:nvSpPr>
      <dsp:spPr>
        <a:xfrm>
          <a:off x="0" y="1584952"/>
          <a:ext cx="4403884" cy="1280508"/>
        </a:xfrm>
        <a:prstGeom prst="round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tx1"/>
              </a:solidFill>
              <a:latin typeface="Times New Roman" pitchFamily="18" charset="0"/>
              <a:ea typeface="PT Astra Serif" pitchFamily="18" charset="-52"/>
              <a:cs typeface="Times New Roman" pitchFamily="18" charset="0"/>
            </a:rPr>
            <a:t>При поступлении информации об участнике СВО от органов местного самоуправления, органов государственной власти РА, военных комиссариатов устанавливается первичный контакт с членами семей участников СВО и погибших (умерших) в ходе участия в СВО</a:t>
          </a:r>
          <a:endParaRPr lang="ru-RU" sz="1400" b="1" kern="1200" dirty="0">
            <a:solidFill>
              <a:schemeClr val="tx1"/>
            </a:solidFill>
            <a:latin typeface="Times New Roman" pitchFamily="18" charset="0"/>
            <a:ea typeface="PT Astra Serif" pitchFamily="18" charset="-52"/>
            <a:cs typeface="Times New Roman" pitchFamily="18" charset="0"/>
          </a:endParaRPr>
        </a:p>
      </dsp:txBody>
      <dsp:txXfrm>
        <a:off x="62509" y="1647461"/>
        <a:ext cx="4278866" cy="1155490"/>
      </dsp:txXfrm>
    </dsp:sp>
    <dsp:sp modelId="{CCD4C5EE-D8B9-4EA7-8475-B7786DCC52BB}">
      <dsp:nvSpPr>
        <dsp:cNvPr id="0" name=""/>
        <dsp:cNvSpPr/>
      </dsp:nvSpPr>
      <dsp:spPr>
        <a:xfrm>
          <a:off x="0" y="2875445"/>
          <a:ext cx="4403884" cy="1616520"/>
        </a:xfrm>
        <a:prstGeom prst="round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1" u="none" kern="1200" dirty="0" smtClean="0">
              <a:solidFill>
                <a:schemeClr val="tx1"/>
              </a:solidFill>
              <a:latin typeface="Times New Roman" pitchFamily="18" charset="0"/>
              <a:ea typeface="PT Astra Serif" pitchFamily="18" charset="-52"/>
              <a:cs typeface="Times New Roman" pitchFamily="18" charset="0"/>
            </a:rPr>
            <a:t>В социальном паспорте участника СВО заполняются: </a:t>
          </a:r>
        </a:p>
        <a:p>
          <a:pPr lvl="0" algn="ctr" defTabSz="622300">
            <a:lnSpc>
              <a:spcPct val="90000"/>
            </a:lnSpc>
            <a:spcBef>
              <a:spcPct val="0"/>
            </a:spcBef>
            <a:spcAft>
              <a:spcPct val="35000"/>
            </a:spcAft>
          </a:pPr>
          <a:r>
            <a:rPr lang="ru-RU" sz="1400" b="1" u="none" kern="1200" dirty="0" smtClean="0">
              <a:solidFill>
                <a:schemeClr val="tx1"/>
              </a:solidFill>
              <a:latin typeface="Times New Roman" pitchFamily="18" charset="0"/>
              <a:ea typeface="PT Astra Serif" pitchFamily="18" charset="-52"/>
              <a:cs typeface="Times New Roman" pitchFamily="18" charset="0"/>
            </a:rPr>
            <a:t>общие сведения об участнике СВО,</a:t>
          </a:r>
        </a:p>
        <a:p>
          <a:pPr lvl="0" algn="ctr" defTabSz="622300">
            <a:lnSpc>
              <a:spcPct val="90000"/>
            </a:lnSpc>
            <a:spcBef>
              <a:spcPct val="0"/>
            </a:spcBef>
            <a:spcAft>
              <a:spcPct val="35000"/>
            </a:spcAft>
          </a:pPr>
          <a:r>
            <a:rPr lang="ru-RU" sz="1400" b="1" kern="1200" dirty="0" smtClean="0">
              <a:solidFill>
                <a:schemeClr val="tx1"/>
              </a:solidFill>
              <a:latin typeface="Times New Roman" pitchFamily="18" charset="0"/>
              <a:ea typeface="PT Astra Serif" pitchFamily="18" charset="-52"/>
              <a:cs typeface="Times New Roman" pitchFamily="18" charset="0"/>
            </a:rPr>
            <a:t>сведения о совместно проживающих членах семьи,</a:t>
          </a:r>
        </a:p>
        <a:p>
          <a:pPr lvl="0" algn="ctr" defTabSz="622300">
            <a:lnSpc>
              <a:spcPct val="90000"/>
            </a:lnSpc>
            <a:spcBef>
              <a:spcPct val="0"/>
            </a:spcBef>
            <a:spcAft>
              <a:spcPct val="35000"/>
            </a:spcAft>
          </a:pPr>
          <a:r>
            <a:rPr lang="ru-RU" sz="1400" b="1" kern="1200" dirty="0" smtClean="0">
              <a:solidFill>
                <a:schemeClr val="tx1"/>
              </a:solidFill>
              <a:latin typeface="Times New Roman" pitchFamily="18" charset="0"/>
              <a:ea typeface="PT Astra Serif" pitchFamily="18" charset="-52"/>
              <a:cs typeface="Times New Roman" pitchFamily="18" charset="0"/>
            </a:rPr>
            <a:t>в каких видах помощи нуждается семья участника СВО,</a:t>
          </a:r>
        </a:p>
        <a:p>
          <a:pPr lvl="0" algn="ctr" defTabSz="622300">
            <a:lnSpc>
              <a:spcPct val="90000"/>
            </a:lnSpc>
            <a:spcBef>
              <a:spcPct val="0"/>
            </a:spcBef>
            <a:spcAft>
              <a:spcPct val="35000"/>
            </a:spcAft>
          </a:pPr>
          <a:r>
            <a:rPr lang="ru-RU" sz="1400" b="1" kern="1200" dirty="0" smtClean="0">
              <a:solidFill>
                <a:schemeClr val="tx1"/>
              </a:solidFill>
              <a:latin typeface="Times New Roman" pitchFamily="18" charset="0"/>
              <a:ea typeface="PT Astra Serif" pitchFamily="18" charset="-52"/>
              <a:cs typeface="Times New Roman" pitchFamily="18" charset="0"/>
            </a:rPr>
            <a:t> мероприятия сопровождения семьи участника СВО</a:t>
          </a:r>
          <a:endParaRPr lang="ru-RU" sz="1400" b="1" u="none" kern="1200" dirty="0">
            <a:solidFill>
              <a:schemeClr val="tx1"/>
            </a:solidFill>
            <a:latin typeface="Times New Roman" pitchFamily="18" charset="0"/>
            <a:ea typeface="PT Astra Serif" pitchFamily="18" charset="-52"/>
            <a:cs typeface="Times New Roman" pitchFamily="18" charset="0"/>
          </a:endParaRPr>
        </a:p>
      </dsp:txBody>
      <dsp:txXfrm>
        <a:off x="78912" y="2954357"/>
        <a:ext cx="4246060" cy="1458696"/>
      </dsp:txXfrm>
    </dsp:sp>
    <dsp:sp modelId="{620DD901-DB5A-498D-B22E-E3DE102361B7}">
      <dsp:nvSpPr>
        <dsp:cNvPr id="0" name=""/>
        <dsp:cNvSpPr/>
      </dsp:nvSpPr>
      <dsp:spPr>
        <a:xfrm>
          <a:off x="0" y="4491965"/>
          <a:ext cx="4403884" cy="57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823" tIns="6350" rIns="35560" bIns="6350" numCol="1" spcCol="1270" anchor="t" anchorCtr="0">
          <a:noAutofit/>
        </a:bodyPr>
        <a:lstStyle/>
        <a:p>
          <a:pPr marL="57150" lvl="1" indent="-57150" algn="l" defTabSz="177800">
            <a:lnSpc>
              <a:spcPct val="90000"/>
            </a:lnSpc>
            <a:spcBef>
              <a:spcPct val="0"/>
            </a:spcBef>
            <a:spcAft>
              <a:spcPct val="20000"/>
            </a:spcAft>
            <a:buChar char="••"/>
          </a:pPr>
          <a:endParaRPr lang="ru-RU" sz="400" kern="1200" dirty="0">
            <a:latin typeface="Times New Roman" pitchFamily="18" charset="0"/>
            <a:cs typeface="Times New Roman" pitchFamily="18" charset="0"/>
          </a:endParaRPr>
        </a:p>
      </dsp:txBody>
      <dsp:txXfrm>
        <a:off x="0" y="4491965"/>
        <a:ext cx="4403884" cy="574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B18C64-503C-49FD-B302-D667692A9E58}">
      <dsp:nvSpPr>
        <dsp:cNvPr id="0" name=""/>
        <dsp:cNvSpPr/>
      </dsp:nvSpPr>
      <dsp:spPr>
        <a:xfrm rot="5400000">
          <a:off x="1861717" y="1071309"/>
          <a:ext cx="817866" cy="931112"/>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C529A0-C615-4D97-9000-A57C4ECE302F}">
      <dsp:nvSpPr>
        <dsp:cNvPr id="0" name=""/>
        <dsp:cNvSpPr/>
      </dsp:nvSpPr>
      <dsp:spPr>
        <a:xfrm>
          <a:off x="874654" y="10454"/>
          <a:ext cx="3380250" cy="1274634"/>
        </a:xfrm>
        <a:prstGeom prst="roundRect">
          <a:avLst>
            <a:gd name="adj" fmla="val 1667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ru-RU" sz="1400" b="1" kern="1200" dirty="0" smtClean="0">
              <a:solidFill>
                <a:schemeClr val="dk1"/>
              </a:solidFill>
              <a:effectLst/>
              <a:latin typeface="+mn-lt"/>
              <a:ea typeface="+mn-ea"/>
              <a:cs typeface="+mn-cs"/>
            </a:rPr>
            <a:t>Бесплатное социальное обслуживание в социально-реабилитационном отделении Комплексного Центра социального обслуживания населения</a:t>
          </a:r>
          <a:endParaRPr lang="ru-RU" sz="1400" kern="1200" dirty="0"/>
        </a:p>
      </dsp:txBody>
      <dsp:txXfrm>
        <a:off x="936888" y="72688"/>
        <a:ext cx="3255782" cy="1150166"/>
      </dsp:txXfrm>
    </dsp:sp>
    <dsp:sp modelId="{AC455CB2-FA07-4A16-9BE6-D9350B0BF5F8}">
      <dsp:nvSpPr>
        <dsp:cNvPr id="0" name=""/>
        <dsp:cNvSpPr/>
      </dsp:nvSpPr>
      <dsp:spPr>
        <a:xfrm>
          <a:off x="3021838" y="256600"/>
          <a:ext cx="1001357" cy="778920"/>
        </a:xfrm>
        <a:prstGeom prst="rect">
          <a:avLst/>
        </a:prstGeom>
        <a:noFill/>
        <a:ln>
          <a:noFill/>
        </a:ln>
        <a:effectLst/>
      </dsp:spPr>
      <dsp:style>
        <a:lnRef idx="0">
          <a:scrgbClr r="0" g="0" b="0"/>
        </a:lnRef>
        <a:fillRef idx="0">
          <a:scrgbClr r="0" g="0" b="0"/>
        </a:fillRef>
        <a:effectRef idx="0">
          <a:scrgbClr r="0" g="0" b="0"/>
        </a:effectRef>
        <a:fontRef idx="minor"/>
      </dsp:style>
    </dsp:sp>
    <dsp:sp modelId="{246436A3-B341-4487-9FC8-37B419FCDCFD}">
      <dsp:nvSpPr>
        <dsp:cNvPr id="0" name=""/>
        <dsp:cNvSpPr/>
      </dsp:nvSpPr>
      <dsp:spPr>
        <a:xfrm>
          <a:off x="2909139" y="1256494"/>
          <a:ext cx="2572768" cy="1214430"/>
        </a:xfrm>
        <a:prstGeom prst="roundRect">
          <a:avLst>
            <a:gd name="adj" fmla="val 16670"/>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tx1"/>
              </a:solidFill>
            </a:rPr>
            <a:t>социально – медицинские услуги, социально-психологические и социально-культурные услуги</a:t>
          </a:r>
        </a:p>
      </dsp:txBody>
      <dsp:txXfrm>
        <a:off x="2968433" y="1315788"/>
        <a:ext cx="2454180" cy="10958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4D9017-41D5-47D6-845D-613BF1B8200A}">
      <dsp:nvSpPr>
        <dsp:cNvPr id="0" name=""/>
        <dsp:cNvSpPr/>
      </dsp:nvSpPr>
      <dsp:spPr>
        <a:xfrm rot="5400000">
          <a:off x="1178017" y="1179236"/>
          <a:ext cx="1066110" cy="1213728"/>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39A0E4C-A66F-4445-9913-C9CBCFD25E3E}">
      <dsp:nvSpPr>
        <dsp:cNvPr id="0" name=""/>
        <dsp:cNvSpPr/>
      </dsp:nvSpPr>
      <dsp:spPr>
        <a:xfrm>
          <a:off x="668784" y="33391"/>
          <a:ext cx="2805334" cy="1228131"/>
        </a:xfrm>
        <a:prstGeom prst="roundRect">
          <a:avLst>
            <a:gd name="adj" fmla="val 1667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tx1"/>
              </a:solidFill>
            </a:rPr>
            <a:t>11 Управлений социальной поддержки населения по Республике Алтай</a:t>
          </a:r>
          <a:endParaRPr lang="ru-RU" sz="1400" kern="1200" dirty="0">
            <a:solidFill>
              <a:schemeClr val="tx1"/>
            </a:solidFill>
          </a:endParaRPr>
        </a:p>
      </dsp:txBody>
      <dsp:txXfrm>
        <a:off x="728747" y="93354"/>
        <a:ext cx="2685408" cy="1108205"/>
      </dsp:txXfrm>
    </dsp:sp>
    <dsp:sp modelId="{5C94B251-5A98-44DF-B6D0-F902E6F86F89}">
      <dsp:nvSpPr>
        <dsp:cNvPr id="0" name=""/>
        <dsp:cNvSpPr/>
      </dsp:nvSpPr>
      <dsp:spPr>
        <a:xfrm>
          <a:off x="2690264" y="117242"/>
          <a:ext cx="1305295" cy="1015342"/>
        </a:xfrm>
        <a:prstGeom prst="rect">
          <a:avLst/>
        </a:prstGeom>
        <a:noFill/>
        <a:ln>
          <a:noFill/>
        </a:ln>
        <a:effectLst/>
      </dsp:spPr>
      <dsp:style>
        <a:lnRef idx="0">
          <a:scrgbClr r="0" g="0" b="0"/>
        </a:lnRef>
        <a:fillRef idx="0">
          <a:scrgbClr r="0" g="0" b="0"/>
        </a:fillRef>
        <a:effectRef idx="0">
          <a:scrgbClr r="0" g="0" b="0"/>
        </a:effectRef>
        <a:fontRef idx="minor"/>
      </dsp:style>
    </dsp:sp>
    <dsp:sp modelId="{6358ACA5-B524-44D5-ACC9-232DEA7A088A}">
      <dsp:nvSpPr>
        <dsp:cNvPr id="0" name=""/>
        <dsp:cNvSpPr/>
      </dsp:nvSpPr>
      <dsp:spPr>
        <a:xfrm>
          <a:off x="2511043" y="1324026"/>
          <a:ext cx="2326131" cy="1202805"/>
        </a:xfrm>
        <a:prstGeom prst="roundRect">
          <a:avLst>
            <a:gd name="adj" fmla="val 16670"/>
          </a:avLst>
        </a:prstGeom>
        <a:solidFill>
          <a:schemeClr val="accent4">
            <a:lumMod val="20000"/>
            <a:lumOff val="80000"/>
          </a:schemeClr>
        </a:solidFill>
        <a:ln w="12700" cap="flat" cmpd="sng" algn="ctr">
          <a:solidFill>
            <a:schemeClr val="accent4">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tx1"/>
              </a:solidFill>
            </a:rPr>
            <a:t>социальное обслуживание на дому членов семьи участника СВО, система долговременного ухода</a:t>
          </a:r>
          <a:endParaRPr lang="ru-RU" sz="1400" b="1" kern="1200" dirty="0">
            <a:solidFill>
              <a:schemeClr val="tx1"/>
            </a:solidFill>
          </a:endParaRPr>
        </a:p>
      </dsp:txBody>
      <dsp:txXfrm>
        <a:off x="2569770" y="1382753"/>
        <a:ext cx="2208677" cy="108535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B30345-E2B4-43EE-84CF-AA7F86A4CB2F}">
      <dsp:nvSpPr>
        <dsp:cNvPr id="0" name=""/>
        <dsp:cNvSpPr/>
      </dsp:nvSpPr>
      <dsp:spPr>
        <a:xfrm>
          <a:off x="170461" y="389176"/>
          <a:ext cx="4091078" cy="1278462"/>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65945" tIns="76200" rIns="76200" bIns="76200" numCol="1" spcCol="1270" anchor="ctr" anchorCtr="0">
          <a:noAutofit/>
        </a:bodyPr>
        <a:lstStyle/>
        <a:p>
          <a:pPr lvl="0" algn="ctr" defTabSz="889000">
            <a:lnSpc>
              <a:spcPct val="90000"/>
            </a:lnSpc>
            <a:spcBef>
              <a:spcPct val="0"/>
            </a:spcBef>
            <a:spcAft>
              <a:spcPct val="35000"/>
            </a:spcAft>
          </a:pPr>
          <a:r>
            <a:rPr lang="ru-RU" sz="2000" b="1" kern="1200" dirty="0" smtClean="0">
              <a:solidFill>
                <a:srgbClr val="7030A0"/>
              </a:solidFill>
              <a:latin typeface="Times New Roman" panose="02020603050405020304" pitchFamily="18" charset="0"/>
              <a:cs typeface="Times New Roman" panose="02020603050405020304" pitchFamily="18" charset="0"/>
            </a:rPr>
            <a:t>КУ РА «Комплексный центр социального обслуживания населения»</a:t>
          </a:r>
          <a:endParaRPr lang="ru-RU" sz="2000" b="1" kern="1200" dirty="0">
            <a:solidFill>
              <a:srgbClr val="7030A0"/>
            </a:solidFill>
            <a:latin typeface="Times New Roman" panose="02020603050405020304" pitchFamily="18" charset="0"/>
            <a:cs typeface="Times New Roman" panose="02020603050405020304" pitchFamily="18" charset="0"/>
          </a:endParaRPr>
        </a:p>
      </dsp:txBody>
      <dsp:txXfrm>
        <a:off x="170461" y="389176"/>
        <a:ext cx="4091078" cy="1278462"/>
      </dsp:txXfrm>
    </dsp:sp>
    <dsp:sp modelId="{97A61126-16F5-4A42-AA58-570D8A90F468}">
      <dsp:nvSpPr>
        <dsp:cNvPr id="0" name=""/>
        <dsp:cNvSpPr/>
      </dsp:nvSpPr>
      <dsp:spPr>
        <a:xfrm>
          <a:off x="0" y="204510"/>
          <a:ext cx="894923" cy="1342385"/>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83000" r="-8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69D621-4317-4F40-8FE2-F096FDBDDF6A}">
      <dsp:nvSpPr>
        <dsp:cNvPr id="0" name=""/>
        <dsp:cNvSpPr/>
      </dsp:nvSpPr>
      <dsp:spPr>
        <a:xfrm>
          <a:off x="170461" y="2222891"/>
          <a:ext cx="4091078" cy="1278462"/>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65945" tIns="76200" rIns="76200" bIns="76200" numCol="1" spcCol="1270" anchor="ctr" anchorCtr="0">
          <a:noAutofit/>
        </a:bodyPr>
        <a:lstStyle/>
        <a:p>
          <a:pPr lvl="0" algn="ctr" defTabSz="889000">
            <a:lnSpc>
              <a:spcPct val="90000"/>
            </a:lnSpc>
            <a:spcBef>
              <a:spcPct val="0"/>
            </a:spcBef>
            <a:spcAft>
              <a:spcPct val="35000"/>
            </a:spcAft>
          </a:pPr>
          <a:r>
            <a:rPr lang="ru-RU" sz="2000" b="1" kern="1200" dirty="0" smtClean="0">
              <a:solidFill>
                <a:srgbClr val="7030A0"/>
              </a:solidFill>
              <a:latin typeface="Times New Roman" panose="02020603050405020304" pitchFamily="18" charset="0"/>
              <a:cs typeface="Times New Roman" panose="02020603050405020304" pitchFamily="18" charset="0"/>
            </a:rPr>
            <a:t>Управления социальной поддержки населения в 11 муниципальных образованиях</a:t>
          </a:r>
          <a:endParaRPr lang="ru-RU" sz="2000" b="1" kern="1200" dirty="0">
            <a:solidFill>
              <a:srgbClr val="7030A0"/>
            </a:solidFill>
            <a:latin typeface="Times New Roman" panose="02020603050405020304" pitchFamily="18" charset="0"/>
            <a:cs typeface="Times New Roman" panose="02020603050405020304" pitchFamily="18" charset="0"/>
          </a:endParaRPr>
        </a:p>
      </dsp:txBody>
      <dsp:txXfrm>
        <a:off x="170461" y="2222891"/>
        <a:ext cx="4091078" cy="1278462"/>
      </dsp:txXfrm>
    </dsp:sp>
    <dsp:sp modelId="{7893C486-0E62-490B-B976-FD53A84F8899}">
      <dsp:nvSpPr>
        <dsp:cNvPr id="0" name=""/>
        <dsp:cNvSpPr/>
      </dsp:nvSpPr>
      <dsp:spPr>
        <a:xfrm>
          <a:off x="0" y="2038225"/>
          <a:ext cx="894923" cy="1342385"/>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8000" r="-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C41E18-0C51-460F-8FBD-44177E97EC81}">
      <dsp:nvSpPr>
        <dsp:cNvPr id="0" name=""/>
        <dsp:cNvSpPr/>
      </dsp:nvSpPr>
      <dsp:spPr bwMode="auto">
        <a:xfrm rot="10800000">
          <a:off x="1028334" y="661"/>
          <a:ext cx="3597783" cy="488503"/>
        </a:xfrm>
        <a:prstGeom prst="homePlate">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416" tIns="41910" rIns="78232" bIns="41910" numCol="1" spcCol="1270" anchor="ctr" anchorCtr="0">
          <a:noAutofit/>
        </a:bodyPr>
        <a:lstStyle/>
        <a:p>
          <a:pPr lvl="0" algn="ctr" defTabSz="488950">
            <a:lnSpc>
              <a:spcPct val="90000"/>
            </a:lnSpc>
            <a:spcBef>
              <a:spcPct val="0"/>
            </a:spcBef>
            <a:spcAft>
              <a:spcPct val="35000"/>
            </a:spcAft>
            <a:defRPr/>
          </a:pPr>
          <a:r>
            <a:rPr lang="ru-RU" sz="1100" b="1" kern="1200"/>
            <a:t>Приобретение средств индивидуальной защиты</a:t>
          </a:r>
          <a:endParaRPr lang="ru-RU" sz="1100" kern="1200"/>
        </a:p>
      </dsp:txBody>
      <dsp:txXfrm rot="10800000">
        <a:off x="1150460" y="661"/>
        <a:ext cx="3475657" cy="488503"/>
      </dsp:txXfrm>
    </dsp:sp>
    <dsp:sp modelId="{A5A00576-2B67-4CEA-8E2D-7EEB83383E96}">
      <dsp:nvSpPr>
        <dsp:cNvPr id="0" name=""/>
        <dsp:cNvSpPr/>
      </dsp:nvSpPr>
      <dsp:spPr bwMode="auto">
        <a:xfrm>
          <a:off x="137055" y="51138"/>
          <a:ext cx="488503" cy="488503"/>
        </a:xfrm>
        <a:prstGeom prst="ellipse">
          <a:avLst/>
        </a:prstGeom>
        <a:blipFill>
          <a:blip xmlns:r="http://schemas.openxmlformats.org/officeDocument/2006/relationships" r:embed="rId1"/>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sp>
    <dsp:sp modelId="{EE97A15C-8608-446C-B6FB-462B1B0CBE51}">
      <dsp:nvSpPr>
        <dsp:cNvPr id="0" name=""/>
        <dsp:cNvSpPr/>
      </dsp:nvSpPr>
      <dsp:spPr bwMode="auto">
        <a:xfrm rot="10800000">
          <a:off x="1028334" y="634985"/>
          <a:ext cx="3597783" cy="488503"/>
        </a:xfrm>
        <a:prstGeom prst="homePlate">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416" tIns="41910" rIns="78232" bIns="41910" numCol="1" spcCol="1270" anchor="ctr" anchorCtr="0">
          <a:noAutofit/>
        </a:bodyPr>
        <a:lstStyle/>
        <a:p>
          <a:pPr lvl="0" algn="ctr" defTabSz="488950">
            <a:lnSpc>
              <a:spcPct val="90000"/>
            </a:lnSpc>
            <a:spcBef>
              <a:spcPct val="0"/>
            </a:spcBef>
            <a:spcAft>
              <a:spcPct val="35000"/>
            </a:spcAft>
            <a:defRPr/>
          </a:pPr>
          <a:r>
            <a:rPr lang="ru-RU" sz="1100" b="1" kern="1200"/>
            <a:t>Проведение периодических медицинских осмотров</a:t>
          </a:r>
          <a:endParaRPr lang="ru-RU" sz="1100" kern="1200"/>
        </a:p>
      </dsp:txBody>
      <dsp:txXfrm rot="10800000">
        <a:off x="1150460" y="634985"/>
        <a:ext cx="3475657" cy="488503"/>
      </dsp:txXfrm>
    </dsp:sp>
    <dsp:sp modelId="{920A89CC-C5DB-43A1-9988-0089FC6F77CA}">
      <dsp:nvSpPr>
        <dsp:cNvPr id="0" name=""/>
        <dsp:cNvSpPr/>
      </dsp:nvSpPr>
      <dsp:spPr bwMode="auto">
        <a:xfrm>
          <a:off x="149834" y="697470"/>
          <a:ext cx="488503" cy="488503"/>
        </a:xfrm>
        <a:prstGeom prst="ellipse">
          <a:avLst/>
        </a:prstGeom>
        <a:blipFill>
          <a:blip xmlns:r="http://schemas.openxmlformats.org/officeDocument/2006/relationships" r:embed="rId2"/>
          <a:srcRect l="16666" r="16666"/>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sp>
    <dsp:sp modelId="{A62692F2-0DB0-4F60-84E2-ACFB74886D38}">
      <dsp:nvSpPr>
        <dsp:cNvPr id="0" name=""/>
        <dsp:cNvSpPr/>
      </dsp:nvSpPr>
      <dsp:spPr bwMode="auto">
        <a:xfrm rot="10800000">
          <a:off x="1028334" y="1269310"/>
          <a:ext cx="3597783" cy="488503"/>
        </a:xfrm>
        <a:prstGeom prst="homePlate">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416" tIns="41910" rIns="78232" bIns="41910" numCol="1" spcCol="1270" anchor="ctr" anchorCtr="0">
          <a:noAutofit/>
        </a:bodyPr>
        <a:lstStyle/>
        <a:p>
          <a:pPr lvl="0" algn="ctr" defTabSz="488950">
            <a:lnSpc>
              <a:spcPct val="90000"/>
            </a:lnSpc>
            <a:spcBef>
              <a:spcPct val="0"/>
            </a:spcBef>
            <a:spcAft>
              <a:spcPct val="35000"/>
            </a:spcAft>
            <a:defRPr/>
          </a:pPr>
          <a:r>
            <a:rPr lang="ru-RU" sz="1100" b="1" kern="1200"/>
            <a:t>Санаторно-курортное лечение работников предпенсионного возраста</a:t>
          </a:r>
        </a:p>
      </dsp:txBody>
      <dsp:txXfrm rot="10800000">
        <a:off x="1150460" y="1269310"/>
        <a:ext cx="3475657" cy="488503"/>
      </dsp:txXfrm>
    </dsp:sp>
    <dsp:sp modelId="{C7ABEAE9-245F-42B2-BF29-60DB60002444}">
      <dsp:nvSpPr>
        <dsp:cNvPr id="0" name=""/>
        <dsp:cNvSpPr/>
      </dsp:nvSpPr>
      <dsp:spPr bwMode="auto">
        <a:xfrm>
          <a:off x="171661" y="1311053"/>
          <a:ext cx="488503" cy="488503"/>
        </a:xfrm>
        <a:prstGeom prst="ellipse">
          <a:avLst/>
        </a:prstGeom>
        <a:blipFill>
          <a:blip xmlns:r="http://schemas.openxmlformats.org/officeDocument/2006/relationships" r:embed="rId3"/>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sp>
    <dsp:sp modelId="{C7CF647D-D0C6-4335-8D8F-8D9AF0DC983B}">
      <dsp:nvSpPr>
        <dsp:cNvPr id="0" name=""/>
        <dsp:cNvSpPr/>
      </dsp:nvSpPr>
      <dsp:spPr bwMode="auto">
        <a:xfrm rot="10800000">
          <a:off x="1028334" y="1903635"/>
          <a:ext cx="3597783" cy="488503"/>
        </a:xfrm>
        <a:prstGeom prst="homePlate">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416" tIns="41910" rIns="78232" bIns="41910" numCol="1" spcCol="1270" anchor="ctr" anchorCtr="0">
          <a:noAutofit/>
        </a:bodyPr>
        <a:lstStyle/>
        <a:p>
          <a:pPr lvl="0" algn="ctr" defTabSz="488950">
            <a:lnSpc>
              <a:spcPct val="90000"/>
            </a:lnSpc>
            <a:spcBef>
              <a:spcPct val="0"/>
            </a:spcBef>
            <a:spcAft>
              <a:spcPct val="35000"/>
            </a:spcAft>
            <a:defRPr/>
          </a:pPr>
          <a:r>
            <a:rPr lang="ru-RU" sz="1100" b="1" kern="1200"/>
            <a:t>Специальная оценка условий труда</a:t>
          </a:r>
          <a:endParaRPr lang="ru-RU" sz="1100" kern="1200"/>
        </a:p>
      </dsp:txBody>
      <dsp:txXfrm rot="10800000">
        <a:off x="1150460" y="1903635"/>
        <a:ext cx="3475657" cy="488503"/>
      </dsp:txXfrm>
    </dsp:sp>
    <dsp:sp modelId="{23E5A203-508B-4E76-A508-AA3E2565D952}">
      <dsp:nvSpPr>
        <dsp:cNvPr id="0" name=""/>
        <dsp:cNvSpPr/>
      </dsp:nvSpPr>
      <dsp:spPr bwMode="auto">
        <a:xfrm>
          <a:off x="171661" y="1909541"/>
          <a:ext cx="488503" cy="488503"/>
        </a:xfrm>
        <a:prstGeom prst="ellipse">
          <a:avLst/>
        </a:prstGeom>
        <a:blipFill>
          <a:blip xmlns:r="http://schemas.openxmlformats.org/officeDocument/2006/relationships" r:embed="rId4"/>
          <a:stretch/>
        </a:blipFill>
        <a:ln w="12700" cap="flat" cmpd="sng" algn="ctr">
          <a:solidFill>
            <a:schemeClr val="accent1"/>
          </a:solidFill>
          <a:prstDash val="solid"/>
          <a:round/>
        </a:ln>
        <a:effectLst/>
      </dsp:spPr>
      <dsp:style>
        <a:lnRef idx="2">
          <a:scrgbClr r="0" g="0" b="0"/>
        </a:lnRef>
        <a:fillRef idx="1">
          <a:scrgbClr r="0" g="0" b="0"/>
        </a:fillRef>
        <a:effectRef idx="0">
          <a:scrgbClr r="0" g="0" b="0"/>
        </a:effectRef>
        <a:fontRef idx="minor"/>
      </dsp:style>
    </dsp:sp>
    <dsp:sp modelId="{D0252C2B-53F8-4FD4-A7EB-4D96BA043738}">
      <dsp:nvSpPr>
        <dsp:cNvPr id="0" name=""/>
        <dsp:cNvSpPr/>
      </dsp:nvSpPr>
      <dsp:spPr bwMode="auto">
        <a:xfrm rot="10800000">
          <a:off x="1028334" y="2537960"/>
          <a:ext cx="3597783" cy="488503"/>
        </a:xfrm>
        <a:prstGeom prst="homePlate">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416" tIns="41910" rIns="78232" bIns="41910" numCol="1" spcCol="1270" anchor="ctr" anchorCtr="0">
          <a:noAutofit/>
        </a:bodyPr>
        <a:lstStyle/>
        <a:p>
          <a:pPr lvl="0" algn="ctr" defTabSz="488950">
            <a:lnSpc>
              <a:spcPct val="90000"/>
            </a:lnSpc>
            <a:spcBef>
              <a:spcPct val="0"/>
            </a:spcBef>
            <a:spcAft>
              <a:spcPct val="35000"/>
            </a:spcAft>
            <a:defRPr/>
          </a:pPr>
          <a:r>
            <a:rPr lang="ru-RU" sz="1100" b="1" kern="1200"/>
            <a:t>Приобретение аптечек первой помощи</a:t>
          </a:r>
          <a:endParaRPr lang="ru-RU" sz="1100" kern="1200"/>
        </a:p>
      </dsp:txBody>
      <dsp:txXfrm rot="10800000">
        <a:off x="1150460" y="2537960"/>
        <a:ext cx="3475657" cy="488503"/>
      </dsp:txXfrm>
    </dsp:sp>
    <dsp:sp modelId="{48D2F205-BD4B-4A88-98E1-9F8062E46AE9}">
      <dsp:nvSpPr>
        <dsp:cNvPr id="0" name=""/>
        <dsp:cNvSpPr/>
      </dsp:nvSpPr>
      <dsp:spPr bwMode="auto">
        <a:xfrm>
          <a:off x="205529" y="2604909"/>
          <a:ext cx="488503" cy="488503"/>
        </a:xfrm>
        <a:prstGeom prst="ellipse">
          <a:avLst/>
        </a:prstGeom>
        <a:blipFill>
          <a:blip xmlns:r="http://schemas.openxmlformats.org/officeDocument/2006/relationships" r:embed="rId5"/>
          <a:srcRect l="22222" r="22222"/>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sp>
    <dsp:sp modelId="{E7263EE2-47EA-4E6C-B74A-53DB5DC7585C}">
      <dsp:nvSpPr>
        <dsp:cNvPr id="0" name=""/>
        <dsp:cNvSpPr/>
      </dsp:nvSpPr>
      <dsp:spPr bwMode="auto">
        <a:xfrm rot="10800000">
          <a:off x="1028334" y="3172285"/>
          <a:ext cx="3597783" cy="488503"/>
        </a:xfrm>
        <a:prstGeom prst="homePlate">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416" tIns="41910" rIns="78232" bIns="41910" numCol="1" spcCol="1270" anchor="ctr" anchorCtr="0">
          <a:noAutofit/>
        </a:bodyPr>
        <a:lstStyle/>
        <a:p>
          <a:pPr lvl="0" algn="ctr" defTabSz="488950">
            <a:lnSpc>
              <a:spcPct val="90000"/>
            </a:lnSpc>
            <a:spcBef>
              <a:spcPct val="0"/>
            </a:spcBef>
            <a:spcAft>
              <a:spcPct val="35000"/>
            </a:spcAft>
            <a:defRPr/>
          </a:pPr>
          <a:r>
            <a:rPr lang="ru-RU" sz="1100" b="1" kern="1200"/>
            <a:t>Приобретение устройств оценки состояния водителей перед выпуском на линию </a:t>
          </a:r>
          <a:endParaRPr lang="ru-RU" sz="1100" kern="1200"/>
        </a:p>
      </dsp:txBody>
      <dsp:txXfrm rot="10800000">
        <a:off x="1150460" y="3172285"/>
        <a:ext cx="3475657" cy="488503"/>
      </dsp:txXfrm>
    </dsp:sp>
    <dsp:sp modelId="{0ED08D4B-C2C4-4E44-903B-AED88405FED9}">
      <dsp:nvSpPr>
        <dsp:cNvPr id="0" name=""/>
        <dsp:cNvSpPr/>
      </dsp:nvSpPr>
      <dsp:spPr bwMode="auto">
        <a:xfrm>
          <a:off x="251042" y="3216514"/>
          <a:ext cx="488503" cy="488503"/>
        </a:xfrm>
        <a:prstGeom prst="ellipse">
          <a:avLst/>
        </a:prstGeom>
        <a:blipFill>
          <a:blip xmlns:r="http://schemas.openxmlformats.org/officeDocument/2006/relationships" r:embed="rId6"/>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sp>
    <dsp:sp modelId="{C2A9619F-F299-487C-896F-EF07BD8F0B5E}">
      <dsp:nvSpPr>
        <dsp:cNvPr id="0" name=""/>
        <dsp:cNvSpPr/>
      </dsp:nvSpPr>
      <dsp:spPr bwMode="auto">
        <a:xfrm rot="10800000">
          <a:off x="1028334" y="3806609"/>
          <a:ext cx="3597783" cy="488503"/>
        </a:xfrm>
        <a:prstGeom prst="homePlate">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416" tIns="41910" rIns="78232" bIns="41910" numCol="1" spcCol="1270" anchor="ctr" anchorCtr="0">
          <a:noAutofit/>
        </a:bodyPr>
        <a:lstStyle/>
        <a:p>
          <a:pPr lvl="0" algn="ctr" defTabSz="488950">
            <a:lnSpc>
              <a:spcPct val="90000"/>
            </a:lnSpc>
            <a:spcBef>
              <a:spcPct val="0"/>
            </a:spcBef>
            <a:spcAft>
              <a:spcPct val="35000"/>
            </a:spcAft>
            <a:defRPr/>
          </a:pPr>
          <a:r>
            <a:rPr lang="ru-RU" sz="1100" b="1" kern="1200"/>
            <a:t>Обучение по охране труда</a:t>
          </a:r>
          <a:endParaRPr lang="ru-RU" sz="1100" kern="1200"/>
        </a:p>
      </dsp:txBody>
      <dsp:txXfrm rot="10800000">
        <a:off x="1150460" y="3806609"/>
        <a:ext cx="3475657" cy="488503"/>
      </dsp:txXfrm>
    </dsp:sp>
    <dsp:sp modelId="{7DA70B6E-9EBB-4CEC-BFFA-70F26C9F051E}">
      <dsp:nvSpPr>
        <dsp:cNvPr id="0" name=""/>
        <dsp:cNvSpPr/>
      </dsp:nvSpPr>
      <dsp:spPr bwMode="auto">
        <a:xfrm>
          <a:off x="251042" y="3807270"/>
          <a:ext cx="488503" cy="488503"/>
        </a:xfrm>
        <a:prstGeom prst="ellipse">
          <a:avLst/>
        </a:prstGeom>
        <a:blipFill>
          <a:blip xmlns:r="http://schemas.openxmlformats.org/officeDocument/2006/relationships" r:embed="rId7"/>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0.65028</cdr:x>
      <cdr:y>0.33571</cdr:y>
    </cdr:from>
    <cdr:to>
      <cdr:x>0.81304</cdr:x>
      <cdr:y>0.40544</cdr:y>
    </cdr:to>
    <cdr:sp macro="" textlink="">
      <cdr:nvSpPr>
        <cdr:cNvPr id="2" name="TextBox 1"/>
        <cdr:cNvSpPr txBox="1"/>
      </cdr:nvSpPr>
      <cdr:spPr>
        <a:xfrm xmlns:a="http://schemas.openxmlformats.org/drawingml/2006/main" flipV="1">
          <a:off x="3653367" y="1345142"/>
          <a:ext cx="914400" cy="279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ru-RU"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0.21171</cdr:x>
      <cdr:y>0.9064</cdr:y>
    </cdr:from>
    <cdr:to>
      <cdr:x>0.36261</cdr:x>
      <cdr:y>1</cdr:y>
    </cdr:to>
    <cdr:sp macro="" textlink="">
      <cdr:nvSpPr>
        <cdr:cNvPr id="2" name="TextBox 1"/>
        <cdr:cNvSpPr txBox="1"/>
      </cdr:nvSpPr>
      <cdr:spPr>
        <a:xfrm xmlns:a="http://schemas.openxmlformats.org/drawingml/2006/main">
          <a:off x="795868" y="3149600"/>
          <a:ext cx="567267" cy="32173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ru-RU" sz="1400" b="1" dirty="0" smtClean="0"/>
            <a:t>2024 г</a:t>
          </a:r>
          <a:r>
            <a:rPr lang="ru-RU" sz="1100" dirty="0" smtClean="0"/>
            <a:t>.</a:t>
          </a:r>
          <a:endParaRPr lang="ru-RU" sz="1100" dirty="0"/>
        </a:p>
      </cdr:txBody>
    </cdr:sp>
  </cdr:relSizeAnchor>
  <cdr:relSizeAnchor xmlns:cdr="http://schemas.openxmlformats.org/drawingml/2006/chartDrawing">
    <cdr:from>
      <cdr:x>0.15541</cdr:x>
      <cdr:y>0.00246</cdr:y>
    </cdr:from>
    <cdr:to>
      <cdr:x>0.47523</cdr:x>
      <cdr:y>0.08904</cdr:y>
    </cdr:to>
    <cdr:sp macro="" textlink="">
      <cdr:nvSpPr>
        <cdr:cNvPr id="3" name="Скругленная прямоугольная выноска 2"/>
        <cdr:cNvSpPr/>
      </cdr:nvSpPr>
      <cdr:spPr>
        <a:xfrm xmlns:a="http://schemas.openxmlformats.org/drawingml/2006/main">
          <a:off x="660516" y="9135"/>
          <a:ext cx="1359318" cy="321066"/>
        </a:xfrm>
        <a:prstGeom xmlns:a="http://schemas.openxmlformats.org/drawingml/2006/main" prst="wedgeRoundRectCallout">
          <a:avLst>
            <a:gd name="adj1" fmla="val -19750"/>
            <a:gd name="adj2" fmla="val 115164"/>
            <a:gd name="adj3" fmla="val 16667"/>
          </a:avLst>
        </a:prstGeom>
      </cdr:spPr>
      <cdr:style>
        <a:lnRef xmlns:a="http://schemas.openxmlformats.org/drawingml/2006/main" idx="2">
          <a:schemeClr val="accent6">
            <a:shade val="50000"/>
          </a:schemeClr>
        </a:lnRef>
        <a:fillRef xmlns:a="http://schemas.openxmlformats.org/drawingml/2006/main" idx="1">
          <a:schemeClr val="accent6"/>
        </a:fillRef>
        <a:effectRef xmlns:a="http://schemas.openxmlformats.org/drawingml/2006/main" idx="0">
          <a:schemeClr val="accent6"/>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ru-RU" sz="1400" b="1" dirty="0" smtClean="0">
              <a:solidFill>
                <a:schemeClr val="tx1"/>
              </a:solidFill>
              <a:latin typeface="Bahnschrift" pitchFamily="34" charset="0"/>
            </a:rPr>
            <a:t>237 детей</a:t>
          </a:r>
          <a:endParaRPr lang="ru-RU" sz="1400" b="1" dirty="0">
            <a:solidFill>
              <a:schemeClr val="tx1"/>
            </a:solidFill>
            <a:latin typeface="Bahnschrift"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0.17284</cdr:x>
      <cdr:y>0.88236</cdr:y>
    </cdr:from>
    <cdr:to>
      <cdr:x>0.35617</cdr:x>
      <cdr:y>0.97386</cdr:y>
    </cdr:to>
    <cdr:sp macro="" textlink="">
      <cdr:nvSpPr>
        <cdr:cNvPr id="2" name="TextBox 1"/>
        <cdr:cNvSpPr txBox="1"/>
      </cdr:nvSpPr>
      <cdr:spPr>
        <a:xfrm xmlns:a="http://schemas.openxmlformats.org/drawingml/2006/main">
          <a:off x="1000132" y="2571768"/>
          <a:ext cx="1060835" cy="26669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ru-RU" sz="1400" b="1" dirty="0">
              <a:latin typeface="Times New Roman" panose="02020603050405020304" pitchFamily="18" charset="0"/>
              <a:cs typeface="Times New Roman" panose="02020603050405020304" pitchFamily="18" charset="0"/>
            </a:rPr>
            <a:t>2022</a:t>
          </a:r>
          <a:r>
            <a:rPr lang="ru-RU" sz="1400" b="1" dirty="0"/>
            <a:t> г</a:t>
          </a:r>
        </a:p>
      </cdr:txBody>
    </cdr:sp>
  </cdr:relSizeAnchor>
  <cdr:relSizeAnchor xmlns:cdr="http://schemas.openxmlformats.org/drawingml/2006/chartDrawing">
    <cdr:from>
      <cdr:x>0.35802</cdr:x>
      <cdr:y>0.88236</cdr:y>
    </cdr:from>
    <cdr:to>
      <cdr:x>0.61635</cdr:x>
      <cdr:y>0.96079</cdr:y>
    </cdr:to>
    <cdr:sp macro="" textlink="">
      <cdr:nvSpPr>
        <cdr:cNvPr id="3" name="TextBox 2"/>
        <cdr:cNvSpPr txBox="1"/>
      </cdr:nvSpPr>
      <cdr:spPr>
        <a:xfrm xmlns:a="http://schemas.openxmlformats.org/drawingml/2006/main">
          <a:off x="2071702" y="2571768"/>
          <a:ext cx="1494821" cy="228596"/>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ru-RU" sz="1400" b="1" dirty="0">
              <a:latin typeface="Times New Roman" panose="02020603050405020304" pitchFamily="18" charset="0"/>
              <a:cs typeface="Times New Roman" panose="02020603050405020304" pitchFamily="18" charset="0"/>
            </a:rPr>
            <a:t>2023</a:t>
          </a:r>
          <a:r>
            <a:rPr lang="ru-RU" sz="1100" b="1" dirty="0">
              <a:latin typeface="Times New Roman" panose="02020603050405020304" pitchFamily="18" charset="0"/>
              <a:cs typeface="Times New Roman" panose="02020603050405020304" pitchFamily="18" charset="0"/>
            </a:rPr>
            <a:t> г</a:t>
          </a:r>
        </a:p>
      </cdr:txBody>
    </cdr:sp>
  </cdr:relSizeAnchor>
  <cdr:relSizeAnchor xmlns:cdr="http://schemas.openxmlformats.org/drawingml/2006/chartDrawing">
    <cdr:from>
      <cdr:x>0.8</cdr:x>
      <cdr:y>0.68627</cdr:y>
    </cdr:from>
    <cdr:to>
      <cdr:x>1</cdr:x>
      <cdr:y>1</cdr:y>
    </cdr:to>
    <cdr:sp macro="" textlink="">
      <cdr:nvSpPr>
        <cdr:cNvPr id="4" name="TextBox 3"/>
        <cdr:cNvSpPr txBox="1"/>
      </cdr:nvSpPr>
      <cdr:spPr>
        <a:xfrm xmlns:a="http://schemas.openxmlformats.org/drawingml/2006/main">
          <a:off x="3667125" y="280035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ru-RU" sz="1100"/>
        </a:p>
      </cdr:txBody>
    </cdr:sp>
  </cdr:relSizeAnchor>
  <cdr:relSizeAnchor xmlns:cdr="http://schemas.openxmlformats.org/drawingml/2006/chartDrawing">
    <cdr:from>
      <cdr:x>0.73334</cdr:x>
      <cdr:y>0.88236</cdr:y>
    </cdr:from>
    <cdr:to>
      <cdr:x>1</cdr:x>
      <cdr:y>0.98367</cdr:y>
    </cdr:to>
    <cdr:sp macro="" textlink="">
      <cdr:nvSpPr>
        <cdr:cNvPr id="5" name="TextBox 4"/>
        <cdr:cNvSpPr txBox="1"/>
      </cdr:nvSpPr>
      <cdr:spPr>
        <a:xfrm xmlns:a="http://schemas.openxmlformats.org/drawingml/2006/main">
          <a:off x="4286280" y="2571768"/>
          <a:ext cx="1543022" cy="295284"/>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ru-RU" sz="1400" b="1" dirty="0">
              <a:latin typeface="Times New Roman" panose="02020603050405020304" pitchFamily="18" charset="0"/>
              <a:cs typeface="Times New Roman" panose="02020603050405020304" pitchFamily="18" charset="0"/>
            </a:rPr>
            <a:t>2025</a:t>
          </a:r>
          <a:r>
            <a:rPr lang="ru-RU" sz="1100" b="1" dirty="0">
              <a:latin typeface="Times New Roman" panose="02020603050405020304" pitchFamily="18" charset="0"/>
              <a:cs typeface="Times New Roman" panose="02020603050405020304" pitchFamily="18" charset="0"/>
            </a:rPr>
            <a:t> г</a:t>
          </a:r>
        </a:p>
      </cdr:txBody>
    </cdr:sp>
  </cdr:relSizeAnchor>
  <cdr:relSizeAnchor xmlns:cdr="http://schemas.openxmlformats.org/drawingml/2006/chartDrawing">
    <cdr:from>
      <cdr:x>0.175</cdr:x>
      <cdr:y>0.81699</cdr:y>
    </cdr:from>
    <cdr:to>
      <cdr:x>0.27708</cdr:x>
      <cdr:y>0.99346</cdr:y>
    </cdr:to>
    <cdr:sp macro="" textlink="">
      <cdr:nvSpPr>
        <cdr:cNvPr id="6" name="TextBox 5"/>
        <cdr:cNvSpPr txBox="1"/>
      </cdr:nvSpPr>
      <cdr:spPr>
        <a:xfrm xmlns:a="http://schemas.openxmlformats.org/drawingml/2006/main">
          <a:off x="800099" y="2381250"/>
          <a:ext cx="466725" cy="514349"/>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ru-RU" sz="1600" b="1" dirty="0">
              <a:latin typeface="Times New Roman" panose="02020603050405020304" pitchFamily="18" charset="0"/>
              <a:cs typeface="Times New Roman" panose="02020603050405020304" pitchFamily="18" charset="0"/>
            </a:rPr>
            <a:t>138</a:t>
          </a:r>
        </a:p>
      </cdr:txBody>
    </cdr:sp>
  </cdr:relSizeAnchor>
  <cdr:relSizeAnchor xmlns:cdr="http://schemas.openxmlformats.org/drawingml/2006/chartDrawing">
    <cdr:from>
      <cdr:x>0.36458</cdr:x>
      <cdr:y>0.6536</cdr:y>
    </cdr:from>
    <cdr:to>
      <cdr:x>0.6125</cdr:x>
      <cdr:y>1</cdr:y>
    </cdr:to>
    <cdr:sp macro="" textlink="">
      <cdr:nvSpPr>
        <cdr:cNvPr id="7" name="TextBox 6"/>
        <cdr:cNvSpPr txBox="1"/>
      </cdr:nvSpPr>
      <cdr:spPr>
        <a:xfrm xmlns:a="http://schemas.openxmlformats.org/drawingml/2006/main">
          <a:off x="1666875" y="1905001"/>
          <a:ext cx="1133475" cy="1009649"/>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ru-RU" sz="1600" b="1" dirty="0">
              <a:latin typeface="Times New Roman" panose="02020603050405020304" pitchFamily="18" charset="0"/>
              <a:cs typeface="Times New Roman" panose="02020603050405020304" pitchFamily="18" charset="0"/>
            </a:rPr>
            <a:t>433</a:t>
          </a:r>
        </a:p>
      </cdr:txBody>
    </cdr:sp>
  </cdr:relSizeAnchor>
  <cdr:relSizeAnchor xmlns:cdr="http://schemas.openxmlformats.org/drawingml/2006/chartDrawing">
    <cdr:from>
      <cdr:x>0.55556</cdr:x>
      <cdr:y>0.31863</cdr:y>
    </cdr:from>
    <cdr:to>
      <cdr:x>0.81181</cdr:x>
      <cdr:y>0.84477</cdr:y>
    </cdr:to>
    <cdr:sp macro="" textlink="">
      <cdr:nvSpPr>
        <cdr:cNvPr id="8" name="TextBox 7"/>
        <cdr:cNvSpPr txBox="1"/>
      </cdr:nvSpPr>
      <cdr:spPr>
        <a:xfrm xmlns:a="http://schemas.openxmlformats.org/drawingml/2006/main">
          <a:off x="3214710" y="928694"/>
          <a:ext cx="1482785" cy="1533514"/>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ru-RU" sz="1600" b="1" dirty="0">
              <a:latin typeface="Times New Roman" panose="02020603050405020304" pitchFamily="18" charset="0"/>
              <a:cs typeface="Times New Roman" panose="02020603050405020304" pitchFamily="18" charset="0"/>
            </a:rPr>
            <a:t>1061</a:t>
          </a:r>
        </a:p>
      </cdr:txBody>
    </cdr:sp>
  </cdr:relSizeAnchor>
  <cdr:relSizeAnchor xmlns:cdr="http://schemas.openxmlformats.org/drawingml/2006/chartDrawing">
    <cdr:from>
      <cdr:x>0.74074</cdr:x>
      <cdr:y>0.22059</cdr:y>
    </cdr:from>
    <cdr:to>
      <cdr:x>0.82824</cdr:x>
      <cdr:y>0.67483</cdr:y>
    </cdr:to>
    <cdr:sp macro="" textlink="">
      <cdr:nvSpPr>
        <cdr:cNvPr id="9" name="TextBox 8"/>
        <cdr:cNvSpPr txBox="1"/>
      </cdr:nvSpPr>
      <cdr:spPr>
        <a:xfrm xmlns:a="http://schemas.openxmlformats.org/drawingml/2006/main">
          <a:off x="4286280" y="642942"/>
          <a:ext cx="506317" cy="132395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ru-RU" sz="1600" b="1" dirty="0">
              <a:latin typeface="Times New Roman" panose="02020603050405020304" pitchFamily="18" charset="0"/>
              <a:cs typeface="Times New Roman" panose="02020603050405020304" pitchFamily="18" charset="0"/>
            </a:rPr>
            <a:t>1232</a:t>
          </a:r>
        </a:p>
      </cdr:txBody>
    </cdr:sp>
  </cdr:relSizeAnchor>
  <cdr:relSizeAnchor xmlns:cdr="http://schemas.openxmlformats.org/drawingml/2006/chartDrawing">
    <cdr:from>
      <cdr:x>0.55556</cdr:x>
      <cdr:y>0.88236</cdr:y>
    </cdr:from>
    <cdr:to>
      <cdr:x>0.69136</cdr:x>
      <cdr:y>0.97549</cdr:y>
    </cdr:to>
    <cdr:sp macro="" textlink="">
      <cdr:nvSpPr>
        <cdr:cNvPr id="10" name="TextBox 9"/>
        <cdr:cNvSpPr txBox="1"/>
      </cdr:nvSpPr>
      <cdr:spPr>
        <a:xfrm xmlns:a="http://schemas.openxmlformats.org/drawingml/2006/main">
          <a:off x="3214710" y="2571768"/>
          <a:ext cx="785818" cy="271444"/>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ru-RU" sz="1400" b="1" dirty="0" smtClean="0">
              <a:latin typeface="Times New Roman" panose="02020603050405020304" pitchFamily="18" charset="0"/>
              <a:cs typeface="Times New Roman" panose="02020603050405020304" pitchFamily="18" charset="0"/>
            </a:rPr>
            <a:t>2024</a:t>
          </a:r>
          <a:r>
            <a:rPr lang="ru-RU" sz="1100" b="1" dirty="0" smtClean="0">
              <a:latin typeface="Times New Roman" panose="02020603050405020304" pitchFamily="18" charset="0"/>
              <a:cs typeface="Times New Roman" panose="02020603050405020304" pitchFamily="18" charset="0"/>
            </a:rPr>
            <a:t> г</a:t>
          </a:r>
          <a:endParaRPr lang="ru-RU" sz="1100" b="1" dirty="0">
            <a:latin typeface="Times New Roman" panose="02020603050405020304" pitchFamily="18" charset="0"/>
            <a:cs typeface="Times New Roman" panose="02020603050405020304" pitchFamily="18"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18A09AB1-820F-4701-B5D4-5B86C3D84B25}" type="datetimeFigureOut">
              <a:rPr lang="ru-RU" smtClean="0"/>
              <a:t>18.12.2025</a:t>
            </a:fld>
            <a:endParaRPr lang="ru-RU"/>
          </a:p>
        </p:txBody>
      </p:sp>
      <p:sp>
        <p:nvSpPr>
          <p:cNvPr id="4" name="Образ слайда 3"/>
          <p:cNvSpPr>
            <a:spLocks noGrp="1" noRot="1" noChangeAspect="1"/>
          </p:cNvSpPr>
          <p:nvPr>
            <p:ph type="sldImg" idx="2"/>
          </p:nvPr>
        </p:nvSpPr>
        <p:spPr>
          <a:xfrm>
            <a:off x="436563" y="1233488"/>
            <a:ext cx="5924550" cy="333375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88CB7992-DFE6-4B08-A5AA-A0330BC8970F}" type="slidenum">
              <a:rPr lang="ru-RU" smtClean="0"/>
              <a:t>‹#›</a:t>
            </a:fld>
            <a:endParaRPr lang="ru-RU"/>
          </a:p>
        </p:txBody>
      </p:sp>
    </p:spTree>
    <p:extLst>
      <p:ext uri="{BB962C8B-B14F-4D97-AF65-F5344CB8AC3E}">
        <p14:creationId xmlns:p14="http://schemas.microsoft.com/office/powerpoint/2010/main" val="647806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4E11DF0-C69B-441B-BF52-083E173018B9}" type="datetime1">
              <a:rPr lang="ru-RU" smtClean="0"/>
              <a:t>18.12.2025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80958F-062F-4223-9EB6-1AB4DB863CFC}" type="slidenum">
              <a:rPr lang="ru-RU" smtClean="0"/>
              <a:t>‹#›</a:t>
            </a:fld>
            <a:endParaRPr lang="ru-RU"/>
          </a:p>
        </p:txBody>
      </p:sp>
    </p:spTree>
    <p:extLst>
      <p:ext uri="{BB962C8B-B14F-4D97-AF65-F5344CB8AC3E}">
        <p14:creationId xmlns:p14="http://schemas.microsoft.com/office/powerpoint/2010/main" val="3543373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7FC14FA-E1C4-45D0-BCF8-819945168AED}" type="datetime1">
              <a:rPr lang="ru-RU" smtClean="0"/>
              <a:t>18.12.2025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80958F-062F-4223-9EB6-1AB4DB863CFC}" type="slidenum">
              <a:rPr lang="ru-RU" smtClean="0"/>
              <a:t>‹#›</a:t>
            </a:fld>
            <a:endParaRPr lang="ru-RU"/>
          </a:p>
        </p:txBody>
      </p:sp>
    </p:spTree>
    <p:extLst>
      <p:ext uri="{BB962C8B-B14F-4D97-AF65-F5344CB8AC3E}">
        <p14:creationId xmlns:p14="http://schemas.microsoft.com/office/powerpoint/2010/main" val="3541020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F0A7920-18BB-4124-8C78-F59875AE792F}" type="datetime1">
              <a:rPr lang="ru-RU" smtClean="0"/>
              <a:t>18.12.2025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80958F-062F-4223-9EB6-1AB4DB863CFC}" type="slidenum">
              <a:rPr lang="ru-RU" smtClean="0"/>
              <a:t>‹#›</a:t>
            </a:fld>
            <a:endParaRPr lang="ru-RU"/>
          </a:p>
        </p:txBody>
      </p:sp>
    </p:spTree>
    <p:extLst>
      <p:ext uri="{BB962C8B-B14F-4D97-AF65-F5344CB8AC3E}">
        <p14:creationId xmlns:p14="http://schemas.microsoft.com/office/powerpoint/2010/main" val="2159729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Разделитель с одной цифрой">
    <p:spTree>
      <p:nvGrpSpPr>
        <p:cNvPr id="1" name=""/>
        <p:cNvGrpSpPr/>
        <p:nvPr/>
      </p:nvGrpSpPr>
      <p:grpSpPr>
        <a:xfrm>
          <a:off x="0" y="0"/>
          <a:ext cx="0" cy="0"/>
          <a:chOff x="0" y="0"/>
          <a:chExt cx="0" cy="0"/>
        </a:xfrm>
      </p:grpSpPr>
      <p:sp>
        <p:nvSpPr>
          <p:cNvPr id="14" name="Рисунок 13">
            <a:extLst>
              <a:ext uri="{FF2B5EF4-FFF2-40B4-BE49-F238E27FC236}">
                <a16:creationId xmlns="" xmlns:a16="http://schemas.microsoft.com/office/drawing/2014/main" id="{A746C37D-2468-D03D-1B25-5EDF28CB9A95}"/>
              </a:ext>
            </a:extLst>
          </p:cNvPr>
          <p:cNvSpPr>
            <a:spLocks noGrp="1"/>
          </p:cNvSpPr>
          <p:nvPr>
            <p:ph type="pic" sz="quarter" idx="12" hasCustomPrompt="1"/>
          </p:nvPr>
        </p:nvSpPr>
        <p:spPr>
          <a:xfrm>
            <a:off x="5758249" y="0"/>
            <a:ext cx="6468676" cy="6858000"/>
          </a:xfrm>
          <a:prstGeom prst="rect">
            <a:avLst/>
          </a:prstGeom>
          <a:pattFill prst="pct10">
            <a:fgClr>
              <a:schemeClr val="tx1"/>
            </a:fgClr>
            <a:bgClr>
              <a:schemeClr val="bg1"/>
            </a:bgClr>
          </a:pattFill>
          <a:ln>
            <a:noFill/>
          </a:ln>
        </p:spPr>
        <p:txBody>
          <a:bodyPr anchor="ctr"/>
          <a:lstStyle>
            <a:lvl1pPr marL="0" indent="0" algn="ctr">
              <a:spcBef>
                <a:spcPts val="0"/>
              </a:spcBef>
              <a:buNone/>
              <a:defRPr lang="ru-RU" sz="1400"/>
            </a:lvl1pPr>
          </a:lstStyle>
          <a:p>
            <a:pPr marL="228600" marR="0" lvl="0" indent="-228600" algn="ctr" defTabSz="914400" rtl="0" eaLnBrk="1" fontAlgn="auto" latinLnBrk="0" hangingPunct="1">
              <a:lnSpc>
                <a:spcPct val="90000"/>
              </a:lnSpc>
              <a:spcBef>
                <a:spcPts val="1000"/>
              </a:spcBef>
              <a:spcAft>
                <a:spcPts val="0"/>
              </a:spcAft>
              <a:buClrTx/>
              <a:buSzTx/>
              <a:tabLst/>
              <a:defRPr/>
            </a:pPr>
            <a:r>
              <a:rPr lang="ru-RU" dirty="0"/>
              <a:t>Изображение, </a:t>
            </a:r>
            <a:br>
              <a:rPr lang="ru-RU" dirty="0"/>
            </a:br>
            <a:r>
              <a:rPr lang="ru-RU" dirty="0"/>
              <a:t>характеризующее тему доклада</a:t>
            </a:r>
          </a:p>
        </p:txBody>
      </p:sp>
      <p:sp>
        <p:nvSpPr>
          <p:cNvPr id="10" name="Текст 9">
            <a:extLst>
              <a:ext uri="{FF2B5EF4-FFF2-40B4-BE49-F238E27FC236}">
                <a16:creationId xmlns="" xmlns:a16="http://schemas.microsoft.com/office/drawing/2014/main" id="{C74843A9-41D4-1B33-A2E7-0ACBA7085ED4}"/>
              </a:ext>
            </a:extLst>
          </p:cNvPr>
          <p:cNvSpPr>
            <a:spLocks noGrp="1"/>
          </p:cNvSpPr>
          <p:nvPr>
            <p:ph type="body" sz="quarter" idx="11" hasCustomPrompt="1"/>
          </p:nvPr>
        </p:nvSpPr>
        <p:spPr>
          <a:xfrm>
            <a:off x="560764" y="3408526"/>
            <a:ext cx="5728825" cy="2554545"/>
          </a:xfrm>
          <a:prstGeom prst="rect">
            <a:avLst/>
          </a:prstGeom>
        </p:spPr>
        <p:txBody>
          <a:bodyPr wrap="square" lIns="0" anchor="ctr">
            <a:spAutoFit/>
          </a:bodyPr>
          <a:lstStyle>
            <a:lvl1pPr marL="0" indent="0">
              <a:lnSpc>
                <a:spcPct val="100000"/>
              </a:lnSpc>
              <a:spcBef>
                <a:spcPts val="0"/>
              </a:spcBef>
              <a:buNone/>
              <a:defRPr sz="400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ru-RU" dirty="0"/>
              <a:t>ЗАГОЛОВОК </a:t>
            </a:r>
            <a:br>
              <a:rPr lang="ru-RU" dirty="0"/>
            </a:br>
            <a:r>
              <a:rPr lang="ru-RU" dirty="0"/>
              <a:t>ПРЕЗЕНТАЦИИ </a:t>
            </a:r>
            <a:br>
              <a:rPr lang="ru-RU" dirty="0"/>
            </a:br>
            <a:r>
              <a:rPr lang="ru-RU" dirty="0"/>
              <a:t>ДО ЧЕТЫРЕХ </a:t>
            </a:r>
            <a:br>
              <a:rPr lang="ru-RU" dirty="0"/>
            </a:br>
            <a:r>
              <a:rPr lang="ru-RU" dirty="0"/>
              <a:t>СТРОК (</a:t>
            </a:r>
            <a:r>
              <a:rPr lang="en-US" dirty="0"/>
              <a:t>40pt</a:t>
            </a:r>
            <a:r>
              <a:rPr lang="ru-RU" dirty="0"/>
              <a:t>)</a:t>
            </a:r>
          </a:p>
        </p:txBody>
      </p:sp>
      <p:pic>
        <p:nvPicPr>
          <p:cNvPr id="3" name="Рисунок 2">
            <a:extLst>
              <a:ext uri="{FF2B5EF4-FFF2-40B4-BE49-F238E27FC236}">
                <a16:creationId xmlns="" xmlns:a16="http://schemas.microsoft.com/office/drawing/2014/main" id="{97F52FC5-F1F2-5532-20B2-99A9B8ABF3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8417" y="260600"/>
            <a:ext cx="2085443" cy="924255"/>
          </a:xfrm>
          <a:prstGeom prst="rect">
            <a:avLst/>
          </a:prstGeom>
        </p:spPr>
      </p:pic>
    </p:spTree>
    <p:extLst>
      <p:ext uri="{BB962C8B-B14F-4D97-AF65-F5344CB8AC3E}">
        <p14:creationId xmlns:p14="http://schemas.microsoft.com/office/powerpoint/2010/main" val="7351648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Текстовый слайд с акцентом">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382AB3D8-3EA3-7DE7-5E6C-DA73FFFE9A07}"/>
              </a:ext>
            </a:extLst>
          </p:cNvPr>
          <p:cNvSpPr>
            <a:spLocks noGrp="1"/>
          </p:cNvSpPr>
          <p:nvPr>
            <p:ph type="sldNum" sz="quarter" idx="10"/>
          </p:nvPr>
        </p:nvSpPr>
        <p:spPr>
          <a:xfrm>
            <a:off x="11879263" y="6344044"/>
            <a:ext cx="283851" cy="161583"/>
          </a:xfrm>
        </p:spPr>
        <p:txBody>
          <a:bodyPr/>
          <a:lstStyle/>
          <a:p>
            <a:fld id="{2B1BC68D-7085-461E-8C90-1E57C4339781}" type="slidenum">
              <a:rPr lang="ru-RU" smtClean="0">
                <a:solidFill>
                  <a:srgbClr val="849BB1"/>
                </a:solidFill>
              </a:rPr>
              <a:pPr/>
              <a:t>‹#›</a:t>
            </a:fld>
            <a:endParaRPr lang="ru-RU">
              <a:solidFill>
                <a:srgbClr val="849BB1"/>
              </a:solidFill>
            </a:endParaRPr>
          </a:p>
        </p:txBody>
      </p:sp>
      <p:sp>
        <p:nvSpPr>
          <p:cNvPr id="7" name="Title Placeholder 1">
            <a:extLst>
              <a:ext uri="{FF2B5EF4-FFF2-40B4-BE49-F238E27FC236}">
                <a16:creationId xmlns="" xmlns:a16="http://schemas.microsoft.com/office/drawing/2014/main" id="{8ED2E0B3-FDB9-414C-AF27-049955646869}"/>
              </a:ext>
            </a:extLst>
          </p:cNvPr>
          <p:cNvSpPr>
            <a:spLocks noGrp="1"/>
          </p:cNvSpPr>
          <p:nvPr>
            <p:ph type="title" hasCustomPrompt="1"/>
          </p:nvPr>
        </p:nvSpPr>
        <p:spPr>
          <a:xfrm>
            <a:off x="300037" y="505898"/>
            <a:ext cx="10681652" cy="775597"/>
          </a:xfrm>
          <a:prstGeom prst="rect">
            <a:avLst/>
          </a:prstGeom>
        </p:spPr>
        <p:txBody>
          <a:bodyPr vert="horz" wrap="square" lIns="0" tIns="0" rIns="0" bIns="0" rtlCol="0" anchor="ctr">
            <a:noAutofit/>
          </a:bodyPr>
          <a:lstStyle/>
          <a:p>
            <a:r>
              <a:rPr lang="ru-RU" dirty="0"/>
              <a:t>Заголовок в одну </a:t>
            </a:r>
            <a:br>
              <a:rPr lang="ru-RU" dirty="0"/>
            </a:br>
            <a:r>
              <a:rPr lang="ru-RU" dirty="0"/>
              <a:t>или две строки (</a:t>
            </a:r>
            <a:r>
              <a:rPr lang="en-US" dirty="0"/>
              <a:t>28pt</a:t>
            </a:r>
            <a:r>
              <a:rPr lang="ru-RU" dirty="0"/>
              <a:t>)</a:t>
            </a:r>
          </a:p>
        </p:txBody>
      </p:sp>
      <p:sp>
        <p:nvSpPr>
          <p:cNvPr id="16" name="Текст 15">
            <a:extLst>
              <a:ext uri="{FF2B5EF4-FFF2-40B4-BE49-F238E27FC236}">
                <a16:creationId xmlns="" xmlns:a16="http://schemas.microsoft.com/office/drawing/2014/main" id="{F39F5373-92F8-4216-AC97-9655762170CC}"/>
              </a:ext>
            </a:extLst>
          </p:cNvPr>
          <p:cNvSpPr>
            <a:spLocks noGrp="1"/>
          </p:cNvSpPr>
          <p:nvPr>
            <p:ph type="body" sz="quarter" idx="16" hasCustomPrompt="1"/>
          </p:nvPr>
        </p:nvSpPr>
        <p:spPr>
          <a:xfrm>
            <a:off x="300037" y="1531310"/>
            <a:ext cx="8337551" cy="955073"/>
          </a:xfrm>
          <a:prstGeom prst="rect">
            <a:avLst/>
          </a:prstGeom>
        </p:spPr>
        <p:txBody>
          <a:bodyPr anchor="b"/>
          <a:lstStyle>
            <a:lvl1pPr marL="0" indent="0">
              <a:buFont typeface="Arial" panose="020B0604020202020204" pitchFamily="34" charset="0"/>
              <a:buNone/>
              <a:defRPr sz="2000">
                <a:solidFill>
                  <a:schemeClr val="accent1"/>
                </a:solidFill>
                <a:latin typeface="+mj-lt"/>
              </a:defRPr>
            </a:lvl1pPr>
          </a:lstStyle>
          <a:p>
            <a:pPr lvl="0"/>
            <a:r>
              <a:rPr lang="ru-RU" dirty="0"/>
              <a:t>Акцентированный текст до трех строк (20pt) Акцентированный текст до трех строк (20pt) Акцентированный текст до трех строк (20pt) </a:t>
            </a:r>
          </a:p>
        </p:txBody>
      </p:sp>
      <p:sp>
        <p:nvSpPr>
          <p:cNvPr id="19" name="Текст 18">
            <a:extLst>
              <a:ext uri="{FF2B5EF4-FFF2-40B4-BE49-F238E27FC236}">
                <a16:creationId xmlns="" xmlns:a16="http://schemas.microsoft.com/office/drawing/2014/main" id="{2CB84463-EA8A-4185-8459-35F2A3B47AFA}"/>
              </a:ext>
            </a:extLst>
          </p:cNvPr>
          <p:cNvSpPr>
            <a:spLocks noGrp="1"/>
          </p:cNvSpPr>
          <p:nvPr>
            <p:ph type="body" sz="quarter" idx="18" hasCustomPrompt="1"/>
          </p:nvPr>
        </p:nvSpPr>
        <p:spPr>
          <a:xfrm>
            <a:off x="300037" y="2659380"/>
            <a:ext cx="8337333" cy="3541395"/>
          </a:xfrm>
          <a:prstGeom prst="rect">
            <a:avLst/>
          </a:prstGeom>
        </p:spPr>
        <p:txBody>
          <a:bodyPr/>
          <a:lstStyle>
            <a:lvl1pPr marL="0" indent="0" algn="l">
              <a:spcBef>
                <a:spcPts val="600"/>
              </a:spcBef>
              <a:buFont typeface="Arial" panose="020B0604020202020204" pitchFamily="34" charset="0"/>
              <a:buNone/>
              <a:defRPr sz="1800"/>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 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 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p>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endParaRPr lang="ru-RU" dirty="0"/>
          </a:p>
          <a:p>
            <a:pPr lvl="0"/>
            <a:endParaRPr lang="ru-RU" dirty="0"/>
          </a:p>
        </p:txBody>
      </p:sp>
      <p:sp>
        <p:nvSpPr>
          <p:cNvPr id="8" name="Текст 7">
            <a:extLst>
              <a:ext uri="{FF2B5EF4-FFF2-40B4-BE49-F238E27FC236}">
                <a16:creationId xmlns="" xmlns:a16="http://schemas.microsoft.com/office/drawing/2014/main" id="{091D288D-1AB4-48DA-9A38-85BEEBA0F766}"/>
              </a:ext>
            </a:extLst>
          </p:cNvPr>
          <p:cNvSpPr>
            <a:spLocks noGrp="1"/>
          </p:cNvSpPr>
          <p:nvPr>
            <p:ph type="body" sz="quarter" idx="12" hasCustomPrompt="1"/>
          </p:nvPr>
        </p:nvSpPr>
        <p:spPr>
          <a:xfrm>
            <a:off x="313101" y="6344044"/>
            <a:ext cx="10691812" cy="371420"/>
          </a:xfrm>
          <a:prstGeom prst="rect">
            <a:avLst/>
          </a:prstGeom>
        </p:spPr>
        <p:txBody>
          <a:bodyPr lIns="0" tIns="0" rIns="0" bIns="0"/>
          <a:lstStyle>
            <a:lvl1pPr marL="0" indent="0">
              <a:spcBef>
                <a:spcPts val="0"/>
              </a:spcBef>
              <a:buNone/>
              <a:defRPr sz="1400">
                <a:solidFill>
                  <a:schemeClr val="accent6">
                    <a:lumMod val="50000"/>
                  </a:schemeClr>
                </a:solidFill>
                <a:latin typeface="+mn-lt"/>
              </a:defRPr>
            </a:lvl1pPr>
            <a:lvl2pPr marL="457200" indent="0">
              <a:buNone/>
              <a:defRPr sz="1000">
                <a:latin typeface="+mn-lt"/>
              </a:defRPr>
            </a:lvl2pPr>
            <a:lvl3pPr marL="914400" indent="0">
              <a:buNone/>
              <a:defRPr sz="1000">
                <a:latin typeface="+mn-lt"/>
              </a:defRPr>
            </a:lvl3pPr>
            <a:lvl4pPr marL="1371600" indent="0">
              <a:buNone/>
              <a:defRPr sz="1000">
                <a:latin typeface="+mn-lt"/>
              </a:defRPr>
            </a:lvl4pPr>
            <a:lvl5pPr marL="1828800" indent="0">
              <a:buNone/>
              <a:defRPr sz="1000">
                <a:latin typeface="+mn-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ru-RU" dirty="0"/>
              <a:t>Источник или примечание до двух строк </a:t>
            </a:r>
            <a:r>
              <a:rPr lang="en-US" dirty="0"/>
              <a:t>(1</a:t>
            </a:r>
            <a:r>
              <a:rPr lang="ru-RU" dirty="0"/>
              <a:t>4</a:t>
            </a:r>
            <a:r>
              <a:rPr lang="en-US" dirty="0" err="1"/>
              <a:t>pt</a:t>
            </a:r>
            <a:r>
              <a:rPr lang="en-US" dirty="0"/>
              <a:t>)</a:t>
            </a:r>
            <a:br>
              <a:rPr lang="en-US" dirty="0"/>
            </a:br>
            <a:r>
              <a:rPr lang="ru-RU" dirty="0"/>
              <a:t>Источник или примечание до двух строк </a:t>
            </a:r>
            <a:r>
              <a:rPr lang="en-US" dirty="0"/>
              <a:t>(1</a:t>
            </a:r>
            <a:r>
              <a:rPr lang="ru-RU" dirty="0"/>
              <a:t>4</a:t>
            </a:r>
            <a:r>
              <a:rPr lang="en-US" dirty="0" err="1"/>
              <a:t>pt</a:t>
            </a:r>
            <a:r>
              <a:rPr lang="en-US" dirty="0"/>
              <a:t>)</a:t>
            </a:r>
            <a:endParaRPr lang="ru-RU" dirty="0"/>
          </a:p>
        </p:txBody>
      </p:sp>
    </p:spTree>
    <p:extLst>
      <p:ext uri="{BB962C8B-B14F-4D97-AF65-F5344CB8AC3E}">
        <p14:creationId xmlns:p14="http://schemas.microsoft.com/office/powerpoint/2010/main" val="4019974503"/>
      </p:ext>
    </p:extLst>
  </p:cSld>
  <p:clrMapOvr>
    <a:masterClrMapping/>
  </p:clrMapOvr>
  <p:extLst>
    <p:ext uri="{DCECCB84-F9BA-43D5-87BE-67443E8EF086}">
      <p15:sldGuideLst xmlns:p15="http://schemas.microsoft.com/office/powerpoint/2012/main">
        <p15:guide id="1" orient="horz" pos="958">
          <p15:clr>
            <a:srgbClr val="FBAE40"/>
          </p15:clr>
        </p15:guide>
        <p15:guide id="2" orient="horz" pos="84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Пустой слайд с заголовком">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382AB3D8-3EA3-7DE7-5E6C-DA73FFFE9A07}"/>
              </a:ext>
            </a:extLst>
          </p:cNvPr>
          <p:cNvSpPr>
            <a:spLocks noGrp="1"/>
          </p:cNvSpPr>
          <p:nvPr>
            <p:ph type="sldNum" sz="quarter" idx="10"/>
          </p:nvPr>
        </p:nvSpPr>
        <p:spPr>
          <a:xfrm>
            <a:off x="11879263" y="6344044"/>
            <a:ext cx="283851" cy="161583"/>
          </a:xfrm>
        </p:spPr>
        <p:txBody>
          <a:bodyPr/>
          <a:lstStyle/>
          <a:p>
            <a:fld id="{2B1BC68D-7085-461E-8C90-1E57C4339781}" type="slidenum">
              <a:rPr lang="ru-RU" smtClean="0">
                <a:solidFill>
                  <a:srgbClr val="849BB1"/>
                </a:solidFill>
              </a:rPr>
              <a:pPr/>
              <a:t>‹#›</a:t>
            </a:fld>
            <a:endParaRPr lang="ru-RU">
              <a:solidFill>
                <a:srgbClr val="849BB1"/>
              </a:solidFill>
            </a:endParaRPr>
          </a:p>
        </p:txBody>
      </p:sp>
      <p:sp>
        <p:nvSpPr>
          <p:cNvPr id="4" name="Текст 7">
            <a:extLst>
              <a:ext uri="{FF2B5EF4-FFF2-40B4-BE49-F238E27FC236}">
                <a16:creationId xmlns="" xmlns:a16="http://schemas.microsoft.com/office/drawing/2014/main" id="{31543014-E17A-8A10-EED8-484CECAFE5CA}"/>
              </a:ext>
            </a:extLst>
          </p:cNvPr>
          <p:cNvSpPr>
            <a:spLocks noGrp="1"/>
          </p:cNvSpPr>
          <p:nvPr>
            <p:ph type="body" sz="quarter" idx="12" hasCustomPrompt="1"/>
          </p:nvPr>
        </p:nvSpPr>
        <p:spPr>
          <a:xfrm>
            <a:off x="313101" y="6344044"/>
            <a:ext cx="10691812" cy="371420"/>
          </a:xfrm>
          <a:prstGeom prst="rect">
            <a:avLst/>
          </a:prstGeom>
        </p:spPr>
        <p:txBody>
          <a:bodyPr lIns="0" tIns="0" rIns="0" bIns="0"/>
          <a:lstStyle>
            <a:lvl1pPr marL="0" indent="0">
              <a:spcBef>
                <a:spcPts val="0"/>
              </a:spcBef>
              <a:buNone/>
              <a:defRPr sz="1400">
                <a:solidFill>
                  <a:schemeClr val="accent6">
                    <a:lumMod val="50000"/>
                  </a:schemeClr>
                </a:solidFill>
                <a:latin typeface="+mn-lt"/>
              </a:defRPr>
            </a:lvl1pPr>
            <a:lvl2pPr marL="457200" indent="0">
              <a:buNone/>
              <a:defRPr sz="1000">
                <a:latin typeface="+mn-lt"/>
              </a:defRPr>
            </a:lvl2pPr>
            <a:lvl3pPr marL="914400" indent="0">
              <a:buNone/>
              <a:defRPr sz="1000">
                <a:latin typeface="+mn-lt"/>
              </a:defRPr>
            </a:lvl3pPr>
            <a:lvl4pPr marL="1371600" indent="0">
              <a:buNone/>
              <a:defRPr sz="1000">
                <a:latin typeface="+mn-lt"/>
              </a:defRPr>
            </a:lvl4pPr>
            <a:lvl5pPr marL="1828800" indent="0">
              <a:buNone/>
              <a:defRPr sz="1000">
                <a:latin typeface="+mn-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ru-RU" dirty="0"/>
              <a:t>Источник или примечание до двух строк </a:t>
            </a:r>
            <a:r>
              <a:rPr lang="en-US" dirty="0"/>
              <a:t>(1</a:t>
            </a:r>
            <a:r>
              <a:rPr lang="ru-RU" dirty="0"/>
              <a:t>4</a:t>
            </a:r>
            <a:r>
              <a:rPr lang="en-US" dirty="0" err="1"/>
              <a:t>pt</a:t>
            </a:r>
            <a:r>
              <a:rPr lang="en-US" dirty="0"/>
              <a:t>)</a:t>
            </a:r>
            <a:br>
              <a:rPr lang="en-US" dirty="0"/>
            </a:br>
            <a:r>
              <a:rPr lang="ru-RU" dirty="0"/>
              <a:t>Источник или примечание до двух строк </a:t>
            </a:r>
            <a:r>
              <a:rPr lang="en-US" dirty="0"/>
              <a:t>(1</a:t>
            </a:r>
            <a:r>
              <a:rPr lang="ru-RU" dirty="0"/>
              <a:t>4</a:t>
            </a:r>
            <a:r>
              <a:rPr lang="en-US" dirty="0" err="1"/>
              <a:t>pt</a:t>
            </a:r>
            <a:r>
              <a:rPr lang="en-US" dirty="0"/>
              <a:t>)</a:t>
            </a:r>
            <a:endParaRPr lang="ru-RU" dirty="0"/>
          </a:p>
        </p:txBody>
      </p:sp>
      <p:sp>
        <p:nvSpPr>
          <p:cNvPr id="7" name="Title Placeholder 1">
            <a:extLst>
              <a:ext uri="{FF2B5EF4-FFF2-40B4-BE49-F238E27FC236}">
                <a16:creationId xmlns="" xmlns:a16="http://schemas.microsoft.com/office/drawing/2014/main" id="{8ED2E0B3-FDB9-414C-AF27-049955646869}"/>
              </a:ext>
            </a:extLst>
          </p:cNvPr>
          <p:cNvSpPr>
            <a:spLocks noGrp="1"/>
          </p:cNvSpPr>
          <p:nvPr>
            <p:ph type="title" hasCustomPrompt="1"/>
          </p:nvPr>
        </p:nvSpPr>
        <p:spPr>
          <a:xfrm>
            <a:off x="300037" y="505898"/>
            <a:ext cx="10681652" cy="775597"/>
          </a:xfrm>
          <a:prstGeom prst="rect">
            <a:avLst/>
          </a:prstGeom>
        </p:spPr>
        <p:txBody>
          <a:bodyPr vert="horz" wrap="square" lIns="0" tIns="0" rIns="0" bIns="0" rtlCol="0" anchor="ctr">
            <a:noAutofit/>
          </a:bodyPr>
          <a:lstStyle>
            <a:lvl1pPr>
              <a:defRPr lang="ru-RU" dirty="0"/>
            </a:lvl1pPr>
          </a:lstStyle>
          <a:p>
            <a:pPr lvl="0"/>
            <a:r>
              <a:rPr lang="ru-RU" dirty="0"/>
              <a:t>Заголовок в одну </a:t>
            </a:r>
            <a:br>
              <a:rPr lang="ru-RU" dirty="0"/>
            </a:br>
            <a:r>
              <a:rPr lang="ru-RU" dirty="0"/>
              <a:t>или две строки (</a:t>
            </a:r>
            <a:r>
              <a:rPr lang="en-US" dirty="0"/>
              <a:t>28pt</a:t>
            </a:r>
            <a:r>
              <a:rPr lang="ru-RU" dirty="0"/>
              <a:t>)</a:t>
            </a:r>
          </a:p>
        </p:txBody>
      </p:sp>
    </p:spTree>
    <p:extLst>
      <p:ext uri="{BB962C8B-B14F-4D97-AF65-F5344CB8AC3E}">
        <p14:creationId xmlns:p14="http://schemas.microsoft.com/office/powerpoint/2010/main" val="3486219867"/>
      </p:ext>
    </p:extLst>
  </p:cSld>
  <p:clrMapOvr>
    <a:masterClrMapping/>
  </p:clrMapOvr>
  <p:extLst>
    <p:ext uri="{DCECCB84-F9BA-43D5-87BE-67443E8EF086}">
      <p15:sldGuideLst xmlns:p15="http://schemas.microsoft.com/office/powerpoint/2012/main">
        <p15:guide id="1" orient="horz" pos="958">
          <p15:clr>
            <a:srgbClr val="FBAE40"/>
          </p15:clr>
        </p15:guide>
        <p15:guide id="2" orient="horz" pos="845">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Текстовый слайд в две колонки">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382AB3D8-3EA3-7DE7-5E6C-DA73FFFE9A07}"/>
              </a:ext>
            </a:extLst>
          </p:cNvPr>
          <p:cNvSpPr>
            <a:spLocks noGrp="1"/>
          </p:cNvSpPr>
          <p:nvPr>
            <p:ph type="sldNum" sz="quarter" idx="10"/>
          </p:nvPr>
        </p:nvSpPr>
        <p:spPr>
          <a:xfrm>
            <a:off x="11879263" y="6344044"/>
            <a:ext cx="283851" cy="161583"/>
          </a:xfrm>
        </p:spPr>
        <p:txBody>
          <a:bodyPr/>
          <a:lstStyle/>
          <a:p>
            <a:fld id="{2B1BC68D-7085-461E-8C90-1E57C4339781}" type="slidenum">
              <a:rPr lang="ru-RU" smtClean="0">
                <a:solidFill>
                  <a:srgbClr val="849BB1"/>
                </a:solidFill>
              </a:rPr>
              <a:pPr/>
              <a:t>‹#›</a:t>
            </a:fld>
            <a:endParaRPr lang="ru-RU">
              <a:solidFill>
                <a:srgbClr val="849BB1"/>
              </a:solidFill>
            </a:endParaRPr>
          </a:p>
        </p:txBody>
      </p:sp>
      <p:sp>
        <p:nvSpPr>
          <p:cNvPr id="7" name="Title Placeholder 1">
            <a:extLst>
              <a:ext uri="{FF2B5EF4-FFF2-40B4-BE49-F238E27FC236}">
                <a16:creationId xmlns="" xmlns:a16="http://schemas.microsoft.com/office/drawing/2014/main" id="{8ED2E0B3-FDB9-414C-AF27-049955646869}"/>
              </a:ext>
            </a:extLst>
          </p:cNvPr>
          <p:cNvSpPr>
            <a:spLocks noGrp="1"/>
          </p:cNvSpPr>
          <p:nvPr>
            <p:ph type="title" hasCustomPrompt="1"/>
          </p:nvPr>
        </p:nvSpPr>
        <p:spPr>
          <a:xfrm>
            <a:off x="300037" y="505898"/>
            <a:ext cx="10681652" cy="775597"/>
          </a:xfrm>
          <a:prstGeom prst="rect">
            <a:avLst/>
          </a:prstGeom>
        </p:spPr>
        <p:txBody>
          <a:bodyPr vert="horz" wrap="square" lIns="0" tIns="0" rIns="0" bIns="0" rtlCol="0" anchor="ctr">
            <a:noAutofit/>
          </a:bodyPr>
          <a:lstStyle>
            <a:lvl1pPr>
              <a:defRPr lang="ru-RU" dirty="0"/>
            </a:lvl1pPr>
          </a:lstStyle>
          <a:p>
            <a:pPr lvl="0"/>
            <a:r>
              <a:rPr lang="ru-RU" dirty="0"/>
              <a:t>Заголовок в одну </a:t>
            </a:r>
            <a:br>
              <a:rPr lang="ru-RU" dirty="0"/>
            </a:br>
            <a:r>
              <a:rPr lang="ru-RU" dirty="0"/>
              <a:t>или две строки (</a:t>
            </a:r>
            <a:r>
              <a:rPr lang="en-US" dirty="0"/>
              <a:t>28pt</a:t>
            </a:r>
            <a:r>
              <a:rPr lang="ru-RU" dirty="0"/>
              <a:t>)</a:t>
            </a:r>
          </a:p>
        </p:txBody>
      </p:sp>
      <p:sp>
        <p:nvSpPr>
          <p:cNvPr id="8" name="Текст 5">
            <a:extLst>
              <a:ext uri="{FF2B5EF4-FFF2-40B4-BE49-F238E27FC236}">
                <a16:creationId xmlns="" xmlns:a16="http://schemas.microsoft.com/office/drawing/2014/main" id="{B0134AA1-8EAF-4FD7-BAA8-1002F2E72F90}"/>
              </a:ext>
            </a:extLst>
          </p:cNvPr>
          <p:cNvSpPr>
            <a:spLocks noGrp="1"/>
          </p:cNvSpPr>
          <p:nvPr>
            <p:ph type="body" sz="quarter" idx="13" hasCustomPrompt="1"/>
          </p:nvPr>
        </p:nvSpPr>
        <p:spPr>
          <a:xfrm>
            <a:off x="300038" y="1520825"/>
            <a:ext cx="11591924" cy="4679950"/>
          </a:xfrm>
          <a:prstGeom prst="rect">
            <a:avLst/>
          </a:prstGeom>
        </p:spPr>
        <p:txBody>
          <a:bodyPr numCol="2" spcCol="144000"/>
          <a:lstStyle>
            <a:lvl1pPr marL="0" indent="0">
              <a:spcBef>
                <a:spcPts val="600"/>
              </a:spcBef>
              <a:buFont typeface="Arial" panose="020B0604020202020204" pitchFamily="34" charset="0"/>
              <a:buNone/>
              <a:defRPr sz="1800"/>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ru-RU" dirty="0"/>
              <a:t>Основной текст (1</a:t>
            </a:r>
            <a:r>
              <a:rPr lang="en-US" dirty="0"/>
              <a:t>8</a:t>
            </a:r>
            <a:r>
              <a:rPr lang="ru-RU" dirty="0" err="1"/>
              <a:t>pt</a:t>
            </a:r>
            <a:r>
              <a:rPr lang="ru-RU" dirty="0"/>
              <a:t>) Основной текст (1</a:t>
            </a:r>
            <a:r>
              <a:rPr lang="en-US" dirty="0"/>
              <a:t>8</a:t>
            </a:r>
            <a:r>
              <a:rPr lang="ru-RU" dirty="0" err="1"/>
              <a:t>pt</a:t>
            </a:r>
            <a:r>
              <a:rPr lang="ru-RU" dirty="0"/>
              <a:t>) Большое количество текста рекомендуем набирать в несколько колонок, две или три. Старайтесь чтобы в строке было в среднем 5 — 8 слов. Основной текст (1</a:t>
            </a:r>
            <a:r>
              <a:rPr lang="en-US" dirty="0"/>
              <a:t>8</a:t>
            </a:r>
            <a:r>
              <a:rPr lang="ru-RU" dirty="0" err="1"/>
              <a:t>pt</a:t>
            </a:r>
            <a:r>
              <a:rPr lang="ru-RU" dirty="0"/>
              <a:t>) Основной текст (1</a:t>
            </a:r>
            <a:r>
              <a:rPr lang="en-US" dirty="0"/>
              <a:t>8</a:t>
            </a:r>
            <a:r>
              <a:rPr lang="ru-RU" dirty="0" err="1"/>
              <a:t>pt</a:t>
            </a:r>
            <a:r>
              <a:rPr lang="ru-RU" dirty="0"/>
              <a:t>) Большое количество текста рекомендуем набирать в несколько колонок, две или три. Старайтесь чтобы в строке было в среднем 5 — 8 слов. Основной текст (1</a:t>
            </a:r>
            <a:r>
              <a:rPr lang="en-US" dirty="0"/>
              <a:t>8</a:t>
            </a:r>
            <a:r>
              <a:rPr lang="ru-RU" dirty="0" err="1"/>
              <a:t>pt</a:t>
            </a:r>
            <a:r>
              <a:rPr lang="ru-RU" dirty="0"/>
              <a:t>) Основной текст (1</a:t>
            </a:r>
            <a:r>
              <a:rPr lang="en-US" dirty="0"/>
              <a:t>8</a:t>
            </a:r>
            <a:r>
              <a:rPr lang="ru-RU" dirty="0" err="1"/>
              <a:t>pt</a:t>
            </a:r>
            <a:r>
              <a:rPr lang="ru-RU" dirty="0"/>
              <a:t>) Большое количество текста рекомендуем набирать в несколько колонок, две или три. Старайтесь чтобы в строке было в среднем 5 — 8 слов. Основной текст (1</a:t>
            </a:r>
            <a:r>
              <a:rPr lang="en-US" dirty="0"/>
              <a:t>8</a:t>
            </a:r>
            <a:r>
              <a:rPr lang="ru-RU" dirty="0" err="1"/>
              <a:t>pt</a:t>
            </a:r>
            <a:r>
              <a:rPr lang="ru-RU" dirty="0"/>
              <a:t>) Основной текст (1</a:t>
            </a:r>
            <a:r>
              <a:rPr lang="en-US" dirty="0"/>
              <a:t>8</a:t>
            </a:r>
            <a:r>
              <a:rPr lang="ru-RU" dirty="0" err="1"/>
              <a:t>pt</a:t>
            </a:r>
            <a:r>
              <a:rPr lang="ru-RU" dirty="0"/>
              <a:t>) Большое количество текста рекомендуем набирать в несколько колонок, две или три. Старайтесь чтобы в строке было в среднем 5 — 8 слов. Основной текст (1</a:t>
            </a:r>
            <a:r>
              <a:rPr lang="en-US" dirty="0"/>
              <a:t>8</a:t>
            </a:r>
            <a:r>
              <a:rPr lang="ru-RU" dirty="0" err="1"/>
              <a:t>pt</a:t>
            </a:r>
            <a:r>
              <a:rPr lang="ru-RU" dirty="0"/>
              <a:t>) Основной текст (1</a:t>
            </a:r>
            <a:r>
              <a:rPr lang="en-US" dirty="0"/>
              <a:t>8</a:t>
            </a:r>
            <a:r>
              <a:rPr lang="ru-RU" dirty="0" err="1"/>
              <a:t>pt</a:t>
            </a:r>
            <a:r>
              <a:rPr lang="ru-RU" dirty="0"/>
              <a:t>) Большое количество текста рекомендуем набирать в несколько колонок, две или три. Старайтесь чтобы в строке было в среднем 5 — 8 слов. Основной текст (1</a:t>
            </a:r>
            <a:r>
              <a:rPr lang="en-US" dirty="0"/>
              <a:t>8</a:t>
            </a:r>
            <a:r>
              <a:rPr lang="ru-RU" dirty="0" err="1"/>
              <a:t>pt</a:t>
            </a:r>
            <a:r>
              <a:rPr lang="ru-RU" dirty="0"/>
              <a:t>) Основной текст (1</a:t>
            </a:r>
            <a:r>
              <a:rPr lang="en-US" dirty="0"/>
              <a:t>8</a:t>
            </a:r>
            <a:r>
              <a:rPr lang="ru-RU" dirty="0" err="1"/>
              <a:t>pt</a:t>
            </a:r>
            <a:r>
              <a:rPr lang="ru-RU" dirty="0"/>
              <a:t>) Большое количество текста рекомендуем набирать в несколько колонок, две или три. Старайтесь чтобы в строке было в среднем 5 — 8 слов. Основной текст (1</a:t>
            </a:r>
            <a:r>
              <a:rPr lang="en-US" dirty="0"/>
              <a:t>8</a:t>
            </a:r>
            <a:r>
              <a:rPr lang="ru-RU" dirty="0" err="1"/>
              <a:t>pt</a:t>
            </a:r>
            <a:r>
              <a:rPr lang="ru-RU" dirty="0"/>
              <a:t>) Основной текст (1</a:t>
            </a:r>
            <a:r>
              <a:rPr lang="en-US" dirty="0"/>
              <a:t>8</a:t>
            </a:r>
            <a:r>
              <a:rPr lang="ru-RU" dirty="0" err="1"/>
              <a:t>pt</a:t>
            </a:r>
            <a:r>
              <a:rPr lang="ru-RU" dirty="0"/>
              <a:t>) Большое количество текста рекомендуем набирать в несколько колонок, две или три. Старайтесь чтобы в строке было в среднем 5 — 8 слов. Основной текст (1</a:t>
            </a:r>
            <a:r>
              <a:rPr lang="en-US" dirty="0"/>
              <a:t>8</a:t>
            </a:r>
            <a:r>
              <a:rPr lang="ru-RU" dirty="0" err="1"/>
              <a:t>pt</a:t>
            </a:r>
            <a:r>
              <a:rPr lang="ru-RU" dirty="0"/>
              <a:t>) Основной текст (1</a:t>
            </a:r>
            <a:r>
              <a:rPr lang="en-US" dirty="0"/>
              <a:t>8</a:t>
            </a:r>
            <a:r>
              <a:rPr lang="ru-RU" dirty="0" err="1"/>
              <a:t>pt</a:t>
            </a:r>
            <a:r>
              <a:rPr lang="ru-RU" dirty="0"/>
              <a:t>) Большое количество текста рекомендуем набирать в несколько колонок, две или три. Старайтесь чтобы в строке было в среднем 5 — 8 слов. </a:t>
            </a:r>
          </a:p>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endParaRPr lang="ru-RU" dirty="0"/>
          </a:p>
        </p:txBody>
      </p:sp>
      <p:sp>
        <p:nvSpPr>
          <p:cNvPr id="6" name="Текст 7">
            <a:extLst>
              <a:ext uri="{FF2B5EF4-FFF2-40B4-BE49-F238E27FC236}">
                <a16:creationId xmlns="" xmlns:a16="http://schemas.microsoft.com/office/drawing/2014/main" id="{9D5FF1AF-2E1B-4C60-9049-AECBC9074521}"/>
              </a:ext>
            </a:extLst>
          </p:cNvPr>
          <p:cNvSpPr>
            <a:spLocks noGrp="1"/>
          </p:cNvSpPr>
          <p:nvPr>
            <p:ph type="body" sz="quarter" idx="12" hasCustomPrompt="1"/>
          </p:nvPr>
        </p:nvSpPr>
        <p:spPr>
          <a:xfrm>
            <a:off x="313101" y="6344044"/>
            <a:ext cx="10691812" cy="371420"/>
          </a:xfrm>
          <a:prstGeom prst="rect">
            <a:avLst/>
          </a:prstGeom>
        </p:spPr>
        <p:txBody>
          <a:bodyPr lIns="0" tIns="0" rIns="0" bIns="0"/>
          <a:lstStyle>
            <a:lvl1pPr marL="0" indent="0">
              <a:spcBef>
                <a:spcPts val="0"/>
              </a:spcBef>
              <a:buNone/>
              <a:defRPr sz="1400">
                <a:solidFill>
                  <a:schemeClr val="accent6">
                    <a:lumMod val="50000"/>
                  </a:schemeClr>
                </a:solidFill>
                <a:latin typeface="+mn-lt"/>
              </a:defRPr>
            </a:lvl1pPr>
            <a:lvl2pPr marL="457200" indent="0">
              <a:buNone/>
              <a:defRPr sz="1000">
                <a:latin typeface="+mn-lt"/>
              </a:defRPr>
            </a:lvl2pPr>
            <a:lvl3pPr marL="914400" indent="0">
              <a:buNone/>
              <a:defRPr sz="1000">
                <a:latin typeface="+mn-lt"/>
              </a:defRPr>
            </a:lvl3pPr>
            <a:lvl4pPr marL="1371600" indent="0">
              <a:buNone/>
              <a:defRPr sz="1000">
                <a:latin typeface="+mn-lt"/>
              </a:defRPr>
            </a:lvl4pPr>
            <a:lvl5pPr marL="1828800" indent="0">
              <a:buNone/>
              <a:defRPr sz="1000">
                <a:latin typeface="+mn-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ru-RU" dirty="0"/>
              <a:t>Источник или примечание до двух строк </a:t>
            </a:r>
            <a:r>
              <a:rPr lang="en-US" dirty="0"/>
              <a:t>(1</a:t>
            </a:r>
            <a:r>
              <a:rPr lang="ru-RU" dirty="0"/>
              <a:t>4</a:t>
            </a:r>
            <a:r>
              <a:rPr lang="en-US" dirty="0" err="1"/>
              <a:t>pt</a:t>
            </a:r>
            <a:r>
              <a:rPr lang="en-US" dirty="0"/>
              <a:t>)</a:t>
            </a:r>
            <a:br>
              <a:rPr lang="en-US" dirty="0"/>
            </a:br>
            <a:r>
              <a:rPr lang="ru-RU" dirty="0"/>
              <a:t>Источник или примечание до двух строк </a:t>
            </a:r>
            <a:r>
              <a:rPr lang="en-US" dirty="0"/>
              <a:t>(1</a:t>
            </a:r>
            <a:r>
              <a:rPr lang="ru-RU" dirty="0"/>
              <a:t>4</a:t>
            </a:r>
            <a:r>
              <a:rPr lang="en-US" dirty="0" err="1"/>
              <a:t>pt</a:t>
            </a:r>
            <a:r>
              <a:rPr lang="en-US" dirty="0"/>
              <a:t>)</a:t>
            </a:r>
            <a:endParaRPr lang="ru-RU" dirty="0"/>
          </a:p>
        </p:txBody>
      </p:sp>
    </p:spTree>
    <p:extLst>
      <p:ext uri="{BB962C8B-B14F-4D97-AF65-F5344CB8AC3E}">
        <p14:creationId xmlns:p14="http://schemas.microsoft.com/office/powerpoint/2010/main" val="940068914"/>
      </p:ext>
    </p:extLst>
  </p:cSld>
  <p:clrMapOvr>
    <a:masterClrMapping/>
  </p:clrMapOvr>
  <p:extLst>
    <p:ext uri="{DCECCB84-F9BA-43D5-87BE-67443E8EF086}">
      <p15:sldGuideLst xmlns:p15="http://schemas.microsoft.com/office/powerpoint/2012/main">
        <p15:guide id="1" orient="horz" pos="958">
          <p15:clr>
            <a:srgbClr val="FBAE40"/>
          </p15:clr>
        </p15:guide>
        <p15:guide id="2" orient="horz" pos="845">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Текстовый слайд с акцентом">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382AB3D8-3EA3-7DE7-5E6C-DA73FFFE9A07}"/>
              </a:ext>
            </a:extLst>
          </p:cNvPr>
          <p:cNvSpPr>
            <a:spLocks noGrp="1"/>
          </p:cNvSpPr>
          <p:nvPr>
            <p:ph type="sldNum" sz="quarter" idx="10"/>
          </p:nvPr>
        </p:nvSpPr>
        <p:spPr>
          <a:xfrm>
            <a:off x="11879263" y="6344044"/>
            <a:ext cx="283851" cy="161583"/>
          </a:xfrm>
        </p:spPr>
        <p:txBody>
          <a:bodyPr/>
          <a:lstStyle/>
          <a:p>
            <a:fld id="{2B1BC68D-7085-461E-8C90-1E57C4339781}" type="slidenum">
              <a:rPr lang="ru-RU" smtClean="0">
                <a:solidFill>
                  <a:srgbClr val="849BB1"/>
                </a:solidFill>
              </a:rPr>
              <a:pPr/>
              <a:t>‹#›</a:t>
            </a:fld>
            <a:endParaRPr lang="ru-RU">
              <a:solidFill>
                <a:srgbClr val="849BB1"/>
              </a:solidFill>
            </a:endParaRPr>
          </a:p>
        </p:txBody>
      </p:sp>
      <p:sp>
        <p:nvSpPr>
          <p:cNvPr id="7" name="Title Placeholder 1">
            <a:extLst>
              <a:ext uri="{FF2B5EF4-FFF2-40B4-BE49-F238E27FC236}">
                <a16:creationId xmlns="" xmlns:a16="http://schemas.microsoft.com/office/drawing/2014/main" id="{8ED2E0B3-FDB9-414C-AF27-049955646869}"/>
              </a:ext>
            </a:extLst>
          </p:cNvPr>
          <p:cNvSpPr>
            <a:spLocks noGrp="1"/>
          </p:cNvSpPr>
          <p:nvPr>
            <p:ph type="title" hasCustomPrompt="1"/>
          </p:nvPr>
        </p:nvSpPr>
        <p:spPr>
          <a:xfrm>
            <a:off x="300037" y="505898"/>
            <a:ext cx="10681652" cy="775597"/>
          </a:xfrm>
          <a:prstGeom prst="rect">
            <a:avLst/>
          </a:prstGeom>
        </p:spPr>
        <p:txBody>
          <a:bodyPr vert="horz" wrap="square" lIns="0" tIns="0" rIns="0" bIns="0" rtlCol="0" anchor="ctr">
            <a:noAutofit/>
          </a:bodyPr>
          <a:lstStyle/>
          <a:p>
            <a:r>
              <a:rPr lang="ru-RU" dirty="0"/>
              <a:t>Заголовок в одну </a:t>
            </a:r>
            <a:br>
              <a:rPr lang="ru-RU" dirty="0"/>
            </a:br>
            <a:r>
              <a:rPr lang="ru-RU" dirty="0"/>
              <a:t>или две строки (</a:t>
            </a:r>
            <a:r>
              <a:rPr lang="en-US" dirty="0"/>
              <a:t>28pt</a:t>
            </a:r>
            <a:r>
              <a:rPr lang="ru-RU" dirty="0"/>
              <a:t>)</a:t>
            </a:r>
          </a:p>
        </p:txBody>
      </p:sp>
      <p:sp>
        <p:nvSpPr>
          <p:cNvPr id="16" name="Текст 15">
            <a:extLst>
              <a:ext uri="{FF2B5EF4-FFF2-40B4-BE49-F238E27FC236}">
                <a16:creationId xmlns="" xmlns:a16="http://schemas.microsoft.com/office/drawing/2014/main" id="{F39F5373-92F8-4216-AC97-9655762170CC}"/>
              </a:ext>
            </a:extLst>
          </p:cNvPr>
          <p:cNvSpPr>
            <a:spLocks noGrp="1"/>
          </p:cNvSpPr>
          <p:nvPr>
            <p:ph type="body" sz="quarter" idx="16" hasCustomPrompt="1"/>
          </p:nvPr>
        </p:nvSpPr>
        <p:spPr>
          <a:xfrm>
            <a:off x="300037" y="1531310"/>
            <a:ext cx="8337551" cy="955073"/>
          </a:xfrm>
          <a:prstGeom prst="rect">
            <a:avLst/>
          </a:prstGeom>
        </p:spPr>
        <p:txBody>
          <a:bodyPr anchor="b"/>
          <a:lstStyle>
            <a:lvl1pPr marL="0" indent="0">
              <a:buFont typeface="Arial" panose="020B0604020202020204" pitchFamily="34" charset="0"/>
              <a:buNone/>
              <a:defRPr sz="2000">
                <a:solidFill>
                  <a:schemeClr val="accent1"/>
                </a:solidFill>
                <a:latin typeface="+mj-lt"/>
              </a:defRPr>
            </a:lvl1pPr>
          </a:lstStyle>
          <a:p>
            <a:pPr lvl="0"/>
            <a:r>
              <a:rPr lang="ru-RU" dirty="0"/>
              <a:t>Акцентированный текст до трех строк (20pt) Акцентированный текст до трех строк (20pt) Акцентированный текст до трех строк (20pt) </a:t>
            </a:r>
          </a:p>
        </p:txBody>
      </p:sp>
      <p:sp>
        <p:nvSpPr>
          <p:cNvPr id="19" name="Текст 18">
            <a:extLst>
              <a:ext uri="{FF2B5EF4-FFF2-40B4-BE49-F238E27FC236}">
                <a16:creationId xmlns="" xmlns:a16="http://schemas.microsoft.com/office/drawing/2014/main" id="{2CB84463-EA8A-4185-8459-35F2A3B47AFA}"/>
              </a:ext>
            </a:extLst>
          </p:cNvPr>
          <p:cNvSpPr>
            <a:spLocks noGrp="1"/>
          </p:cNvSpPr>
          <p:nvPr>
            <p:ph type="body" sz="quarter" idx="18" hasCustomPrompt="1"/>
          </p:nvPr>
        </p:nvSpPr>
        <p:spPr>
          <a:xfrm>
            <a:off x="300037" y="2659380"/>
            <a:ext cx="8337333" cy="3541395"/>
          </a:xfrm>
          <a:prstGeom prst="rect">
            <a:avLst/>
          </a:prstGeom>
        </p:spPr>
        <p:txBody>
          <a:bodyPr/>
          <a:lstStyle>
            <a:lvl1pPr marL="0" indent="0" algn="l">
              <a:spcBef>
                <a:spcPts val="600"/>
              </a:spcBef>
              <a:buFont typeface="Arial" panose="020B0604020202020204" pitchFamily="34" charset="0"/>
              <a:buNone/>
              <a:defRPr sz="1800"/>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 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 Основной текст (18pt) Основной текст (18pt)</a:t>
            </a:r>
            <a:r>
              <a:rPr lang="en-US" dirty="0"/>
              <a:t> </a:t>
            </a:r>
            <a:r>
              <a:rPr lang="ru-RU" dirty="0"/>
              <a:t>Основной текст (18pt) Основной текст (18pt)</a:t>
            </a:r>
            <a:r>
              <a:rPr lang="en-US" dirty="0"/>
              <a:t> </a:t>
            </a:r>
            <a:r>
              <a:rPr lang="ru-RU" dirty="0"/>
              <a:t>Основной текст (18pt) Основной текст (18pt)</a:t>
            </a:r>
          </a:p>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endParaRPr lang="ru-RU" dirty="0"/>
          </a:p>
          <a:p>
            <a:pPr lvl="0"/>
            <a:endParaRPr lang="ru-RU" dirty="0"/>
          </a:p>
        </p:txBody>
      </p:sp>
      <p:sp>
        <p:nvSpPr>
          <p:cNvPr id="8" name="Текст 7">
            <a:extLst>
              <a:ext uri="{FF2B5EF4-FFF2-40B4-BE49-F238E27FC236}">
                <a16:creationId xmlns="" xmlns:a16="http://schemas.microsoft.com/office/drawing/2014/main" id="{091D288D-1AB4-48DA-9A38-85BEEBA0F766}"/>
              </a:ext>
            </a:extLst>
          </p:cNvPr>
          <p:cNvSpPr>
            <a:spLocks noGrp="1"/>
          </p:cNvSpPr>
          <p:nvPr>
            <p:ph type="body" sz="quarter" idx="12" hasCustomPrompt="1"/>
          </p:nvPr>
        </p:nvSpPr>
        <p:spPr>
          <a:xfrm>
            <a:off x="313101" y="6344044"/>
            <a:ext cx="10691812" cy="371420"/>
          </a:xfrm>
          <a:prstGeom prst="rect">
            <a:avLst/>
          </a:prstGeom>
        </p:spPr>
        <p:txBody>
          <a:bodyPr lIns="0" tIns="0" rIns="0" bIns="0"/>
          <a:lstStyle>
            <a:lvl1pPr marL="0" indent="0">
              <a:spcBef>
                <a:spcPts val="0"/>
              </a:spcBef>
              <a:buNone/>
              <a:defRPr sz="1400">
                <a:solidFill>
                  <a:schemeClr val="accent6">
                    <a:lumMod val="50000"/>
                  </a:schemeClr>
                </a:solidFill>
                <a:latin typeface="+mn-lt"/>
              </a:defRPr>
            </a:lvl1pPr>
            <a:lvl2pPr marL="457200" indent="0">
              <a:buNone/>
              <a:defRPr sz="1000">
                <a:latin typeface="+mn-lt"/>
              </a:defRPr>
            </a:lvl2pPr>
            <a:lvl3pPr marL="914400" indent="0">
              <a:buNone/>
              <a:defRPr sz="1000">
                <a:latin typeface="+mn-lt"/>
              </a:defRPr>
            </a:lvl3pPr>
            <a:lvl4pPr marL="1371600" indent="0">
              <a:buNone/>
              <a:defRPr sz="1000">
                <a:latin typeface="+mn-lt"/>
              </a:defRPr>
            </a:lvl4pPr>
            <a:lvl5pPr marL="1828800" indent="0">
              <a:buNone/>
              <a:defRPr sz="1000">
                <a:latin typeface="+mn-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ru-RU" dirty="0"/>
              <a:t>Источник или примечание до двух строк </a:t>
            </a:r>
            <a:r>
              <a:rPr lang="en-US" dirty="0"/>
              <a:t>(1</a:t>
            </a:r>
            <a:r>
              <a:rPr lang="ru-RU" dirty="0"/>
              <a:t>4</a:t>
            </a:r>
            <a:r>
              <a:rPr lang="en-US" dirty="0" err="1"/>
              <a:t>pt</a:t>
            </a:r>
            <a:r>
              <a:rPr lang="en-US" dirty="0"/>
              <a:t>)</a:t>
            </a:r>
            <a:br>
              <a:rPr lang="en-US" dirty="0"/>
            </a:br>
            <a:r>
              <a:rPr lang="ru-RU" dirty="0"/>
              <a:t>Источник или примечание до двух строк </a:t>
            </a:r>
            <a:r>
              <a:rPr lang="en-US" dirty="0"/>
              <a:t>(1</a:t>
            </a:r>
            <a:r>
              <a:rPr lang="ru-RU" dirty="0"/>
              <a:t>4</a:t>
            </a:r>
            <a:r>
              <a:rPr lang="en-US" dirty="0" err="1"/>
              <a:t>pt</a:t>
            </a:r>
            <a:r>
              <a:rPr lang="en-US" dirty="0"/>
              <a:t>)</a:t>
            </a:r>
            <a:endParaRPr lang="ru-RU" dirty="0"/>
          </a:p>
        </p:txBody>
      </p:sp>
    </p:spTree>
    <p:extLst>
      <p:ext uri="{BB962C8B-B14F-4D97-AF65-F5344CB8AC3E}">
        <p14:creationId xmlns:p14="http://schemas.microsoft.com/office/powerpoint/2010/main" val="3383718612"/>
      </p:ext>
    </p:extLst>
  </p:cSld>
  <p:clrMapOvr>
    <a:masterClrMapping/>
  </p:clrMapOvr>
  <p:extLst>
    <p:ext uri="{DCECCB84-F9BA-43D5-87BE-67443E8EF086}">
      <p15:sldGuideLst xmlns:p15="http://schemas.microsoft.com/office/powerpoint/2012/main">
        <p15:guide id="1" orient="horz" pos="958">
          <p15:clr>
            <a:srgbClr val="FBAE40"/>
          </p15:clr>
        </p15:guide>
        <p15:guide id="2" orient="horz" pos="845">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Две карточки">
    <p:spTree>
      <p:nvGrpSpPr>
        <p:cNvPr id="1" name=""/>
        <p:cNvGrpSpPr/>
        <p:nvPr/>
      </p:nvGrpSpPr>
      <p:grpSpPr>
        <a:xfrm>
          <a:off x="0" y="0"/>
          <a:ext cx="0" cy="0"/>
          <a:chOff x="0" y="0"/>
          <a:chExt cx="0" cy="0"/>
        </a:xfrm>
      </p:grpSpPr>
      <p:sp>
        <p:nvSpPr>
          <p:cNvPr id="5" name="Овал 4">
            <a:extLst>
              <a:ext uri="{FF2B5EF4-FFF2-40B4-BE49-F238E27FC236}">
                <a16:creationId xmlns="" xmlns:a16="http://schemas.microsoft.com/office/drawing/2014/main" id="{B6E1BEF6-4C1F-2D92-F40E-7FD177D0D63F}"/>
              </a:ext>
            </a:extLst>
          </p:cNvPr>
          <p:cNvSpPr/>
          <p:nvPr userDrawn="1"/>
        </p:nvSpPr>
        <p:spPr>
          <a:xfrm>
            <a:off x="6190516" y="1538938"/>
            <a:ext cx="693336" cy="6933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FF"/>
              </a:solidFill>
            </a:endParaRPr>
          </a:p>
        </p:txBody>
      </p:sp>
      <p:sp>
        <p:nvSpPr>
          <p:cNvPr id="6" name="Rectangle: Rounded Corners 92">
            <a:extLst>
              <a:ext uri="{FF2B5EF4-FFF2-40B4-BE49-F238E27FC236}">
                <a16:creationId xmlns="" xmlns:a16="http://schemas.microsoft.com/office/drawing/2014/main" id="{4C4A22BD-8D1C-2988-16A4-D12B26D0481D}"/>
              </a:ext>
            </a:extLst>
          </p:cNvPr>
          <p:cNvSpPr/>
          <p:nvPr userDrawn="1"/>
        </p:nvSpPr>
        <p:spPr>
          <a:xfrm flipH="1">
            <a:off x="6246310" y="1529366"/>
            <a:ext cx="5665338" cy="720000"/>
          </a:xfrm>
          <a:prstGeom prst="roundRect">
            <a:avLst>
              <a:gd name="adj" fmla="val 50000"/>
            </a:avLst>
          </a:prstGeom>
          <a:solidFill>
            <a:schemeClr val="accent6"/>
          </a:solid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613083"/>
              </a:solidFill>
            </a:endParaRPr>
          </a:p>
        </p:txBody>
      </p:sp>
      <p:sp>
        <p:nvSpPr>
          <p:cNvPr id="4" name="Овал 3">
            <a:extLst>
              <a:ext uri="{FF2B5EF4-FFF2-40B4-BE49-F238E27FC236}">
                <a16:creationId xmlns="" xmlns:a16="http://schemas.microsoft.com/office/drawing/2014/main" id="{E9C73856-5C23-F1DB-A945-78E5EB11CA7E}"/>
              </a:ext>
            </a:extLst>
          </p:cNvPr>
          <p:cNvSpPr/>
          <p:nvPr userDrawn="1"/>
        </p:nvSpPr>
        <p:spPr>
          <a:xfrm>
            <a:off x="257307" y="1538938"/>
            <a:ext cx="693336" cy="6933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FF"/>
              </a:solidFill>
            </a:endParaRPr>
          </a:p>
        </p:txBody>
      </p:sp>
      <p:sp>
        <p:nvSpPr>
          <p:cNvPr id="3" name="Slide Number Placeholder 2">
            <a:extLst>
              <a:ext uri="{FF2B5EF4-FFF2-40B4-BE49-F238E27FC236}">
                <a16:creationId xmlns="" xmlns:a16="http://schemas.microsoft.com/office/drawing/2014/main" id="{382AB3D8-3EA3-7DE7-5E6C-DA73FFFE9A07}"/>
              </a:ext>
            </a:extLst>
          </p:cNvPr>
          <p:cNvSpPr>
            <a:spLocks noGrp="1"/>
          </p:cNvSpPr>
          <p:nvPr>
            <p:ph type="sldNum" sz="quarter" idx="10"/>
          </p:nvPr>
        </p:nvSpPr>
        <p:spPr>
          <a:xfrm>
            <a:off x="11879263" y="6344044"/>
            <a:ext cx="283851" cy="161583"/>
          </a:xfrm>
        </p:spPr>
        <p:txBody>
          <a:bodyPr/>
          <a:lstStyle/>
          <a:p>
            <a:fld id="{2B1BC68D-7085-461E-8C90-1E57C4339781}" type="slidenum">
              <a:rPr lang="ru-RU" smtClean="0">
                <a:solidFill>
                  <a:srgbClr val="849BB1"/>
                </a:solidFill>
              </a:rPr>
              <a:pPr/>
              <a:t>‹#›</a:t>
            </a:fld>
            <a:endParaRPr lang="ru-RU">
              <a:solidFill>
                <a:srgbClr val="849BB1"/>
              </a:solidFill>
            </a:endParaRPr>
          </a:p>
        </p:txBody>
      </p:sp>
      <p:sp>
        <p:nvSpPr>
          <p:cNvPr id="7" name="Title Placeholder 1">
            <a:extLst>
              <a:ext uri="{FF2B5EF4-FFF2-40B4-BE49-F238E27FC236}">
                <a16:creationId xmlns="" xmlns:a16="http://schemas.microsoft.com/office/drawing/2014/main" id="{8ED2E0B3-FDB9-414C-AF27-049955646869}"/>
              </a:ext>
            </a:extLst>
          </p:cNvPr>
          <p:cNvSpPr>
            <a:spLocks noGrp="1"/>
          </p:cNvSpPr>
          <p:nvPr>
            <p:ph type="title" hasCustomPrompt="1"/>
          </p:nvPr>
        </p:nvSpPr>
        <p:spPr>
          <a:xfrm>
            <a:off x="300037" y="505898"/>
            <a:ext cx="10681652" cy="775597"/>
          </a:xfrm>
          <a:prstGeom prst="rect">
            <a:avLst/>
          </a:prstGeom>
        </p:spPr>
        <p:txBody>
          <a:bodyPr vert="horz" wrap="square" lIns="0" tIns="0" rIns="0" bIns="0" rtlCol="0" anchor="ctr">
            <a:noAutofit/>
          </a:bodyPr>
          <a:lstStyle/>
          <a:p>
            <a:r>
              <a:rPr lang="ru-RU" dirty="0"/>
              <a:t>Заголовок в одну </a:t>
            </a:r>
            <a:br>
              <a:rPr lang="ru-RU" dirty="0"/>
            </a:br>
            <a:r>
              <a:rPr lang="ru-RU" dirty="0"/>
              <a:t>или две строки (</a:t>
            </a:r>
            <a:r>
              <a:rPr lang="en-US" dirty="0"/>
              <a:t>28pt</a:t>
            </a:r>
            <a:r>
              <a:rPr lang="ru-RU" dirty="0"/>
              <a:t>)</a:t>
            </a:r>
          </a:p>
        </p:txBody>
      </p:sp>
      <p:sp>
        <p:nvSpPr>
          <p:cNvPr id="8" name="Rectangle: Rounded Corners 24">
            <a:extLst>
              <a:ext uri="{FF2B5EF4-FFF2-40B4-BE49-F238E27FC236}">
                <a16:creationId xmlns="" xmlns:a16="http://schemas.microsoft.com/office/drawing/2014/main" id="{B03C2D5F-7370-4EF6-BD88-1D383E2BAA9B}"/>
              </a:ext>
            </a:extLst>
          </p:cNvPr>
          <p:cNvSpPr/>
          <p:nvPr userDrawn="1"/>
        </p:nvSpPr>
        <p:spPr>
          <a:xfrm>
            <a:off x="300037" y="2411352"/>
            <a:ext cx="5678155" cy="3786407"/>
          </a:xfrm>
          <a:prstGeom prst="roundRect">
            <a:avLst>
              <a:gd name="adj" fmla="val 1214"/>
            </a:avLst>
          </a:prstGeom>
          <a:solidFill>
            <a:schemeClr val="bg1"/>
          </a:solid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613083"/>
              </a:solidFill>
            </a:endParaRPr>
          </a:p>
        </p:txBody>
      </p:sp>
      <p:sp>
        <p:nvSpPr>
          <p:cNvPr id="9" name="Rectangle: Rounded Corners 24">
            <a:extLst>
              <a:ext uri="{FF2B5EF4-FFF2-40B4-BE49-F238E27FC236}">
                <a16:creationId xmlns="" xmlns:a16="http://schemas.microsoft.com/office/drawing/2014/main" id="{46FF2850-7CE7-4708-BF89-88400E915EC8}"/>
              </a:ext>
            </a:extLst>
          </p:cNvPr>
          <p:cNvSpPr/>
          <p:nvPr userDrawn="1"/>
        </p:nvSpPr>
        <p:spPr>
          <a:xfrm>
            <a:off x="6201107" y="2411255"/>
            <a:ext cx="5690856" cy="3789519"/>
          </a:xfrm>
          <a:prstGeom prst="roundRect">
            <a:avLst>
              <a:gd name="adj" fmla="val 1214"/>
            </a:avLst>
          </a:prstGeom>
          <a:solidFill>
            <a:schemeClr val="bg1"/>
          </a:solid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613083"/>
              </a:solidFill>
            </a:endParaRPr>
          </a:p>
        </p:txBody>
      </p:sp>
      <p:sp>
        <p:nvSpPr>
          <p:cNvPr id="12" name="Rectangle: Rounded Corners 92">
            <a:extLst>
              <a:ext uri="{FF2B5EF4-FFF2-40B4-BE49-F238E27FC236}">
                <a16:creationId xmlns="" xmlns:a16="http://schemas.microsoft.com/office/drawing/2014/main" id="{6115B85B-4A47-49EC-A48C-A71AA63C39B0}"/>
              </a:ext>
            </a:extLst>
          </p:cNvPr>
          <p:cNvSpPr/>
          <p:nvPr userDrawn="1"/>
        </p:nvSpPr>
        <p:spPr>
          <a:xfrm flipH="1">
            <a:off x="313101" y="1529366"/>
            <a:ext cx="5665338" cy="720000"/>
          </a:xfrm>
          <a:prstGeom prst="roundRect">
            <a:avLst>
              <a:gd name="adj" fmla="val 50000"/>
            </a:avLst>
          </a:prstGeom>
          <a:solidFill>
            <a:schemeClr val="accent6"/>
          </a:solid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613083"/>
              </a:solidFill>
            </a:endParaRPr>
          </a:p>
        </p:txBody>
      </p:sp>
      <p:sp>
        <p:nvSpPr>
          <p:cNvPr id="41" name="Текст 18">
            <a:extLst>
              <a:ext uri="{FF2B5EF4-FFF2-40B4-BE49-F238E27FC236}">
                <a16:creationId xmlns="" xmlns:a16="http://schemas.microsoft.com/office/drawing/2014/main" id="{2832E4C6-84FF-4286-A3AD-A3701C6EDFCB}"/>
              </a:ext>
            </a:extLst>
          </p:cNvPr>
          <p:cNvSpPr>
            <a:spLocks noGrp="1"/>
          </p:cNvSpPr>
          <p:nvPr>
            <p:ph type="body" sz="quarter" idx="18" hasCustomPrompt="1"/>
          </p:nvPr>
        </p:nvSpPr>
        <p:spPr>
          <a:xfrm>
            <a:off x="506700" y="2583180"/>
            <a:ext cx="5255185" cy="3474066"/>
          </a:xfrm>
          <a:prstGeom prst="rect">
            <a:avLst/>
          </a:prstGeom>
        </p:spPr>
        <p:txBody>
          <a:bodyPr/>
          <a:lstStyle>
            <a:lvl1pPr marL="0" indent="0">
              <a:lnSpc>
                <a:spcPct val="100000"/>
              </a:lnSpc>
              <a:spcBef>
                <a:spcPts val="600"/>
              </a:spcBef>
              <a:buFont typeface="Arial" panose="020B0604020202020204" pitchFamily="34" charset="0"/>
              <a:buNone/>
              <a:defRPr sz="1800"/>
            </a:lvl1pPr>
          </a:lstStyle>
          <a:p>
            <a:pPr lvl="0"/>
            <a:r>
              <a:rPr lang="ru-RU" dirty="0"/>
              <a:t>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a:t>
            </a:r>
          </a:p>
        </p:txBody>
      </p:sp>
      <p:sp>
        <p:nvSpPr>
          <p:cNvPr id="42" name="Текст 18">
            <a:extLst>
              <a:ext uri="{FF2B5EF4-FFF2-40B4-BE49-F238E27FC236}">
                <a16:creationId xmlns="" xmlns:a16="http://schemas.microsoft.com/office/drawing/2014/main" id="{A82EB8EA-01E4-4125-B348-B851180ADDE7}"/>
              </a:ext>
            </a:extLst>
          </p:cNvPr>
          <p:cNvSpPr>
            <a:spLocks noGrp="1"/>
          </p:cNvSpPr>
          <p:nvPr>
            <p:ph type="body" sz="quarter" idx="19" hasCustomPrompt="1"/>
          </p:nvPr>
        </p:nvSpPr>
        <p:spPr>
          <a:xfrm>
            <a:off x="6407770" y="2583180"/>
            <a:ext cx="5255185" cy="3474066"/>
          </a:xfrm>
          <a:prstGeom prst="rect">
            <a:avLst/>
          </a:prstGeom>
        </p:spPr>
        <p:txBody>
          <a:bodyPr/>
          <a:lstStyle>
            <a:lvl1pPr marL="0" indent="0">
              <a:lnSpc>
                <a:spcPct val="100000"/>
              </a:lnSpc>
              <a:spcBef>
                <a:spcPts val="600"/>
              </a:spcBef>
              <a:buFont typeface="Arial" panose="020B0604020202020204" pitchFamily="34" charset="0"/>
              <a:buNone/>
              <a:defRPr sz="1800"/>
            </a:lvl1pPr>
          </a:lstStyle>
          <a:p>
            <a:pPr lvl="0"/>
            <a:r>
              <a:rPr lang="ru-RU" dirty="0"/>
              <a:t>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Основной текст (1</a:t>
            </a:r>
            <a:r>
              <a:rPr lang="en-US" dirty="0"/>
              <a:t>8</a:t>
            </a:r>
            <a:r>
              <a:rPr lang="ru-RU" dirty="0" err="1"/>
              <a:t>pt</a:t>
            </a:r>
            <a:r>
              <a:rPr lang="ru-RU" dirty="0"/>
              <a:t>) </a:t>
            </a:r>
          </a:p>
        </p:txBody>
      </p:sp>
      <p:sp>
        <p:nvSpPr>
          <p:cNvPr id="44" name="Текст 4">
            <a:extLst>
              <a:ext uri="{FF2B5EF4-FFF2-40B4-BE49-F238E27FC236}">
                <a16:creationId xmlns="" xmlns:a16="http://schemas.microsoft.com/office/drawing/2014/main" id="{79DA5313-3D7E-45E1-AFC6-F29B9A1D8F36}"/>
              </a:ext>
            </a:extLst>
          </p:cNvPr>
          <p:cNvSpPr>
            <a:spLocks noGrp="1"/>
          </p:cNvSpPr>
          <p:nvPr>
            <p:ph type="body" sz="quarter" idx="15" hasCustomPrompt="1"/>
          </p:nvPr>
        </p:nvSpPr>
        <p:spPr>
          <a:xfrm>
            <a:off x="1087274" y="1637366"/>
            <a:ext cx="4661066" cy="504000"/>
          </a:xfrm>
          <a:prstGeom prst="rect">
            <a:avLst/>
          </a:prstGeom>
        </p:spPr>
        <p:txBody>
          <a:bodyPr lIns="0" tIns="0" rIns="0" bIns="0" anchor="ctr"/>
          <a:lstStyle>
            <a:lvl1pPr marL="0" indent="0">
              <a:lnSpc>
                <a:spcPct val="100000"/>
              </a:lnSpc>
              <a:spcBef>
                <a:spcPts val="0"/>
              </a:spcBef>
              <a:buClr>
                <a:schemeClr val="accent1"/>
              </a:buClr>
              <a:buFont typeface="Arial" panose="020B0604020202020204" pitchFamily="34" charset="0"/>
              <a:buNone/>
              <a:defRPr sz="1800" b="0">
                <a:solidFill>
                  <a:schemeClr val="accent1"/>
                </a:solidFill>
                <a:latin typeface="+mj-lt"/>
              </a:defRPr>
            </a:lvl1pPr>
            <a:lvl2pPr marL="628650" indent="-171450">
              <a:buClr>
                <a:schemeClr val="accent1"/>
              </a:buClr>
              <a:buFont typeface="Arial" panose="020B0604020202020204" pitchFamily="34" charset="0"/>
              <a:buChar char="•"/>
              <a:defRPr sz="1600"/>
            </a:lvl2pPr>
            <a:lvl3pPr marL="1085850" indent="-171450">
              <a:buClr>
                <a:schemeClr val="accent1"/>
              </a:buClr>
              <a:buFont typeface="Arial" panose="020B0604020202020204" pitchFamily="34" charset="0"/>
              <a:buChar char="•"/>
              <a:defRPr sz="1600"/>
            </a:lvl3pPr>
            <a:lvl4pPr marL="1543050" indent="-171450">
              <a:buClr>
                <a:schemeClr val="accent1"/>
              </a:buClr>
              <a:buFont typeface="Arial" panose="020B0604020202020204" pitchFamily="34" charset="0"/>
              <a:buChar char="•"/>
              <a:defRPr sz="1600"/>
            </a:lvl4pPr>
            <a:lvl5pPr marL="2000250" indent="-171450">
              <a:buClr>
                <a:schemeClr val="accent1"/>
              </a:buClr>
              <a:buFont typeface="Arial" panose="020B0604020202020204" pitchFamily="34" charset="0"/>
              <a:buChar char="•"/>
              <a:defRPr sz="1600"/>
            </a:lvl5pPr>
          </a:lstStyle>
          <a:p>
            <a:pPr marL="0" marR="0" lvl="0" indent="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ru-RU" dirty="0"/>
              <a:t>Заголовок блока до двух строк (1</a:t>
            </a:r>
            <a:r>
              <a:rPr lang="en-US" dirty="0"/>
              <a:t>8pt</a:t>
            </a:r>
            <a:r>
              <a:rPr lang="ru-RU" dirty="0"/>
              <a:t>)</a:t>
            </a:r>
            <a:r>
              <a:rPr lang="en-US" dirty="0"/>
              <a:t/>
            </a:r>
            <a:br>
              <a:rPr lang="en-US" dirty="0"/>
            </a:br>
            <a:r>
              <a:rPr lang="ru-RU" dirty="0"/>
              <a:t>Заголовок блока до двух строк (1</a:t>
            </a:r>
            <a:r>
              <a:rPr lang="en-US" dirty="0"/>
              <a:t>8pt)</a:t>
            </a:r>
            <a:endParaRPr lang="ru-RU" dirty="0"/>
          </a:p>
        </p:txBody>
      </p:sp>
      <p:sp>
        <p:nvSpPr>
          <p:cNvPr id="46" name="Текст 4">
            <a:extLst>
              <a:ext uri="{FF2B5EF4-FFF2-40B4-BE49-F238E27FC236}">
                <a16:creationId xmlns="" xmlns:a16="http://schemas.microsoft.com/office/drawing/2014/main" id="{172822D2-309F-4E57-AD2F-847EC16EC856}"/>
              </a:ext>
            </a:extLst>
          </p:cNvPr>
          <p:cNvSpPr>
            <a:spLocks noGrp="1"/>
          </p:cNvSpPr>
          <p:nvPr>
            <p:ph type="body" sz="quarter" idx="20" hasCustomPrompt="1"/>
          </p:nvPr>
        </p:nvSpPr>
        <p:spPr>
          <a:xfrm>
            <a:off x="6998978" y="1637366"/>
            <a:ext cx="4661066" cy="504000"/>
          </a:xfrm>
          <a:prstGeom prst="rect">
            <a:avLst/>
          </a:prstGeom>
        </p:spPr>
        <p:txBody>
          <a:bodyPr lIns="0" tIns="0" rIns="0" bIns="0" anchor="ctr"/>
          <a:lstStyle>
            <a:lvl1pPr marL="0" indent="0">
              <a:lnSpc>
                <a:spcPct val="100000"/>
              </a:lnSpc>
              <a:spcBef>
                <a:spcPts val="0"/>
              </a:spcBef>
              <a:buClr>
                <a:schemeClr val="accent1"/>
              </a:buClr>
              <a:buFont typeface="Arial" panose="020B0604020202020204" pitchFamily="34" charset="0"/>
              <a:buNone/>
              <a:defRPr sz="1800" b="0">
                <a:solidFill>
                  <a:schemeClr val="accent1"/>
                </a:solidFill>
                <a:latin typeface="+mj-lt"/>
              </a:defRPr>
            </a:lvl1pPr>
            <a:lvl2pPr marL="628650" indent="-171450">
              <a:buClr>
                <a:schemeClr val="accent1"/>
              </a:buClr>
              <a:buFont typeface="Arial" panose="020B0604020202020204" pitchFamily="34" charset="0"/>
              <a:buChar char="•"/>
              <a:defRPr sz="1600"/>
            </a:lvl2pPr>
            <a:lvl3pPr marL="1085850" indent="-171450">
              <a:buClr>
                <a:schemeClr val="accent1"/>
              </a:buClr>
              <a:buFont typeface="Arial" panose="020B0604020202020204" pitchFamily="34" charset="0"/>
              <a:buChar char="•"/>
              <a:defRPr sz="1600"/>
            </a:lvl3pPr>
            <a:lvl4pPr marL="1543050" indent="-171450">
              <a:buClr>
                <a:schemeClr val="accent1"/>
              </a:buClr>
              <a:buFont typeface="Arial" panose="020B0604020202020204" pitchFamily="34" charset="0"/>
              <a:buChar char="•"/>
              <a:defRPr sz="1600"/>
            </a:lvl4pPr>
            <a:lvl5pPr marL="2000250" indent="-171450">
              <a:buClr>
                <a:schemeClr val="accent1"/>
              </a:buClr>
              <a:buFont typeface="Arial" panose="020B0604020202020204" pitchFamily="34" charset="0"/>
              <a:buChar char="•"/>
              <a:defRPr sz="1600"/>
            </a:lvl5pPr>
          </a:lstStyle>
          <a:p>
            <a:pPr marL="0" marR="0" lvl="0" indent="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ru-RU" dirty="0"/>
              <a:t>Заголовок блока до двух строк (1</a:t>
            </a:r>
            <a:r>
              <a:rPr lang="en-US" dirty="0"/>
              <a:t>8pt</a:t>
            </a:r>
            <a:r>
              <a:rPr lang="ru-RU" dirty="0"/>
              <a:t>)</a:t>
            </a:r>
            <a:r>
              <a:rPr lang="en-US" dirty="0"/>
              <a:t/>
            </a:r>
            <a:br>
              <a:rPr lang="en-US" dirty="0"/>
            </a:br>
            <a:r>
              <a:rPr lang="ru-RU" dirty="0"/>
              <a:t>Заголовок блока до двух строк (1</a:t>
            </a:r>
            <a:r>
              <a:rPr lang="en-US" dirty="0"/>
              <a:t>8pt)</a:t>
            </a:r>
            <a:endParaRPr lang="ru-RU" dirty="0"/>
          </a:p>
        </p:txBody>
      </p:sp>
      <p:sp>
        <p:nvSpPr>
          <p:cNvPr id="16" name="Текст 7">
            <a:extLst>
              <a:ext uri="{FF2B5EF4-FFF2-40B4-BE49-F238E27FC236}">
                <a16:creationId xmlns="" xmlns:a16="http://schemas.microsoft.com/office/drawing/2014/main" id="{A9AFC153-08BF-433D-A8D1-DE12586F84FB}"/>
              </a:ext>
            </a:extLst>
          </p:cNvPr>
          <p:cNvSpPr>
            <a:spLocks noGrp="1"/>
          </p:cNvSpPr>
          <p:nvPr>
            <p:ph type="body" sz="quarter" idx="12" hasCustomPrompt="1"/>
          </p:nvPr>
        </p:nvSpPr>
        <p:spPr>
          <a:xfrm>
            <a:off x="313101" y="6344044"/>
            <a:ext cx="10691812" cy="371420"/>
          </a:xfrm>
          <a:prstGeom prst="rect">
            <a:avLst/>
          </a:prstGeom>
        </p:spPr>
        <p:txBody>
          <a:bodyPr lIns="0" tIns="0" rIns="0" bIns="0"/>
          <a:lstStyle>
            <a:lvl1pPr marL="0" indent="0">
              <a:spcBef>
                <a:spcPts val="0"/>
              </a:spcBef>
              <a:buNone/>
              <a:defRPr sz="1400">
                <a:solidFill>
                  <a:schemeClr val="accent6">
                    <a:lumMod val="50000"/>
                  </a:schemeClr>
                </a:solidFill>
                <a:latin typeface="+mn-lt"/>
              </a:defRPr>
            </a:lvl1pPr>
            <a:lvl2pPr marL="457200" indent="0">
              <a:buNone/>
              <a:defRPr sz="1000">
                <a:latin typeface="+mn-lt"/>
              </a:defRPr>
            </a:lvl2pPr>
            <a:lvl3pPr marL="914400" indent="0">
              <a:buNone/>
              <a:defRPr sz="1000">
                <a:latin typeface="+mn-lt"/>
              </a:defRPr>
            </a:lvl3pPr>
            <a:lvl4pPr marL="1371600" indent="0">
              <a:buNone/>
              <a:defRPr sz="1000">
                <a:latin typeface="+mn-lt"/>
              </a:defRPr>
            </a:lvl4pPr>
            <a:lvl5pPr marL="1828800" indent="0">
              <a:buNone/>
              <a:defRPr sz="1000">
                <a:latin typeface="+mn-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ru-RU" dirty="0"/>
              <a:t>Источник или примечание до двух строк </a:t>
            </a:r>
            <a:r>
              <a:rPr lang="en-US" dirty="0"/>
              <a:t>(1</a:t>
            </a:r>
            <a:r>
              <a:rPr lang="ru-RU" dirty="0"/>
              <a:t>4</a:t>
            </a:r>
            <a:r>
              <a:rPr lang="en-US" dirty="0" err="1"/>
              <a:t>pt</a:t>
            </a:r>
            <a:r>
              <a:rPr lang="en-US" dirty="0"/>
              <a:t>)</a:t>
            </a:r>
            <a:br>
              <a:rPr lang="en-US" dirty="0"/>
            </a:br>
            <a:r>
              <a:rPr lang="ru-RU" dirty="0"/>
              <a:t>Источник или примечание до двух строк </a:t>
            </a:r>
            <a:r>
              <a:rPr lang="en-US" dirty="0"/>
              <a:t>(1</a:t>
            </a:r>
            <a:r>
              <a:rPr lang="ru-RU" dirty="0"/>
              <a:t>4</a:t>
            </a:r>
            <a:r>
              <a:rPr lang="en-US" dirty="0" err="1"/>
              <a:t>pt</a:t>
            </a:r>
            <a:r>
              <a:rPr lang="en-US" dirty="0"/>
              <a:t>)</a:t>
            </a:r>
            <a:endParaRPr lang="ru-RU" dirty="0"/>
          </a:p>
        </p:txBody>
      </p:sp>
    </p:spTree>
    <p:extLst>
      <p:ext uri="{BB962C8B-B14F-4D97-AF65-F5344CB8AC3E}">
        <p14:creationId xmlns:p14="http://schemas.microsoft.com/office/powerpoint/2010/main" val="668434229"/>
      </p:ext>
    </p:extLst>
  </p:cSld>
  <p:clrMapOvr>
    <a:masterClrMapping/>
  </p:clrMapOvr>
  <p:extLst>
    <p:ext uri="{DCECCB84-F9BA-43D5-87BE-67443E8EF086}">
      <p15:sldGuideLst xmlns:p15="http://schemas.microsoft.com/office/powerpoint/2012/main">
        <p15:guide id="1" orient="horz" pos="958">
          <p15:clr>
            <a:srgbClr val="FBAE40"/>
          </p15:clr>
        </p15:guide>
        <p15:guide id="2" orient="horz" pos="845">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Три карточки">
    <p:spTree>
      <p:nvGrpSpPr>
        <p:cNvPr id="1" name=""/>
        <p:cNvGrpSpPr/>
        <p:nvPr/>
      </p:nvGrpSpPr>
      <p:grpSpPr>
        <a:xfrm>
          <a:off x="0" y="0"/>
          <a:ext cx="0" cy="0"/>
          <a:chOff x="0" y="0"/>
          <a:chExt cx="0" cy="0"/>
        </a:xfrm>
      </p:grpSpPr>
      <p:sp>
        <p:nvSpPr>
          <p:cNvPr id="10" name="Овал 9">
            <a:extLst>
              <a:ext uri="{FF2B5EF4-FFF2-40B4-BE49-F238E27FC236}">
                <a16:creationId xmlns="" xmlns:a16="http://schemas.microsoft.com/office/drawing/2014/main" id="{DD93B565-3FE8-0A63-6444-E8E00FC5DAE6}"/>
              </a:ext>
            </a:extLst>
          </p:cNvPr>
          <p:cNvSpPr/>
          <p:nvPr userDrawn="1"/>
        </p:nvSpPr>
        <p:spPr>
          <a:xfrm>
            <a:off x="8114925" y="1573411"/>
            <a:ext cx="693336" cy="6933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FF"/>
              </a:solidFill>
            </a:endParaRPr>
          </a:p>
        </p:txBody>
      </p:sp>
      <p:sp>
        <p:nvSpPr>
          <p:cNvPr id="11" name="Rectangle: Rounded Corners 92">
            <a:extLst>
              <a:ext uri="{FF2B5EF4-FFF2-40B4-BE49-F238E27FC236}">
                <a16:creationId xmlns="" xmlns:a16="http://schemas.microsoft.com/office/drawing/2014/main" id="{6D594567-8051-AF58-E72E-5BAFC42B50D8}"/>
              </a:ext>
            </a:extLst>
          </p:cNvPr>
          <p:cNvSpPr/>
          <p:nvPr userDrawn="1"/>
        </p:nvSpPr>
        <p:spPr>
          <a:xfrm flipH="1">
            <a:off x="8170719" y="1563839"/>
            <a:ext cx="3734823" cy="720000"/>
          </a:xfrm>
          <a:prstGeom prst="roundRect">
            <a:avLst>
              <a:gd name="adj" fmla="val 50000"/>
            </a:avLst>
          </a:prstGeom>
          <a:solidFill>
            <a:schemeClr val="accent6"/>
          </a:solid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613083"/>
              </a:solidFill>
            </a:endParaRPr>
          </a:p>
        </p:txBody>
      </p:sp>
      <p:sp>
        <p:nvSpPr>
          <p:cNvPr id="6" name="Овал 5">
            <a:extLst>
              <a:ext uri="{FF2B5EF4-FFF2-40B4-BE49-F238E27FC236}">
                <a16:creationId xmlns="" xmlns:a16="http://schemas.microsoft.com/office/drawing/2014/main" id="{FF5D91C9-0211-4584-B8A1-1040608912D3}"/>
              </a:ext>
            </a:extLst>
          </p:cNvPr>
          <p:cNvSpPr/>
          <p:nvPr userDrawn="1"/>
        </p:nvSpPr>
        <p:spPr>
          <a:xfrm>
            <a:off x="4186116" y="1563839"/>
            <a:ext cx="693336" cy="6933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FF"/>
              </a:solidFill>
            </a:endParaRPr>
          </a:p>
        </p:txBody>
      </p:sp>
      <p:sp>
        <p:nvSpPr>
          <p:cNvPr id="9" name="Rectangle: Rounded Corners 92">
            <a:extLst>
              <a:ext uri="{FF2B5EF4-FFF2-40B4-BE49-F238E27FC236}">
                <a16:creationId xmlns="" xmlns:a16="http://schemas.microsoft.com/office/drawing/2014/main" id="{FBB8D980-38F7-3FF5-7588-7EF3D4A8CBC4}"/>
              </a:ext>
            </a:extLst>
          </p:cNvPr>
          <p:cNvSpPr/>
          <p:nvPr userDrawn="1"/>
        </p:nvSpPr>
        <p:spPr>
          <a:xfrm flipH="1">
            <a:off x="4241910" y="1554267"/>
            <a:ext cx="3734823" cy="720000"/>
          </a:xfrm>
          <a:prstGeom prst="roundRect">
            <a:avLst>
              <a:gd name="adj" fmla="val 50000"/>
            </a:avLst>
          </a:prstGeom>
          <a:solidFill>
            <a:schemeClr val="accent6"/>
          </a:solid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613083"/>
              </a:solidFill>
            </a:endParaRPr>
          </a:p>
        </p:txBody>
      </p:sp>
      <p:sp>
        <p:nvSpPr>
          <p:cNvPr id="4" name="Овал 3">
            <a:extLst>
              <a:ext uri="{FF2B5EF4-FFF2-40B4-BE49-F238E27FC236}">
                <a16:creationId xmlns="" xmlns:a16="http://schemas.microsoft.com/office/drawing/2014/main" id="{BC377273-70C0-ADB1-7057-9508B71AD132}"/>
              </a:ext>
            </a:extLst>
          </p:cNvPr>
          <p:cNvSpPr/>
          <p:nvPr userDrawn="1"/>
        </p:nvSpPr>
        <p:spPr>
          <a:xfrm>
            <a:off x="257307" y="1538938"/>
            <a:ext cx="693336" cy="6933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FF"/>
              </a:solidFill>
            </a:endParaRPr>
          </a:p>
        </p:txBody>
      </p:sp>
      <p:sp>
        <p:nvSpPr>
          <p:cNvPr id="5" name="Rectangle: Rounded Corners 92">
            <a:extLst>
              <a:ext uri="{FF2B5EF4-FFF2-40B4-BE49-F238E27FC236}">
                <a16:creationId xmlns="" xmlns:a16="http://schemas.microsoft.com/office/drawing/2014/main" id="{7A7AE294-A744-0C99-9142-3DD886095BFF}"/>
              </a:ext>
            </a:extLst>
          </p:cNvPr>
          <p:cNvSpPr/>
          <p:nvPr userDrawn="1"/>
        </p:nvSpPr>
        <p:spPr>
          <a:xfrm flipH="1">
            <a:off x="313101" y="1529366"/>
            <a:ext cx="3734823" cy="720000"/>
          </a:xfrm>
          <a:prstGeom prst="roundRect">
            <a:avLst>
              <a:gd name="adj" fmla="val 50000"/>
            </a:avLst>
          </a:prstGeom>
          <a:solidFill>
            <a:schemeClr val="accent6"/>
          </a:solid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613083"/>
              </a:solidFill>
            </a:endParaRPr>
          </a:p>
        </p:txBody>
      </p:sp>
      <p:sp>
        <p:nvSpPr>
          <p:cNvPr id="3" name="Slide Number Placeholder 2">
            <a:extLst>
              <a:ext uri="{FF2B5EF4-FFF2-40B4-BE49-F238E27FC236}">
                <a16:creationId xmlns="" xmlns:a16="http://schemas.microsoft.com/office/drawing/2014/main" id="{382AB3D8-3EA3-7DE7-5E6C-DA73FFFE9A07}"/>
              </a:ext>
            </a:extLst>
          </p:cNvPr>
          <p:cNvSpPr>
            <a:spLocks noGrp="1"/>
          </p:cNvSpPr>
          <p:nvPr>
            <p:ph type="sldNum" sz="quarter" idx="10"/>
          </p:nvPr>
        </p:nvSpPr>
        <p:spPr>
          <a:xfrm>
            <a:off x="11879263" y="6344044"/>
            <a:ext cx="283851" cy="161583"/>
          </a:xfrm>
        </p:spPr>
        <p:txBody>
          <a:bodyPr/>
          <a:lstStyle/>
          <a:p>
            <a:fld id="{2B1BC68D-7085-461E-8C90-1E57C4339781}" type="slidenum">
              <a:rPr lang="ru-RU" smtClean="0">
                <a:solidFill>
                  <a:srgbClr val="849BB1"/>
                </a:solidFill>
              </a:rPr>
              <a:pPr/>
              <a:t>‹#›</a:t>
            </a:fld>
            <a:endParaRPr lang="ru-RU">
              <a:solidFill>
                <a:srgbClr val="849BB1"/>
              </a:solidFill>
            </a:endParaRPr>
          </a:p>
        </p:txBody>
      </p:sp>
      <p:sp>
        <p:nvSpPr>
          <p:cNvPr id="7" name="Title Placeholder 1">
            <a:extLst>
              <a:ext uri="{FF2B5EF4-FFF2-40B4-BE49-F238E27FC236}">
                <a16:creationId xmlns="" xmlns:a16="http://schemas.microsoft.com/office/drawing/2014/main" id="{8ED2E0B3-FDB9-414C-AF27-049955646869}"/>
              </a:ext>
            </a:extLst>
          </p:cNvPr>
          <p:cNvSpPr>
            <a:spLocks noGrp="1"/>
          </p:cNvSpPr>
          <p:nvPr>
            <p:ph type="title" hasCustomPrompt="1"/>
          </p:nvPr>
        </p:nvSpPr>
        <p:spPr>
          <a:xfrm>
            <a:off x="300037" y="505898"/>
            <a:ext cx="10681652" cy="775597"/>
          </a:xfrm>
          <a:prstGeom prst="rect">
            <a:avLst/>
          </a:prstGeom>
        </p:spPr>
        <p:txBody>
          <a:bodyPr vert="horz" wrap="square" lIns="0" tIns="0" rIns="0" bIns="0" rtlCol="0" anchor="ctr">
            <a:noAutofit/>
          </a:bodyPr>
          <a:lstStyle/>
          <a:p>
            <a:r>
              <a:rPr lang="ru-RU" dirty="0"/>
              <a:t>Заголовок в одну </a:t>
            </a:r>
            <a:br>
              <a:rPr lang="ru-RU" dirty="0"/>
            </a:br>
            <a:r>
              <a:rPr lang="ru-RU" dirty="0"/>
              <a:t>или две строки (</a:t>
            </a:r>
            <a:r>
              <a:rPr lang="en-US" dirty="0"/>
              <a:t>28pt</a:t>
            </a:r>
            <a:r>
              <a:rPr lang="ru-RU" dirty="0"/>
              <a:t>)</a:t>
            </a:r>
          </a:p>
        </p:txBody>
      </p:sp>
      <p:sp>
        <p:nvSpPr>
          <p:cNvPr id="8" name="Rectangle: Rounded Corners 24">
            <a:extLst>
              <a:ext uri="{FF2B5EF4-FFF2-40B4-BE49-F238E27FC236}">
                <a16:creationId xmlns="" xmlns:a16="http://schemas.microsoft.com/office/drawing/2014/main" id="{B03C2D5F-7370-4EF6-BD88-1D383E2BAA9B}"/>
              </a:ext>
            </a:extLst>
          </p:cNvPr>
          <p:cNvSpPr/>
          <p:nvPr userDrawn="1"/>
        </p:nvSpPr>
        <p:spPr>
          <a:xfrm>
            <a:off x="300038" y="2411352"/>
            <a:ext cx="3750832" cy="3786141"/>
          </a:xfrm>
          <a:prstGeom prst="roundRect">
            <a:avLst>
              <a:gd name="adj" fmla="val 1214"/>
            </a:avLst>
          </a:prstGeom>
          <a:solidFill>
            <a:schemeClr val="bg1"/>
          </a:solid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613083"/>
              </a:solidFill>
            </a:endParaRPr>
          </a:p>
        </p:txBody>
      </p:sp>
      <p:sp>
        <p:nvSpPr>
          <p:cNvPr id="41" name="Текст 18">
            <a:extLst>
              <a:ext uri="{FF2B5EF4-FFF2-40B4-BE49-F238E27FC236}">
                <a16:creationId xmlns="" xmlns:a16="http://schemas.microsoft.com/office/drawing/2014/main" id="{2832E4C6-84FF-4286-A3AD-A3701C6EDFCB}"/>
              </a:ext>
            </a:extLst>
          </p:cNvPr>
          <p:cNvSpPr>
            <a:spLocks noGrp="1"/>
          </p:cNvSpPr>
          <p:nvPr>
            <p:ph type="body" sz="quarter" idx="18" hasCustomPrompt="1"/>
          </p:nvPr>
        </p:nvSpPr>
        <p:spPr>
          <a:xfrm>
            <a:off x="506701" y="2583180"/>
            <a:ext cx="3368858" cy="3473822"/>
          </a:xfrm>
          <a:prstGeom prst="rect">
            <a:avLst/>
          </a:prstGeom>
        </p:spPr>
        <p:txBody>
          <a:bodyPr/>
          <a:lstStyle>
            <a:lvl1pPr marL="0" indent="0">
              <a:lnSpc>
                <a:spcPct val="100000"/>
              </a:lnSpc>
              <a:spcBef>
                <a:spcPts val="600"/>
              </a:spcBef>
              <a:buFont typeface="Arial" panose="020B0604020202020204" pitchFamily="34" charset="0"/>
              <a:buNone/>
              <a:defRPr sz="1600"/>
            </a:lvl1pPr>
          </a:lstStyle>
          <a:p>
            <a:pPr lvl="0"/>
            <a:r>
              <a:rPr lang="ru-RU" dirty="0"/>
              <a:t>Основной текст (16pt) Основной текст (16pt) текст (16pt) Основной текст (16pt) Основной текст (16pt) текст (16pt) Основной текст (16pt) Основной текст (16pt) текст (16pt) Основной текст (16pt) Основной текст (16pt) текст (16pt) Основной текст (16pt) Основной текст (16pt) текст (16pt) Основной текст (16pt) Основной текст (16pt) текст (16pt) Основной текст (16pt) Основной текст (16pt)</a:t>
            </a:r>
          </a:p>
        </p:txBody>
      </p:sp>
      <p:sp>
        <p:nvSpPr>
          <p:cNvPr id="44" name="Текст 4">
            <a:extLst>
              <a:ext uri="{FF2B5EF4-FFF2-40B4-BE49-F238E27FC236}">
                <a16:creationId xmlns="" xmlns:a16="http://schemas.microsoft.com/office/drawing/2014/main" id="{79DA5313-3D7E-45E1-AFC6-F29B9A1D8F36}"/>
              </a:ext>
            </a:extLst>
          </p:cNvPr>
          <p:cNvSpPr>
            <a:spLocks noGrp="1"/>
          </p:cNvSpPr>
          <p:nvPr>
            <p:ph type="body" sz="quarter" idx="15" hasCustomPrompt="1"/>
          </p:nvPr>
        </p:nvSpPr>
        <p:spPr>
          <a:xfrm>
            <a:off x="1087275" y="1675917"/>
            <a:ext cx="2793600" cy="426898"/>
          </a:xfrm>
          <a:prstGeom prst="rect">
            <a:avLst/>
          </a:prstGeom>
        </p:spPr>
        <p:txBody>
          <a:bodyPr lIns="0" tIns="0" rIns="0" bIns="0" anchor="ctr"/>
          <a:lstStyle>
            <a:lvl1pPr marL="0" indent="0">
              <a:lnSpc>
                <a:spcPct val="100000"/>
              </a:lnSpc>
              <a:spcBef>
                <a:spcPts val="0"/>
              </a:spcBef>
              <a:buClr>
                <a:schemeClr val="accent1"/>
              </a:buClr>
              <a:buFont typeface="Arial" panose="020B0604020202020204" pitchFamily="34" charset="0"/>
              <a:buNone/>
              <a:defRPr sz="1600" b="0">
                <a:solidFill>
                  <a:schemeClr val="accent1"/>
                </a:solidFill>
                <a:latin typeface="+mj-lt"/>
              </a:defRPr>
            </a:lvl1pPr>
            <a:lvl2pPr marL="628650" indent="-171450">
              <a:buClr>
                <a:schemeClr val="accent1"/>
              </a:buClr>
              <a:buFont typeface="Arial" panose="020B0604020202020204" pitchFamily="34" charset="0"/>
              <a:buChar char="•"/>
              <a:defRPr sz="1600"/>
            </a:lvl2pPr>
            <a:lvl3pPr marL="1085850" indent="-171450">
              <a:buClr>
                <a:schemeClr val="accent1"/>
              </a:buClr>
              <a:buFont typeface="Arial" panose="020B0604020202020204" pitchFamily="34" charset="0"/>
              <a:buChar char="•"/>
              <a:defRPr sz="1600"/>
            </a:lvl3pPr>
            <a:lvl4pPr marL="1543050" indent="-171450">
              <a:buClr>
                <a:schemeClr val="accent1"/>
              </a:buClr>
              <a:buFont typeface="Arial" panose="020B0604020202020204" pitchFamily="34" charset="0"/>
              <a:buChar char="•"/>
              <a:defRPr sz="1600"/>
            </a:lvl4pPr>
            <a:lvl5pPr marL="2000250" indent="-171450">
              <a:buClr>
                <a:schemeClr val="accent1"/>
              </a:buClr>
              <a:buFont typeface="Arial" panose="020B0604020202020204" pitchFamily="34" charset="0"/>
              <a:buChar char="•"/>
              <a:defRPr sz="1600"/>
            </a:lvl5pPr>
          </a:lstStyle>
          <a:p>
            <a:pPr marL="0" marR="0" lvl="0" indent="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ru-RU" dirty="0"/>
              <a:t>Заголовок блока </a:t>
            </a:r>
            <a:r>
              <a:rPr lang="en-US" dirty="0"/>
              <a:t/>
            </a:r>
            <a:br>
              <a:rPr lang="en-US" dirty="0"/>
            </a:br>
            <a:r>
              <a:rPr lang="ru-RU" dirty="0"/>
              <a:t>до двух строк (1</a:t>
            </a:r>
            <a:r>
              <a:rPr lang="en-US" dirty="0"/>
              <a:t>6pt)</a:t>
            </a:r>
            <a:endParaRPr lang="ru-RU" dirty="0"/>
          </a:p>
        </p:txBody>
      </p:sp>
      <p:sp>
        <p:nvSpPr>
          <p:cNvPr id="16" name="Rectangle: Rounded Corners 24">
            <a:extLst>
              <a:ext uri="{FF2B5EF4-FFF2-40B4-BE49-F238E27FC236}">
                <a16:creationId xmlns="" xmlns:a16="http://schemas.microsoft.com/office/drawing/2014/main" id="{E689A2CC-6345-400E-B913-2B3B5C023020}"/>
              </a:ext>
            </a:extLst>
          </p:cNvPr>
          <p:cNvSpPr/>
          <p:nvPr userDrawn="1"/>
        </p:nvSpPr>
        <p:spPr>
          <a:xfrm>
            <a:off x="8151764" y="2411352"/>
            <a:ext cx="3750832" cy="3786141"/>
          </a:xfrm>
          <a:prstGeom prst="roundRect">
            <a:avLst>
              <a:gd name="adj" fmla="val 1214"/>
            </a:avLst>
          </a:prstGeom>
          <a:solidFill>
            <a:schemeClr val="bg1"/>
          </a:solid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613083"/>
              </a:solidFill>
            </a:endParaRPr>
          </a:p>
        </p:txBody>
      </p:sp>
      <p:sp>
        <p:nvSpPr>
          <p:cNvPr id="20" name="Текст 18">
            <a:extLst>
              <a:ext uri="{FF2B5EF4-FFF2-40B4-BE49-F238E27FC236}">
                <a16:creationId xmlns="" xmlns:a16="http://schemas.microsoft.com/office/drawing/2014/main" id="{DD59E336-5905-4593-A4BD-E11BEF16FEDC}"/>
              </a:ext>
            </a:extLst>
          </p:cNvPr>
          <p:cNvSpPr>
            <a:spLocks noGrp="1"/>
          </p:cNvSpPr>
          <p:nvPr>
            <p:ph type="body" sz="quarter" idx="21" hasCustomPrompt="1"/>
          </p:nvPr>
        </p:nvSpPr>
        <p:spPr>
          <a:xfrm>
            <a:off x="8358427" y="2583180"/>
            <a:ext cx="3368858" cy="3473822"/>
          </a:xfrm>
          <a:prstGeom prst="rect">
            <a:avLst/>
          </a:prstGeom>
        </p:spPr>
        <p:txBody>
          <a:bodyPr/>
          <a:lstStyle>
            <a:lvl1pPr marL="0" indent="0">
              <a:lnSpc>
                <a:spcPct val="100000"/>
              </a:lnSpc>
              <a:spcBef>
                <a:spcPts val="600"/>
              </a:spcBef>
              <a:buFont typeface="Arial" panose="020B0604020202020204" pitchFamily="34" charset="0"/>
              <a:buNone/>
              <a:defRPr sz="1600"/>
            </a:lvl1pPr>
          </a:lstStyle>
          <a:p>
            <a:pPr lvl="0"/>
            <a:r>
              <a:rPr lang="ru-RU" dirty="0"/>
              <a:t>Основной текст (16pt) Основной текст (16pt) текст (16pt) Основной текст (16pt) Основной текст (16pt) текст (16pt) Основной текст (16pt) Основной текст (16pt) текст (16pt) Основной текст (16pt) Основной текст (16pt) текст (16pt) Основной текст (16pt) Основной текст (16pt) текст (16pt) Основной текст (16pt) Основной текст (16pt) текст (16pt) Основной текст (16pt) Основной текст (16pt)</a:t>
            </a:r>
          </a:p>
        </p:txBody>
      </p:sp>
      <p:sp>
        <p:nvSpPr>
          <p:cNvPr id="21" name="Текст 4">
            <a:extLst>
              <a:ext uri="{FF2B5EF4-FFF2-40B4-BE49-F238E27FC236}">
                <a16:creationId xmlns="" xmlns:a16="http://schemas.microsoft.com/office/drawing/2014/main" id="{ABE2B059-C0C8-48DF-B5DC-DEDA30DFC89B}"/>
              </a:ext>
            </a:extLst>
          </p:cNvPr>
          <p:cNvSpPr>
            <a:spLocks noGrp="1"/>
          </p:cNvSpPr>
          <p:nvPr>
            <p:ph type="body" sz="quarter" idx="22" hasCustomPrompt="1"/>
          </p:nvPr>
        </p:nvSpPr>
        <p:spPr>
          <a:xfrm>
            <a:off x="8939001" y="1675917"/>
            <a:ext cx="2793600" cy="426898"/>
          </a:xfrm>
          <a:prstGeom prst="rect">
            <a:avLst/>
          </a:prstGeom>
        </p:spPr>
        <p:txBody>
          <a:bodyPr lIns="0" tIns="0" rIns="0" bIns="0" anchor="ctr"/>
          <a:lstStyle>
            <a:lvl1pPr marL="0" indent="0">
              <a:lnSpc>
                <a:spcPct val="100000"/>
              </a:lnSpc>
              <a:spcBef>
                <a:spcPts val="0"/>
              </a:spcBef>
              <a:buClr>
                <a:schemeClr val="accent1"/>
              </a:buClr>
              <a:buFont typeface="Arial" panose="020B0604020202020204" pitchFamily="34" charset="0"/>
              <a:buNone/>
              <a:defRPr sz="1600" b="0">
                <a:solidFill>
                  <a:schemeClr val="accent1"/>
                </a:solidFill>
                <a:latin typeface="+mj-lt"/>
              </a:defRPr>
            </a:lvl1pPr>
            <a:lvl2pPr marL="628650" indent="-171450">
              <a:buClr>
                <a:schemeClr val="accent1"/>
              </a:buClr>
              <a:buFont typeface="Arial" panose="020B0604020202020204" pitchFamily="34" charset="0"/>
              <a:buChar char="•"/>
              <a:defRPr sz="1600"/>
            </a:lvl2pPr>
            <a:lvl3pPr marL="1085850" indent="-171450">
              <a:buClr>
                <a:schemeClr val="accent1"/>
              </a:buClr>
              <a:buFont typeface="Arial" panose="020B0604020202020204" pitchFamily="34" charset="0"/>
              <a:buChar char="•"/>
              <a:defRPr sz="1600"/>
            </a:lvl3pPr>
            <a:lvl4pPr marL="1543050" indent="-171450">
              <a:buClr>
                <a:schemeClr val="accent1"/>
              </a:buClr>
              <a:buFont typeface="Arial" panose="020B0604020202020204" pitchFamily="34" charset="0"/>
              <a:buChar char="•"/>
              <a:defRPr sz="1600"/>
            </a:lvl4pPr>
            <a:lvl5pPr marL="2000250" indent="-171450">
              <a:buClr>
                <a:schemeClr val="accent1"/>
              </a:buClr>
              <a:buFont typeface="Arial" panose="020B0604020202020204" pitchFamily="34" charset="0"/>
              <a:buChar char="•"/>
              <a:defRPr sz="1600"/>
            </a:lvl5pPr>
          </a:lstStyle>
          <a:p>
            <a:pPr marL="0" marR="0" lvl="0" indent="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ru-RU" dirty="0"/>
              <a:t>Заголовок блока </a:t>
            </a:r>
            <a:r>
              <a:rPr lang="en-US" dirty="0"/>
              <a:t/>
            </a:r>
            <a:br>
              <a:rPr lang="en-US" dirty="0"/>
            </a:br>
            <a:r>
              <a:rPr lang="ru-RU" dirty="0"/>
              <a:t>до двух строк (1</a:t>
            </a:r>
            <a:r>
              <a:rPr lang="en-US" dirty="0"/>
              <a:t>6pt)</a:t>
            </a:r>
            <a:endParaRPr lang="ru-RU" dirty="0"/>
          </a:p>
        </p:txBody>
      </p:sp>
      <p:sp>
        <p:nvSpPr>
          <p:cNvPr id="22" name="Rectangle: Rounded Corners 24">
            <a:extLst>
              <a:ext uri="{FF2B5EF4-FFF2-40B4-BE49-F238E27FC236}">
                <a16:creationId xmlns="" xmlns:a16="http://schemas.microsoft.com/office/drawing/2014/main" id="{8EAEF648-B135-484B-9990-11AE94F2CD36}"/>
              </a:ext>
            </a:extLst>
          </p:cNvPr>
          <p:cNvSpPr/>
          <p:nvPr userDrawn="1"/>
        </p:nvSpPr>
        <p:spPr>
          <a:xfrm>
            <a:off x="4225901" y="2411352"/>
            <a:ext cx="3750832" cy="3786141"/>
          </a:xfrm>
          <a:prstGeom prst="roundRect">
            <a:avLst>
              <a:gd name="adj" fmla="val 1214"/>
            </a:avLst>
          </a:prstGeom>
          <a:solidFill>
            <a:schemeClr val="bg1"/>
          </a:solid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613083"/>
              </a:solidFill>
            </a:endParaRPr>
          </a:p>
        </p:txBody>
      </p:sp>
      <p:sp>
        <p:nvSpPr>
          <p:cNvPr id="25" name="Текст 18">
            <a:extLst>
              <a:ext uri="{FF2B5EF4-FFF2-40B4-BE49-F238E27FC236}">
                <a16:creationId xmlns="" xmlns:a16="http://schemas.microsoft.com/office/drawing/2014/main" id="{1E662B7C-A898-46DD-AAE6-27039B3475C7}"/>
              </a:ext>
            </a:extLst>
          </p:cNvPr>
          <p:cNvSpPr>
            <a:spLocks noGrp="1"/>
          </p:cNvSpPr>
          <p:nvPr>
            <p:ph type="body" sz="quarter" idx="23" hasCustomPrompt="1"/>
          </p:nvPr>
        </p:nvSpPr>
        <p:spPr>
          <a:xfrm>
            <a:off x="4436004" y="2583180"/>
            <a:ext cx="3368858" cy="3473822"/>
          </a:xfrm>
          <a:prstGeom prst="rect">
            <a:avLst/>
          </a:prstGeom>
        </p:spPr>
        <p:txBody>
          <a:bodyPr/>
          <a:lstStyle>
            <a:lvl1pPr marL="0" indent="0">
              <a:lnSpc>
                <a:spcPct val="100000"/>
              </a:lnSpc>
              <a:spcBef>
                <a:spcPts val="600"/>
              </a:spcBef>
              <a:buFont typeface="Arial" panose="020B0604020202020204" pitchFamily="34" charset="0"/>
              <a:buNone/>
              <a:defRPr sz="1600"/>
            </a:lvl1pPr>
          </a:lstStyle>
          <a:p>
            <a:pPr lvl="0"/>
            <a:r>
              <a:rPr lang="ru-RU" dirty="0"/>
              <a:t>Основной текст (16pt) Основной текст (16pt) текст (16pt) Основной текст (16pt) Основной текст (16pt) текст (16pt) Основной текст (16pt) Основной текст (16pt) текст (16pt) Основной текст (16pt) Основной текст (16pt) текст (16pt) Основной текст (16pt) Основной текст (16pt) текст (16pt) Основной текст (16pt) Основной текст (16pt) текст (16pt) Основной текст (16pt) Основной текст (16pt)</a:t>
            </a:r>
          </a:p>
        </p:txBody>
      </p:sp>
      <p:sp>
        <p:nvSpPr>
          <p:cNvPr id="26" name="Текст 4">
            <a:extLst>
              <a:ext uri="{FF2B5EF4-FFF2-40B4-BE49-F238E27FC236}">
                <a16:creationId xmlns="" xmlns:a16="http://schemas.microsoft.com/office/drawing/2014/main" id="{946E45CB-95FB-4C38-883B-CD69901A0F73}"/>
              </a:ext>
            </a:extLst>
          </p:cNvPr>
          <p:cNvSpPr>
            <a:spLocks noGrp="1"/>
          </p:cNvSpPr>
          <p:nvPr>
            <p:ph type="body" sz="quarter" idx="24" hasCustomPrompt="1"/>
          </p:nvPr>
        </p:nvSpPr>
        <p:spPr>
          <a:xfrm>
            <a:off x="5016578" y="1675917"/>
            <a:ext cx="2793600" cy="426898"/>
          </a:xfrm>
          <a:prstGeom prst="rect">
            <a:avLst/>
          </a:prstGeom>
        </p:spPr>
        <p:txBody>
          <a:bodyPr lIns="0" tIns="0" rIns="0" bIns="0" anchor="ctr"/>
          <a:lstStyle>
            <a:lvl1pPr marL="0" indent="0">
              <a:lnSpc>
                <a:spcPct val="100000"/>
              </a:lnSpc>
              <a:spcBef>
                <a:spcPts val="0"/>
              </a:spcBef>
              <a:buClr>
                <a:schemeClr val="accent1"/>
              </a:buClr>
              <a:buFont typeface="Arial" panose="020B0604020202020204" pitchFamily="34" charset="0"/>
              <a:buNone/>
              <a:defRPr sz="1600" b="0">
                <a:solidFill>
                  <a:schemeClr val="accent1"/>
                </a:solidFill>
                <a:latin typeface="+mj-lt"/>
              </a:defRPr>
            </a:lvl1pPr>
            <a:lvl2pPr marL="628650" indent="-171450">
              <a:buClr>
                <a:schemeClr val="accent1"/>
              </a:buClr>
              <a:buFont typeface="Arial" panose="020B0604020202020204" pitchFamily="34" charset="0"/>
              <a:buChar char="•"/>
              <a:defRPr sz="1600"/>
            </a:lvl2pPr>
            <a:lvl3pPr marL="1085850" indent="-171450">
              <a:buClr>
                <a:schemeClr val="accent1"/>
              </a:buClr>
              <a:buFont typeface="Arial" panose="020B0604020202020204" pitchFamily="34" charset="0"/>
              <a:buChar char="•"/>
              <a:defRPr sz="1600"/>
            </a:lvl3pPr>
            <a:lvl4pPr marL="1543050" indent="-171450">
              <a:buClr>
                <a:schemeClr val="accent1"/>
              </a:buClr>
              <a:buFont typeface="Arial" panose="020B0604020202020204" pitchFamily="34" charset="0"/>
              <a:buChar char="•"/>
              <a:defRPr sz="1600"/>
            </a:lvl4pPr>
            <a:lvl5pPr marL="2000250" indent="-171450">
              <a:buClr>
                <a:schemeClr val="accent1"/>
              </a:buClr>
              <a:buFont typeface="Arial" panose="020B0604020202020204" pitchFamily="34" charset="0"/>
              <a:buChar char="•"/>
              <a:defRPr sz="1600"/>
            </a:lvl5pPr>
          </a:lstStyle>
          <a:p>
            <a:pPr marL="0" marR="0" lvl="0" indent="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ru-RU" dirty="0"/>
              <a:t>Заголовок блока </a:t>
            </a:r>
            <a:r>
              <a:rPr lang="en-US" dirty="0"/>
              <a:t/>
            </a:r>
            <a:br>
              <a:rPr lang="en-US" dirty="0"/>
            </a:br>
            <a:r>
              <a:rPr lang="ru-RU" dirty="0"/>
              <a:t>до двух строк (1</a:t>
            </a:r>
            <a:r>
              <a:rPr lang="en-US" dirty="0"/>
              <a:t>6pt)</a:t>
            </a:r>
            <a:endParaRPr lang="ru-RU" dirty="0"/>
          </a:p>
        </p:txBody>
      </p:sp>
      <p:sp>
        <p:nvSpPr>
          <p:cNvPr id="27" name="Текст 7">
            <a:extLst>
              <a:ext uri="{FF2B5EF4-FFF2-40B4-BE49-F238E27FC236}">
                <a16:creationId xmlns="" xmlns:a16="http://schemas.microsoft.com/office/drawing/2014/main" id="{9CE1F74B-A5B3-425A-B206-E898FB50B10B}"/>
              </a:ext>
            </a:extLst>
          </p:cNvPr>
          <p:cNvSpPr>
            <a:spLocks noGrp="1"/>
          </p:cNvSpPr>
          <p:nvPr>
            <p:ph type="body" sz="quarter" idx="12" hasCustomPrompt="1"/>
          </p:nvPr>
        </p:nvSpPr>
        <p:spPr>
          <a:xfrm>
            <a:off x="313101" y="6344044"/>
            <a:ext cx="10691812" cy="371420"/>
          </a:xfrm>
          <a:prstGeom prst="rect">
            <a:avLst/>
          </a:prstGeom>
        </p:spPr>
        <p:txBody>
          <a:bodyPr lIns="0" tIns="0" rIns="0" bIns="0"/>
          <a:lstStyle>
            <a:lvl1pPr marL="0" indent="0">
              <a:spcBef>
                <a:spcPts val="0"/>
              </a:spcBef>
              <a:buNone/>
              <a:defRPr sz="1400">
                <a:solidFill>
                  <a:schemeClr val="accent6">
                    <a:lumMod val="50000"/>
                  </a:schemeClr>
                </a:solidFill>
                <a:latin typeface="+mn-lt"/>
              </a:defRPr>
            </a:lvl1pPr>
            <a:lvl2pPr marL="457200" indent="0">
              <a:buNone/>
              <a:defRPr sz="1000">
                <a:latin typeface="+mn-lt"/>
              </a:defRPr>
            </a:lvl2pPr>
            <a:lvl3pPr marL="914400" indent="0">
              <a:buNone/>
              <a:defRPr sz="1000">
                <a:latin typeface="+mn-lt"/>
              </a:defRPr>
            </a:lvl3pPr>
            <a:lvl4pPr marL="1371600" indent="0">
              <a:buNone/>
              <a:defRPr sz="1000">
                <a:latin typeface="+mn-lt"/>
              </a:defRPr>
            </a:lvl4pPr>
            <a:lvl5pPr marL="1828800" indent="0">
              <a:buNone/>
              <a:defRPr sz="1000">
                <a:latin typeface="+mn-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ru-RU" dirty="0"/>
              <a:t>Источник или примечание до двух строк </a:t>
            </a:r>
            <a:r>
              <a:rPr lang="en-US" dirty="0"/>
              <a:t>(1</a:t>
            </a:r>
            <a:r>
              <a:rPr lang="ru-RU" dirty="0"/>
              <a:t>4</a:t>
            </a:r>
            <a:r>
              <a:rPr lang="en-US" dirty="0" err="1"/>
              <a:t>pt</a:t>
            </a:r>
            <a:r>
              <a:rPr lang="en-US" dirty="0"/>
              <a:t>)</a:t>
            </a:r>
            <a:br>
              <a:rPr lang="en-US" dirty="0"/>
            </a:br>
            <a:r>
              <a:rPr lang="ru-RU" dirty="0"/>
              <a:t>Источник или примечание до двух строк </a:t>
            </a:r>
            <a:r>
              <a:rPr lang="en-US" dirty="0"/>
              <a:t>(1</a:t>
            </a:r>
            <a:r>
              <a:rPr lang="ru-RU" dirty="0"/>
              <a:t>4</a:t>
            </a:r>
            <a:r>
              <a:rPr lang="en-US" dirty="0" err="1"/>
              <a:t>pt</a:t>
            </a:r>
            <a:r>
              <a:rPr lang="en-US" dirty="0"/>
              <a:t>)</a:t>
            </a:r>
            <a:endParaRPr lang="ru-RU" dirty="0"/>
          </a:p>
        </p:txBody>
      </p:sp>
    </p:spTree>
    <p:extLst>
      <p:ext uri="{BB962C8B-B14F-4D97-AF65-F5344CB8AC3E}">
        <p14:creationId xmlns:p14="http://schemas.microsoft.com/office/powerpoint/2010/main" val="1138573432"/>
      </p:ext>
    </p:extLst>
  </p:cSld>
  <p:clrMapOvr>
    <a:masterClrMapping/>
  </p:clrMapOvr>
  <p:extLst>
    <p:ext uri="{DCECCB84-F9BA-43D5-87BE-67443E8EF086}">
      <p15:sldGuideLst xmlns:p15="http://schemas.microsoft.com/office/powerpoint/2012/main">
        <p15:guide id="1" orient="horz" pos="958">
          <p15:clr>
            <a:srgbClr val="FBAE40"/>
          </p15:clr>
        </p15:guide>
        <p15:guide id="2" orient="horz" pos="845">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Карточка + буллиты">
    <p:spTree>
      <p:nvGrpSpPr>
        <p:cNvPr id="1" name=""/>
        <p:cNvGrpSpPr/>
        <p:nvPr/>
      </p:nvGrpSpPr>
      <p:grpSpPr>
        <a:xfrm>
          <a:off x="0" y="0"/>
          <a:ext cx="0" cy="0"/>
          <a:chOff x="0" y="0"/>
          <a:chExt cx="0" cy="0"/>
        </a:xfrm>
      </p:grpSpPr>
      <p:sp>
        <p:nvSpPr>
          <p:cNvPr id="2" name="Овал 1">
            <a:extLst>
              <a:ext uri="{FF2B5EF4-FFF2-40B4-BE49-F238E27FC236}">
                <a16:creationId xmlns="" xmlns:a16="http://schemas.microsoft.com/office/drawing/2014/main" id="{7B6946C5-7ADB-7B65-5757-BC20B3E04B69}"/>
              </a:ext>
            </a:extLst>
          </p:cNvPr>
          <p:cNvSpPr/>
          <p:nvPr userDrawn="1"/>
        </p:nvSpPr>
        <p:spPr>
          <a:xfrm>
            <a:off x="6343274" y="1566794"/>
            <a:ext cx="693336" cy="6933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FF"/>
              </a:solidFill>
            </a:endParaRPr>
          </a:p>
        </p:txBody>
      </p:sp>
      <p:sp>
        <p:nvSpPr>
          <p:cNvPr id="4" name="Rectangle: Rounded Corners 92">
            <a:extLst>
              <a:ext uri="{FF2B5EF4-FFF2-40B4-BE49-F238E27FC236}">
                <a16:creationId xmlns="" xmlns:a16="http://schemas.microsoft.com/office/drawing/2014/main" id="{B9A7E102-D00C-1051-1D12-9D4D78D2B9CF}"/>
              </a:ext>
            </a:extLst>
          </p:cNvPr>
          <p:cNvSpPr/>
          <p:nvPr userDrawn="1"/>
        </p:nvSpPr>
        <p:spPr>
          <a:xfrm flipH="1">
            <a:off x="6399067" y="1557222"/>
            <a:ext cx="5480194" cy="720000"/>
          </a:xfrm>
          <a:prstGeom prst="roundRect">
            <a:avLst>
              <a:gd name="adj" fmla="val 50000"/>
            </a:avLst>
          </a:prstGeom>
          <a:solidFill>
            <a:schemeClr val="accent6"/>
          </a:solid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613083"/>
              </a:solidFill>
            </a:endParaRPr>
          </a:p>
        </p:txBody>
      </p:sp>
      <p:sp>
        <p:nvSpPr>
          <p:cNvPr id="3" name="Slide Number Placeholder 2">
            <a:extLst>
              <a:ext uri="{FF2B5EF4-FFF2-40B4-BE49-F238E27FC236}">
                <a16:creationId xmlns="" xmlns:a16="http://schemas.microsoft.com/office/drawing/2014/main" id="{382AB3D8-3EA3-7DE7-5E6C-DA73FFFE9A07}"/>
              </a:ext>
            </a:extLst>
          </p:cNvPr>
          <p:cNvSpPr>
            <a:spLocks noGrp="1"/>
          </p:cNvSpPr>
          <p:nvPr>
            <p:ph type="sldNum" sz="quarter" idx="10"/>
          </p:nvPr>
        </p:nvSpPr>
        <p:spPr>
          <a:xfrm>
            <a:off x="11879263" y="6344044"/>
            <a:ext cx="283851" cy="161583"/>
          </a:xfrm>
        </p:spPr>
        <p:txBody>
          <a:bodyPr/>
          <a:lstStyle/>
          <a:p>
            <a:fld id="{2B1BC68D-7085-461E-8C90-1E57C4339781}" type="slidenum">
              <a:rPr lang="ru-RU" smtClean="0">
                <a:solidFill>
                  <a:srgbClr val="849BB1"/>
                </a:solidFill>
              </a:rPr>
              <a:pPr/>
              <a:t>‹#›</a:t>
            </a:fld>
            <a:endParaRPr lang="ru-RU">
              <a:solidFill>
                <a:srgbClr val="849BB1"/>
              </a:solidFill>
            </a:endParaRPr>
          </a:p>
        </p:txBody>
      </p:sp>
      <p:sp>
        <p:nvSpPr>
          <p:cNvPr id="7" name="Title Placeholder 1">
            <a:extLst>
              <a:ext uri="{FF2B5EF4-FFF2-40B4-BE49-F238E27FC236}">
                <a16:creationId xmlns="" xmlns:a16="http://schemas.microsoft.com/office/drawing/2014/main" id="{8ED2E0B3-FDB9-414C-AF27-049955646869}"/>
              </a:ext>
            </a:extLst>
          </p:cNvPr>
          <p:cNvSpPr>
            <a:spLocks noGrp="1"/>
          </p:cNvSpPr>
          <p:nvPr>
            <p:ph type="title" hasCustomPrompt="1"/>
          </p:nvPr>
        </p:nvSpPr>
        <p:spPr>
          <a:xfrm>
            <a:off x="300037" y="505898"/>
            <a:ext cx="10681652" cy="775597"/>
          </a:xfrm>
          <a:prstGeom prst="rect">
            <a:avLst/>
          </a:prstGeom>
        </p:spPr>
        <p:txBody>
          <a:bodyPr vert="horz" wrap="square" lIns="0" tIns="0" rIns="0" bIns="0" rtlCol="0" anchor="ctr">
            <a:noAutofit/>
          </a:bodyPr>
          <a:lstStyle/>
          <a:p>
            <a:r>
              <a:rPr lang="ru-RU" dirty="0"/>
              <a:t>Заголовок в одну </a:t>
            </a:r>
            <a:br>
              <a:rPr lang="ru-RU" dirty="0"/>
            </a:br>
            <a:r>
              <a:rPr lang="ru-RU" dirty="0"/>
              <a:t>или две строки (</a:t>
            </a:r>
            <a:r>
              <a:rPr lang="en-US" dirty="0"/>
              <a:t>28pt</a:t>
            </a:r>
            <a:r>
              <a:rPr lang="ru-RU" dirty="0"/>
              <a:t>)</a:t>
            </a:r>
          </a:p>
        </p:txBody>
      </p:sp>
      <p:sp>
        <p:nvSpPr>
          <p:cNvPr id="67" name="Rectangle: Rounded Corners 24">
            <a:extLst>
              <a:ext uri="{FF2B5EF4-FFF2-40B4-BE49-F238E27FC236}">
                <a16:creationId xmlns="" xmlns:a16="http://schemas.microsoft.com/office/drawing/2014/main" id="{63EA35FB-03DA-4E78-9F07-193BA29402E9}"/>
              </a:ext>
            </a:extLst>
          </p:cNvPr>
          <p:cNvSpPr/>
          <p:nvPr userDrawn="1"/>
        </p:nvSpPr>
        <p:spPr>
          <a:xfrm>
            <a:off x="300038" y="1532975"/>
            <a:ext cx="5548690" cy="4667800"/>
          </a:xfrm>
          <a:prstGeom prst="roundRect">
            <a:avLst>
              <a:gd name="adj" fmla="val 1214"/>
            </a:avLst>
          </a:prstGeom>
          <a:solidFill>
            <a:schemeClr val="bg1"/>
          </a:solid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613083"/>
              </a:solidFill>
            </a:endParaRPr>
          </a:p>
        </p:txBody>
      </p:sp>
      <p:sp>
        <p:nvSpPr>
          <p:cNvPr id="68" name="Текст 18">
            <a:extLst>
              <a:ext uri="{FF2B5EF4-FFF2-40B4-BE49-F238E27FC236}">
                <a16:creationId xmlns="" xmlns:a16="http://schemas.microsoft.com/office/drawing/2014/main" id="{C21E7B63-1A08-48D7-A84B-15AB789D8B74}"/>
              </a:ext>
            </a:extLst>
          </p:cNvPr>
          <p:cNvSpPr>
            <a:spLocks noGrp="1"/>
          </p:cNvSpPr>
          <p:nvPr>
            <p:ph type="body" sz="quarter" idx="18" hasCustomPrompt="1"/>
          </p:nvPr>
        </p:nvSpPr>
        <p:spPr>
          <a:xfrm>
            <a:off x="506701" y="2263950"/>
            <a:ext cx="5135364" cy="3796315"/>
          </a:xfrm>
          <a:prstGeom prst="rect">
            <a:avLst/>
          </a:prstGeom>
        </p:spPr>
        <p:txBody>
          <a:bodyPr/>
          <a:lstStyle>
            <a:lvl1pPr marL="0" indent="0">
              <a:lnSpc>
                <a:spcPct val="100000"/>
              </a:lnSpc>
              <a:spcBef>
                <a:spcPts val="600"/>
              </a:spcBef>
              <a:buFont typeface="Arial" panose="020B0604020202020204" pitchFamily="34" charset="0"/>
              <a:buNone/>
              <a:defRPr sz="1600"/>
            </a:lvl1pPr>
          </a:lstStyle>
          <a:p>
            <a:pPr lvl="0"/>
            <a:r>
              <a:rPr lang="ru-RU" dirty="0"/>
              <a:t>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 Основной текст (16pt)</a:t>
            </a:r>
          </a:p>
        </p:txBody>
      </p:sp>
      <p:sp>
        <p:nvSpPr>
          <p:cNvPr id="69" name="Текст 4">
            <a:extLst>
              <a:ext uri="{FF2B5EF4-FFF2-40B4-BE49-F238E27FC236}">
                <a16:creationId xmlns="" xmlns:a16="http://schemas.microsoft.com/office/drawing/2014/main" id="{3CE93CCD-C9F3-4666-BD07-F5D6C326DBFE}"/>
              </a:ext>
            </a:extLst>
          </p:cNvPr>
          <p:cNvSpPr>
            <a:spLocks noGrp="1"/>
          </p:cNvSpPr>
          <p:nvPr>
            <p:ph type="body" sz="quarter" idx="15" hasCustomPrompt="1"/>
          </p:nvPr>
        </p:nvSpPr>
        <p:spPr>
          <a:xfrm>
            <a:off x="506701" y="1679526"/>
            <a:ext cx="5135364" cy="426898"/>
          </a:xfrm>
          <a:prstGeom prst="rect">
            <a:avLst/>
          </a:prstGeom>
        </p:spPr>
        <p:txBody>
          <a:bodyPr lIns="0" tIns="0" rIns="0" bIns="0" anchor="ctr"/>
          <a:lstStyle>
            <a:lvl1pPr marL="0" indent="0">
              <a:lnSpc>
                <a:spcPct val="100000"/>
              </a:lnSpc>
              <a:spcBef>
                <a:spcPts val="0"/>
              </a:spcBef>
              <a:buClr>
                <a:schemeClr val="accent1"/>
              </a:buClr>
              <a:buFont typeface="Arial" panose="020B0604020202020204" pitchFamily="34" charset="0"/>
              <a:buNone/>
              <a:defRPr sz="1600" b="0">
                <a:solidFill>
                  <a:schemeClr val="accent1"/>
                </a:solidFill>
                <a:latin typeface="+mj-lt"/>
              </a:defRPr>
            </a:lvl1pPr>
            <a:lvl2pPr marL="628650" indent="-171450">
              <a:buClr>
                <a:schemeClr val="accent1"/>
              </a:buClr>
              <a:buFont typeface="Arial" panose="020B0604020202020204" pitchFamily="34" charset="0"/>
              <a:buChar char="•"/>
              <a:defRPr sz="1600"/>
            </a:lvl2pPr>
            <a:lvl3pPr marL="1085850" indent="-171450">
              <a:buClr>
                <a:schemeClr val="accent1"/>
              </a:buClr>
              <a:buFont typeface="Arial" panose="020B0604020202020204" pitchFamily="34" charset="0"/>
              <a:buChar char="•"/>
              <a:defRPr sz="1600"/>
            </a:lvl3pPr>
            <a:lvl4pPr marL="1543050" indent="-171450">
              <a:buClr>
                <a:schemeClr val="accent1"/>
              </a:buClr>
              <a:buFont typeface="Arial" panose="020B0604020202020204" pitchFamily="34" charset="0"/>
              <a:buChar char="•"/>
              <a:defRPr sz="1600"/>
            </a:lvl4pPr>
            <a:lvl5pPr marL="2000250" indent="-171450">
              <a:buClr>
                <a:schemeClr val="accent1"/>
              </a:buClr>
              <a:buFont typeface="Arial" panose="020B0604020202020204" pitchFamily="34" charset="0"/>
              <a:buChar char="•"/>
              <a:defRPr sz="1600"/>
            </a:lvl5pPr>
          </a:lstStyle>
          <a:p>
            <a:pPr marL="0" marR="0" lvl="0" indent="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ru-RU" dirty="0"/>
              <a:t>Заголовок блока до двух строк (16</a:t>
            </a:r>
            <a:r>
              <a:rPr lang="en-US" dirty="0" err="1"/>
              <a:t>pt</a:t>
            </a:r>
            <a:r>
              <a:rPr lang="ru-RU" dirty="0"/>
              <a:t>)</a:t>
            </a:r>
            <a:r>
              <a:rPr lang="en-US" dirty="0"/>
              <a:t/>
            </a:r>
            <a:br>
              <a:rPr lang="en-US" dirty="0"/>
            </a:br>
            <a:r>
              <a:rPr lang="ru-RU" dirty="0"/>
              <a:t>Заголовок блока до двух строк (16</a:t>
            </a:r>
            <a:r>
              <a:rPr lang="en-US" dirty="0" err="1"/>
              <a:t>pt</a:t>
            </a:r>
            <a:r>
              <a:rPr lang="en-US" dirty="0"/>
              <a:t>)</a:t>
            </a:r>
            <a:endParaRPr lang="ru-RU" dirty="0"/>
          </a:p>
        </p:txBody>
      </p:sp>
      <p:sp>
        <p:nvSpPr>
          <p:cNvPr id="70" name="Текст 4">
            <a:extLst>
              <a:ext uri="{FF2B5EF4-FFF2-40B4-BE49-F238E27FC236}">
                <a16:creationId xmlns="" xmlns:a16="http://schemas.microsoft.com/office/drawing/2014/main" id="{008674C8-5729-4322-A69E-4FC5CE5195BD}"/>
              </a:ext>
            </a:extLst>
          </p:cNvPr>
          <p:cNvSpPr>
            <a:spLocks noGrp="1"/>
          </p:cNvSpPr>
          <p:nvPr>
            <p:ph type="body" sz="quarter" idx="19" hasCustomPrompt="1"/>
          </p:nvPr>
        </p:nvSpPr>
        <p:spPr>
          <a:xfrm>
            <a:off x="6736737" y="1679526"/>
            <a:ext cx="5142525" cy="426898"/>
          </a:xfrm>
          <a:prstGeom prst="rect">
            <a:avLst/>
          </a:prstGeom>
        </p:spPr>
        <p:txBody>
          <a:bodyPr lIns="0" tIns="0" rIns="0" bIns="0" anchor="ctr"/>
          <a:lstStyle>
            <a:lvl1pPr marL="0" indent="0">
              <a:lnSpc>
                <a:spcPct val="100000"/>
              </a:lnSpc>
              <a:spcBef>
                <a:spcPts val="0"/>
              </a:spcBef>
              <a:buClr>
                <a:schemeClr val="accent1"/>
              </a:buClr>
              <a:buFont typeface="Arial" panose="020B0604020202020204" pitchFamily="34" charset="0"/>
              <a:buNone/>
              <a:defRPr sz="1600" b="0">
                <a:solidFill>
                  <a:schemeClr val="accent1"/>
                </a:solidFill>
                <a:latin typeface="+mj-lt"/>
              </a:defRPr>
            </a:lvl1pPr>
            <a:lvl2pPr marL="628650" indent="-171450">
              <a:buClr>
                <a:schemeClr val="accent1"/>
              </a:buClr>
              <a:buFont typeface="Arial" panose="020B0604020202020204" pitchFamily="34" charset="0"/>
              <a:buChar char="•"/>
              <a:defRPr sz="1600"/>
            </a:lvl2pPr>
            <a:lvl3pPr marL="1085850" indent="-171450">
              <a:buClr>
                <a:schemeClr val="accent1"/>
              </a:buClr>
              <a:buFont typeface="Arial" panose="020B0604020202020204" pitchFamily="34" charset="0"/>
              <a:buChar char="•"/>
              <a:defRPr sz="1600"/>
            </a:lvl3pPr>
            <a:lvl4pPr marL="1543050" indent="-171450">
              <a:buClr>
                <a:schemeClr val="accent1"/>
              </a:buClr>
              <a:buFont typeface="Arial" panose="020B0604020202020204" pitchFamily="34" charset="0"/>
              <a:buChar char="•"/>
              <a:defRPr sz="1600"/>
            </a:lvl4pPr>
            <a:lvl5pPr marL="2000250" indent="-171450">
              <a:buClr>
                <a:schemeClr val="accent1"/>
              </a:buClr>
              <a:buFont typeface="Arial" panose="020B0604020202020204" pitchFamily="34" charset="0"/>
              <a:buChar char="•"/>
              <a:defRPr sz="1600"/>
            </a:lvl5pPr>
          </a:lstStyle>
          <a:p>
            <a:pPr marL="0" marR="0" lvl="0" indent="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ru-RU" dirty="0"/>
              <a:t>Заголовок блока до двух строк (16</a:t>
            </a:r>
            <a:r>
              <a:rPr lang="en-US" dirty="0" err="1"/>
              <a:t>pt</a:t>
            </a:r>
            <a:r>
              <a:rPr lang="ru-RU" dirty="0"/>
              <a:t>)</a:t>
            </a:r>
            <a:r>
              <a:rPr lang="en-US" dirty="0"/>
              <a:t/>
            </a:r>
            <a:br>
              <a:rPr lang="en-US" dirty="0"/>
            </a:br>
            <a:r>
              <a:rPr lang="ru-RU" dirty="0"/>
              <a:t>Заголовок блока до двух строк (16</a:t>
            </a:r>
            <a:r>
              <a:rPr lang="en-US" dirty="0" err="1"/>
              <a:t>pt</a:t>
            </a:r>
            <a:r>
              <a:rPr lang="en-US" dirty="0"/>
              <a:t>)</a:t>
            </a:r>
            <a:endParaRPr lang="ru-RU" dirty="0"/>
          </a:p>
        </p:txBody>
      </p:sp>
      <p:sp>
        <p:nvSpPr>
          <p:cNvPr id="73" name="Текст 18">
            <a:extLst>
              <a:ext uri="{FF2B5EF4-FFF2-40B4-BE49-F238E27FC236}">
                <a16:creationId xmlns="" xmlns:a16="http://schemas.microsoft.com/office/drawing/2014/main" id="{45351561-AF19-4E6A-8B23-018A357EB7CA}"/>
              </a:ext>
            </a:extLst>
          </p:cNvPr>
          <p:cNvSpPr>
            <a:spLocks noGrp="1"/>
          </p:cNvSpPr>
          <p:nvPr>
            <p:ph type="body" sz="quarter" idx="21" hasCustomPrompt="1"/>
          </p:nvPr>
        </p:nvSpPr>
        <p:spPr>
          <a:xfrm>
            <a:off x="7324345" y="2471920"/>
            <a:ext cx="4554917" cy="972000"/>
          </a:xfrm>
          <a:prstGeom prst="rect">
            <a:avLst/>
          </a:prstGeom>
        </p:spPr>
        <p:txBody>
          <a:bodyPr anchor="ctr"/>
          <a:lstStyle>
            <a:lvl1pPr marL="0" indent="0">
              <a:lnSpc>
                <a:spcPct val="100000"/>
              </a:lnSpc>
              <a:spcBef>
                <a:spcPts val="0"/>
              </a:spcBef>
              <a:buFont typeface="Arial" panose="020B0604020202020204" pitchFamily="34" charset="0"/>
              <a:buNone/>
              <a:defRPr sz="1600"/>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ru-RU" dirty="0"/>
              <a:t>Текст буллита до трех строк (</a:t>
            </a:r>
            <a:r>
              <a:rPr lang="en-US" dirty="0"/>
              <a:t> </a:t>
            </a:r>
            <a:r>
              <a:rPr lang="ru-RU" dirty="0"/>
              <a:t>16</a:t>
            </a:r>
            <a:r>
              <a:rPr lang="en-US" dirty="0"/>
              <a:t>pt</a:t>
            </a:r>
            <a:r>
              <a:rPr lang="ru-RU" dirty="0"/>
              <a:t>) </a:t>
            </a:r>
            <a:r>
              <a:rPr kumimoji="0" lang="ru-RU" sz="1600" b="0" i="0" u="none" strike="noStrike" kern="0" cap="none" spc="0" normalizeH="0" baseline="0" noProof="0" dirty="0">
                <a:ln>
                  <a:noFill/>
                </a:ln>
                <a:solidFill>
                  <a:srgbClr val="212330"/>
                </a:solidFill>
                <a:effectLst/>
                <a:uLnTx/>
                <a:uFillTx/>
                <a:latin typeface="Montserrat"/>
                <a:ea typeface="Tahoma" panose="020B0604030504040204" pitchFamily="34" charset="0"/>
                <a:cs typeface="Tahoma" panose="020B0604030504040204" pitchFamily="34" charset="0"/>
              </a:rPr>
              <a:t>Вместо</a:t>
            </a:r>
            <a:r>
              <a:rPr kumimoji="0" lang="en-US" sz="1600" b="0" i="0" u="none" strike="noStrike" kern="0" cap="none" spc="0" normalizeH="0" baseline="0" noProof="0" dirty="0">
                <a:ln>
                  <a:noFill/>
                </a:ln>
                <a:solidFill>
                  <a:srgbClr val="212330"/>
                </a:solidFill>
                <a:effectLst/>
                <a:uLnTx/>
                <a:uFillTx/>
                <a:latin typeface="Montserrat"/>
                <a:ea typeface="Tahoma" panose="020B0604030504040204" pitchFamily="34" charset="0"/>
                <a:cs typeface="Tahoma" panose="020B0604030504040204" pitchFamily="34" charset="0"/>
              </a:rPr>
              <a:t> </a:t>
            </a:r>
            <a:r>
              <a:rPr kumimoji="0" lang="ru-RU" sz="1600" b="0" i="0" u="none" strike="noStrike" kern="0" cap="none" spc="0" normalizeH="0" baseline="0" noProof="0" dirty="0">
                <a:ln>
                  <a:noFill/>
                </a:ln>
                <a:solidFill>
                  <a:srgbClr val="212330"/>
                </a:solidFill>
                <a:effectLst/>
                <a:uLnTx/>
                <a:uFillTx/>
                <a:latin typeface="Montserrat"/>
                <a:ea typeface="Tahoma" panose="020B0604030504040204" pitchFamily="34" charset="0"/>
                <a:cs typeface="Tahoma" panose="020B0604030504040204" pitchFamily="34" charset="0"/>
              </a:rPr>
              <a:t>числовых маркеров вы также можете разместить иконки отражающие смысл буллита</a:t>
            </a:r>
          </a:p>
        </p:txBody>
      </p:sp>
      <p:sp>
        <p:nvSpPr>
          <p:cNvPr id="78" name="Текст 18">
            <a:extLst>
              <a:ext uri="{FF2B5EF4-FFF2-40B4-BE49-F238E27FC236}">
                <a16:creationId xmlns="" xmlns:a16="http://schemas.microsoft.com/office/drawing/2014/main" id="{6E7CCDD4-F6AF-49B6-8273-F57645934372}"/>
              </a:ext>
            </a:extLst>
          </p:cNvPr>
          <p:cNvSpPr>
            <a:spLocks noGrp="1"/>
          </p:cNvSpPr>
          <p:nvPr>
            <p:ph type="body" sz="quarter" idx="24" hasCustomPrompt="1"/>
          </p:nvPr>
        </p:nvSpPr>
        <p:spPr>
          <a:xfrm>
            <a:off x="6481327" y="5245499"/>
            <a:ext cx="710067" cy="657532"/>
          </a:xfrm>
          <a:prstGeom prst="rect">
            <a:avLst/>
          </a:prstGeom>
        </p:spPr>
        <p:txBody>
          <a:bodyPr lIns="0" tIns="0" rIns="0" bIns="0" anchor="ctr"/>
          <a:lstStyle>
            <a:lvl1pPr marL="0" indent="0" algn="ctr">
              <a:buNone/>
              <a:defRPr lang="ru-RU" sz="3200" b="0" dirty="0" smtClean="0">
                <a:solidFill>
                  <a:schemeClr val="accent1"/>
                </a:solidFill>
                <a:latin typeface="+mj-lt"/>
              </a:defRPr>
            </a:lvl1pPr>
          </a:lstStyle>
          <a:p>
            <a:pPr marL="228600" lvl="0" indent="-228600">
              <a:lnSpc>
                <a:spcPct val="100000"/>
              </a:lnSpc>
              <a:buClr>
                <a:schemeClr val="accent1"/>
              </a:buClr>
            </a:pPr>
            <a:r>
              <a:rPr lang="en-US" dirty="0"/>
              <a:t>03</a:t>
            </a:r>
            <a:endParaRPr lang="ru-RU" dirty="0"/>
          </a:p>
        </p:txBody>
      </p:sp>
      <p:sp>
        <p:nvSpPr>
          <p:cNvPr id="79" name="Текст 18">
            <a:extLst>
              <a:ext uri="{FF2B5EF4-FFF2-40B4-BE49-F238E27FC236}">
                <a16:creationId xmlns="" xmlns:a16="http://schemas.microsoft.com/office/drawing/2014/main" id="{CD986E0F-1005-4CA3-9B1F-93C3812AF557}"/>
              </a:ext>
            </a:extLst>
          </p:cNvPr>
          <p:cNvSpPr>
            <a:spLocks noGrp="1"/>
          </p:cNvSpPr>
          <p:nvPr>
            <p:ph type="body" sz="quarter" idx="25" hasCustomPrompt="1"/>
          </p:nvPr>
        </p:nvSpPr>
        <p:spPr>
          <a:xfrm>
            <a:off x="6481327" y="3937326"/>
            <a:ext cx="710067" cy="657532"/>
          </a:xfrm>
          <a:prstGeom prst="rect">
            <a:avLst/>
          </a:prstGeom>
        </p:spPr>
        <p:txBody>
          <a:bodyPr lIns="0" tIns="0" rIns="0" bIns="0" anchor="ctr"/>
          <a:lstStyle>
            <a:lvl1pPr marL="0" indent="0" algn="ctr">
              <a:buNone/>
              <a:defRPr lang="ru-RU" sz="3200" b="0" dirty="0" smtClean="0">
                <a:solidFill>
                  <a:schemeClr val="accent1"/>
                </a:solidFill>
                <a:latin typeface="+mj-lt"/>
              </a:defRPr>
            </a:lvl1pPr>
          </a:lstStyle>
          <a:p>
            <a:pPr marL="228600" lvl="0" indent="-228600">
              <a:lnSpc>
                <a:spcPct val="100000"/>
              </a:lnSpc>
              <a:buClr>
                <a:schemeClr val="accent1"/>
              </a:buClr>
            </a:pPr>
            <a:r>
              <a:rPr lang="en-US" dirty="0"/>
              <a:t>02</a:t>
            </a:r>
            <a:endParaRPr lang="ru-RU" dirty="0"/>
          </a:p>
        </p:txBody>
      </p:sp>
      <p:sp>
        <p:nvSpPr>
          <p:cNvPr id="80" name="Текст 18">
            <a:extLst>
              <a:ext uri="{FF2B5EF4-FFF2-40B4-BE49-F238E27FC236}">
                <a16:creationId xmlns="" xmlns:a16="http://schemas.microsoft.com/office/drawing/2014/main" id="{3E9E292C-AC04-4164-B23F-4617F5B619B4}"/>
              </a:ext>
            </a:extLst>
          </p:cNvPr>
          <p:cNvSpPr>
            <a:spLocks noGrp="1"/>
          </p:cNvSpPr>
          <p:nvPr>
            <p:ph type="body" sz="quarter" idx="26" hasCustomPrompt="1"/>
          </p:nvPr>
        </p:nvSpPr>
        <p:spPr>
          <a:xfrm>
            <a:off x="6481327" y="2629154"/>
            <a:ext cx="710067" cy="657532"/>
          </a:xfrm>
          <a:prstGeom prst="rect">
            <a:avLst/>
          </a:prstGeom>
        </p:spPr>
        <p:txBody>
          <a:bodyPr lIns="0" tIns="0" rIns="0" bIns="0" anchor="ctr"/>
          <a:lstStyle>
            <a:lvl1pPr marL="0" indent="0" algn="ctr">
              <a:buNone/>
              <a:defRPr lang="ru-RU" sz="3200" b="0" dirty="0" smtClean="0">
                <a:solidFill>
                  <a:schemeClr val="accent1"/>
                </a:solidFill>
                <a:latin typeface="+mj-lt"/>
              </a:defRPr>
            </a:lvl1pPr>
          </a:lstStyle>
          <a:p>
            <a:pPr marL="228600" lvl="0" indent="-228600">
              <a:lnSpc>
                <a:spcPct val="100000"/>
              </a:lnSpc>
              <a:buClr>
                <a:schemeClr val="accent1"/>
              </a:buClr>
            </a:pPr>
            <a:r>
              <a:rPr lang="en-US" dirty="0"/>
              <a:t>01</a:t>
            </a:r>
            <a:endParaRPr lang="ru-RU" dirty="0"/>
          </a:p>
        </p:txBody>
      </p:sp>
      <p:sp>
        <p:nvSpPr>
          <p:cNvPr id="90" name="Текст 18">
            <a:extLst>
              <a:ext uri="{FF2B5EF4-FFF2-40B4-BE49-F238E27FC236}">
                <a16:creationId xmlns="" xmlns:a16="http://schemas.microsoft.com/office/drawing/2014/main" id="{EC4AA039-A98A-43CC-96E6-599CAE0617E6}"/>
              </a:ext>
            </a:extLst>
          </p:cNvPr>
          <p:cNvSpPr>
            <a:spLocks noGrp="1"/>
          </p:cNvSpPr>
          <p:nvPr>
            <p:ph type="body" sz="quarter" idx="30" hasCustomPrompt="1"/>
          </p:nvPr>
        </p:nvSpPr>
        <p:spPr>
          <a:xfrm>
            <a:off x="7324345" y="5088265"/>
            <a:ext cx="4554917" cy="972000"/>
          </a:xfrm>
          <a:prstGeom prst="rect">
            <a:avLst/>
          </a:prstGeom>
        </p:spPr>
        <p:txBody>
          <a:bodyPr anchor="ctr"/>
          <a:lstStyle>
            <a:lvl1pPr marL="0" indent="0">
              <a:lnSpc>
                <a:spcPct val="100000"/>
              </a:lnSpc>
              <a:spcBef>
                <a:spcPts val="0"/>
              </a:spcBef>
              <a:buFont typeface="Arial" panose="020B0604020202020204" pitchFamily="34" charset="0"/>
              <a:buNone/>
              <a:defRPr sz="1600"/>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ru-RU" dirty="0"/>
              <a:t>Текст буллита до трех строк (</a:t>
            </a:r>
            <a:r>
              <a:rPr lang="en-US" dirty="0"/>
              <a:t> </a:t>
            </a:r>
            <a:r>
              <a:rPr lang="ru-RU" dirty="0"/>
              <a:t>16</a:t>
            </a:r>
            <a:r>
              <a:rPr lang="en-US" dirty="0" err="1"/>
              <a:t>pt</a:t>
            </a:r>
            <a:r>
              <a:rPr lang="ru-RU" dirty="0"/>
              <a:t>) </a:t>
            </a:r>
            <a:r>
              <a:rPr kumimoji="0" lang="ru-RU" sz="1600" b="0" i="0" u="none" strike="noStrike" kern="0" cap="none" spc="0" normalizeH="0" baseline="0" noProof="0" dirty="0">
                <a:ln>
                  <a:noFill/>
                </a:ln>
                <a:solidFill>
                  <a:srgbClr val="212330"/>
                </a:solidFill>
                <a:effectLst/>
                <a:uLnTx/>
                <a:uFillTx/>
                <a:latin typeface="Montserrat"/>
                <a:ea typeface="Tahoma" panose="020B0604030504040204" pitchFamily="34" charset="0"/>
                <a:cs typeface="Tahoma" panose="020B0604030504040204" pitchFamily="34" charset="0"/>
              </a:rPr>
              <a:t>Вместо</a:t>
            </a:r>
            <a:r>
              <a:rPr kumimoji="0" lang="en-US" sz="1600" b="0" i="0" u="none" strike="noStrike" kern="0" cap="none" spc="0" normalizeH="0" baseline="0" noProof="0" dirty="0">
                <a:ln>
                  <a:noFill/>
                </a:ln>
                <a:solidFill>
                  <a:srgbClr val="212330"/>
                </a:solidFill>
                <a:effectLst/>
                <a:uLnTx/>
                <a:uFillTx/>
                <a:latin typeface="Montserrat"/>
                <a:ea typeface="Tahoma" panose="020B0604030504040204" pitchFamily="34" charset="0"/>
                <a:cs typeface="Tahoma" panose="020B0604030504040204" pitchFamily="34" charset="0"/>
              </a:rPr>
              <a:t> </a:t>
            </a:r>
            <a:r>
              <a:rPr kumimoji="0" lang="ru-RU" sz="1600" b="0" i="0" u="none" strike="noStrike" kern="0" cap="none" spc="0" normalizeH="0" baseline="0" noProof="0" dirty="0">
                <a:ln>
                  <a:noFill/>
                </a:ln>
                <a:solidFill>
                  <a:srgbClr val="212330"/>
                </a:solidFill>
                <a:effectLst/>
                <a:uLnTx/>
                <a:uFillTx/>
                <a:latin typeface="Montserrat"/>
                <a:ea typeface="Tahoma" panose="020B0604030504040204" pitchFamily="34" charset="0"/>
                <a:cs typeface="Tahoma" panose="020B0604030504040204" pitchFamily="34" charset="0"/>
              </a:rPr>
              <a:t>числовых маркеров вы также можете разместить иконки отражающие смысл буллита</a:t>
            </a:r>
          </a:p>
        </p:txBody>
      </p:sp>
      <p:sp>
        <p:nvSpPr>
          <p:cNvPr id="91" name="Текст 18">
            <a:extLst>
              <a:ext uri="{FF2B5EF4-FFF2-40B4-BE49-F238E27FC236}">
                <a16:creationId xmlns="" xmlns:a16="http://schemas.microsoft.com/office/drawing/2014/main" id="{D4F316D0-AC22-4824-A75B-4624720860BE}"/>
              </a:ext>
            </a:extLst>
          </p:cNvPr>
          <p:cNvSpPr>
            <a:spLocks noGrp="1"/>
          </p:cNvSpPr>
          <p:nvPr>
            <p:ph type="body" sz="quarter" idx="31" hasCustomPrompt="1"/>
          </p:nvPr>
        </p:nvSpPr>
        <p:spPr>
          <a:xfrm>
            <a:off x="7324345" y="3780092"/>
            <a:ext cx="4554917" cy="972000"/>
          </a:xfrm>
          <a:prstGeom prst="rect">
            <a:avLst/>
          </a:prstGeom>
        </p:spPr>
        <p:txBody>
          <a:bodyPr anchor="ctr"/>
          <a:lstStyle>
            <a:lvl1pPr marL="0" indent="0">
              <a:lnSpc>
                <a:spcPct val="100000"/>
              </a:lnSpc>
              <a:spcBef>
                <a:spcPts val="0"/>
              </a:spcBef>
              <a:buFont typeface="Arial" panose="020B0604020202020204" pitchFamily="34" charset="0"/>
              <a:buNone/>
              <a:defRPr sz="1600"/>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ru-RU" dirty="0"/>
              <a:t>Текст буллита до трех строк (</a:t>
            </a:r>
            <a:r>
              <a:rPr lang="en-US" dirty="0"/>
              <a:t> </a:t>
            </a:r>
            <a:r>
              <a:rPr lang="ru-RU" dirty="0"/>
              <a:t>16</a:t>
            </a:r>
            <a:r>
              <a:rPr lang="en-US" dirty="0" err="1"/>
              <a:t>pt</a:t>
            </a:r>
            <a:r>
              <a:rPr lang="ru-RU" dirty="0"/>
              <a:t>) </a:t>
            </a:r>
            <a:r>
              <a:rPr kumimoji="0" lang="ru-RU" sz="1600" b="0" i="0" u="none" strike="noStrike" kern="0" cap="none" spc="0" normalizeH="0" baseline="0" noProof="0" dirty="0">
                <a:ln>
                  <a:noFill/>
                </a:ln>
                <a:solidFill>
                  <a:srgbClr val="212330"/>
                </a:solidFill>
                <a:effectLst/>
                <a:uLnTx/>
                <a:uFillTx/>
                <a:latin typeface="Montserrat"/>
                <a:ea typeface="Tahoma" panose="020B0604030504040204" pitchFamily="34" charset="0"/>
                <a:cs typeface="Tahoma" panose="020B0604030504040204" pitchFamily="34" charset="0"/>
              </a:rPr>
              <a:t>Вместо</a:t>
            </a:r>
            <a:r>
              <a:rPr kumimoji="0" lang="en-US" sz="1600" b="0" i="0" u="none" strike="noStrike" kern="0" cap="none" spc="0" normalizeH="0" baseline="0" noProof="0" dirty="0">
                <a:ln>
                  <a:noFill/>
                </a:ln>
                <a:solidFill>
                  <a:srgbClr val="212330"/>
                </a:solidFill>
                <a:effectLst/>
                <a:uLnTx/>
                <a:uFillTx/>
                <a:latin typeface="Montserrat"/>
                <a:ea typeface="Tahoma" panose="020B0604030504040204" pitchFamily="34" charset="0"/>
                <a:cs typeface="Tahoma" panose="020B0604030504040204" pitchFamily="34" charset="0"/>
              </a:rPr>
              <a:t> </a:t>
            </a:r>
            <a:r>
              <a:rPr kumimoji="0" lang="ru-RU" sz="1600" b="0" i="0" u="none" strike="noStrike" kern="0" cap="none" spc="0" normalizeH="0" baseline="0" noProof="0" dirty="0">
                <a:ln>
                  <a:noFill/>
                </a:ln>
                <a:solidFill>
                  <a:srgbClr val="212330"/>
                </a:solidFill>
                <a:effectLst/>
                <a:uLnTx/>
                <a:uFillTx/>
                <a:latin typeface="Montserrat"/>
                <a:ea typeface="Tahoma" panose="020B0604030504040204" pitchFamily="34" charset="0"/>
                <a:cs typeface="Tahoma" panose="020B0604030504040204" pitchFamily="34" charset="0"/>
              </a:rPr>
              <a:t>числовых маркеров вы также можете разместить иконки отражающие смысл буллита</a:t>
            </a:r>
          </a:p>
        </p:txBody>
      </p:sp>
      <p:cxnSp>
        <p:nvCxnSpPr>
          <p:cNvPr id="18" name="Straight Connector 75">
            <a:extLst>
              <a:ext uri="{FF2B5EF4-FFF2-40B4-BE49-F238E27FC236}">
                <a16:creationId xmlns="" xmlns:a16="http://schemas.microsoft.com/office/drawing/2014/main" id="{41A5621A-9489-45F6-878A-36711B0FC11F}"/>
              </a:ext>
            </a:extLst>
          </p:cNvPr>
          <p:cNvCxnSpPr>
            <a:cxnSpLocks/>
          </p:cNvCxnSpPr>
          <p:nvPr userDrawn="1"/>
        </p:nvCxnSpPr>
        <p:spPr>
          <a:xfrm>
            <a:off x="6481327" y="3612006"/>
            <a:ext cx="5400000" cy="0"/>
          </a:xfrm>
          <a:prstGeom prst="line">
            <a:avLst/>
          </a:prstGeom>
          <a:solidFill>
            <a:schemeClr val="bg1"/>
          </a:solid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20" name="Straight Connector 75">
            <a:extLst>
              <a:ext uri="{FF2B5EF4-FFF2-40B4-BE49-F238E27FC236}">
                <a16:creationId xmlns="" xmlns:a16="http://schemas.microsoft.com/office/drawing/2014/main" id="{A31BF083-FA24-484A-9C13-6488F13CF19D}"/>
              </a:ext>
            </a:extLst>
          </p:cNvPr>
          <p:cNvCxnSpPr>
            <a:cxnSpLocks/>
          </p:cNvCxnSpPr>
          <p:nvPr userDrawn="1"/>
        </p:nvCxnSpPr>
        <p:spPr>
          <a:xfrm>
            <a:off x="6481327" y="4920178"/>
            <a:ext cx="5400000" cy="0"/>
          </a:xfrm>
          <a:prstGeom prst="line">
            <a:avLst/>
          </a:prstGeom>
          <a:solidFill>
            <a:schemeClr val="bg1"/>
          </a:solid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9" name="Текст 7">
            <a:extLst>
              <a:ext uri="{FF2B5EF4-FFF2-40B4-BE49-F238E27FC236}">
                <a16:creationId xmlns="" xmlns:a16="http://schemas.microsoft.com/office/drawing/2014/main" id="{03D654A0-347D-4E32-A93E-65C2FA31852E}"/>
              </a:ext>
            </a:extLst>
          </p:cNvPr>
          <p:cNvSpPr>
            <a:spLocks noGrp="1"/>
          </p:cNvSpPr>
          <p:nvPr>
            <p:ph type="body" sz="quarter" idx="12" hasCustomPrompt="1"/>
          </p:nvPr>
        </p:nvSpPr>
        <p:spPr>
          <a:xfrm>
            <a:off x="313101" y="6344044"/>
            <a:ext cx="10691812" cy="371420"/>
          </a:xfrm>
          <a:prstGeom prst="rect">
            <a:avLst/>
          </a:prstGeom>
        </p:spPr>
        <p:txBody>
          <a:bodyPr lIns="0" tIns="0" rIns="0" bIns="0"/>
          <a:lstStyle>
            <a:lvl1pPr marL="0" indent="0">
              <a:spcBef>
                <a:spcPts val="0"/>
              </a:spcBef>
              <a:buNone/>
              <a:defRPr sz="1400">
                <a:solidFill>
                  <a:schemeClr val="accent6">
                    <a:lumMod val="50000"/>
                  </a:schemeClr>
                </a:solidFill>
                <a:latin typeface="+mn-lt"/>
              </a:defRPr>
            </a:lvl1pPr>
            <a:lvl2pPr marL="457200" indent="0">
              <a:buNone/>
              <a:defRPr sz="1000">
                <a:latin typeface="+mn-lt"/>
              </a:defRPr>
            </a:lvl2pPr>
            <a:lvl3pPr marL="914400" indent="0">
              <a:buNone/>
              <a:defRPr sz="1000">
                <a:latin typeface="+mn-lt"/>
              </a:defRPr>
            </a:lvl3pPr>
            <a:lvl4pPr marL="1371600" indent="0">
              <a:buNone/>
              <a:defRPr sz="1000">
                <a:latin typeface="+mn-lt"/>
              </a:defRPr>
            </a:lvl4pPr>
            <a:lvl5pPr marL="1828800" indent="0">
              <a:buNone/>
              <a:defRPr sz="1000">
                <a:latin typeface="+mn-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ru-RU" dirty="0"/>
              <a:t>Источник или примечание до двух строк </a:t>
            </a:r>
            <a:r>
              <a:rPr lang="en-US" dirty="0"/>
              <a:t>(1</a:t>
            </a:r>
            <a:r>
              <a:rPr lang="ru-RU" dirty="0"/>
              <a:t>4</a:t>
            </a:r>
            <a:r>
              <a:rPr lang="en-US" dirty="0" err="1"/>
              <a:t>pt</a:t>
            </a:r>
            <a:r>
              <a:rPr lang="en-US" dirty="0"/>
              <a:t>)</a:t>
            </a:r>
            <a:br>
              <a:rPr lang="en-US" dirty="0"/>
            </a:br>
            <a:r>
              <a:rPr lang="ru-RU" dirty="0"/>
              <a:t>Источник или примечание до двух строк </a:t>
            </a:r>
            <a:r>
              <a:rPr lang="en-US" dirty="0"/>
              <a:t>(1</a:t>
            </a:r>
            <a:r>
              <a:rPr lang="ru-RU" dirty="0"/>
              <a:t>4</a:t>
            </a:r>
            <a:r>
              <a:rPr lang="en-US" dirty="0" err="1"/>
              <a:t>pt</a:t>
            </a:r>
            <a:r>
              <a:rPr lang="en-US" dirty="0"/>
              <a:t>)</a:t>
            </a:r>
            <a:endParaRPr lang="ru-RU" dirty="0"/>
          </a:p>
        </p:txBody>
      </p:sp>
    </p:spTree>
    <p:extLst>
      <p:ext uri="{BB962C8B-B14F-4D97-AF65-F5344CB8AC3E}">
        <p14:creationId xmlns:p14="http://schemas.microsoft.com/office/powerpoint/2010/main" val="1871612159"/>
      </p:ext>
    </p:extLst>
  </p:cSld>
  <p:clrMapOvr>
    <a:masterClrMapping/>
  </p:clrMapOvr>
  <p:extLst>
    <p:ext uri="{DCECCB84-F9BA-43D5-87BE-67443E8EF086}">
      <p15:sldGuideLst xmlns:p15="http://schemas.microsoft.com/office/powerpoint/2012/main">
        <p15:guide id="1" orient="horz" pos="958">
          <p15:clr>
            <a:srgbClr val="FBAE40"/>
          </p15:clr>
        </p15:guide>
        <p15:guide id="2" orient="horz" pos="845">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3CC3398-E17C-45EE-AB02-611505ADC9BB}" type="datetime1">
              <a:rPr lang="ru-RU" smtClean="0"/>
              <a:t>18.12.2025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80958F-062F-4223-9EB6-1AB4DB863CFC}" type="slidenum">
              <a:rPr lang="ru-RU" smtClean="0"/>
              <a:t>‹#›</a:t>
            </a:fld>
            <a:endParaRPr lang="ru-RU"/>
          </a:p>
        </p:txBody>
      </p:sp>
    </p:spTree>
    <p:extLst>
      <p:ext uri="{BB962C8B-B14F-4D97-AF65-F5344CB8AC3E}">
        <p14:creationId xmlns:p14="http://schemas.microsoft.com/office/powerpoint/2010/main" val="281191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Карточка + скриншот">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382AB3D8-3EA3-7DE7-5E6C-DA73FFFE9A07}"/>
              </a:ext>
            </a:extLst>
          </p:cNvPr>
          <p:cNvSpPr>
            <a:spLocks noGrp="1"/>
          </p:cNvSpPr>
          <p:nvPr>
            <p:ph type="sldNum" sz="quarter" idx="10"/>
          </p:nvPr>
        </p:nvSpPr>
        <p:spPr>
          <a:xfrm>
            <a:off x="11879263" y="6344044"/>
            <a:ext cx="283851" cy="161583"/>
          </a:xfrm>
        </p:spPr>
        <p:txBody>
          <a:bodyPr/>
          <a:lstStyle/>
          <a:p>
            <a:fld id="{2B1BC68D-7085-461E-8C90-1E57C4339781}" type="slidenum">
              <a:rPr lang="ru-RU" smtClean="0">
                <a:solidFill>
                  <a:srgbClr val="849BB1"/>
                </a:solidFill>
              </a:rPr>
              <a:pPr/>
              <a:t>‹#›</a:t>
            </a:fld>
            <a:endParaRPr lang="ru-RU">
              <a:solidFill>
                <a:srgbClr val="849BB1"/>
              </a:solidFill>
            </a:endParaRPr>
          </a:p>
        </p:txBody>
      </p:sp>
      <p:grpSp>
        <p:nvGrpSpPr>
          <p:cNvPr id="19" name="Группа 18">
            <a:extLst>
              <a:ext uri="{FF2B5EF4-FFF2-40B4-BE49-F238E27FC236}">
                <a16:creationId xmlns="" xmlns:a16="http://schemas.microsoft.com/office/drawing/2014/main" id="{BE5166B3-8F5D-ED81-F4CB-53733C0DDBB5}"/>
              </a:ext>
            </a:extLst>
          </p:cNvPr>
          <p:cNvGrpSpPr/>
          <p:nvPr userDrawn="1"/>
        </p:nvGrpSpPr>
        <p:grpSpPr>
          <a:xfrm>
            <a:off x="7252167" y="1301527"/>
            <a:ext cx="3667020" cy="4856820"/>
            <a:chOff x="7160544" y="847684"/>
            <a:chExt cx="4218486" cy="5587215"/>
          </a:xfrm>
        </p:grpSpPr>
        <p:sp>
          <p:nvSpPr>
            <p:cNvPr id="20" name="Rectangle: Rounded Corners 24">
              <a:extLst>
                <a:ext uri="{FF2B5EF4-FFF2-40B4-BE49-F238E27FC236}">
                  <a16:creationId xmlns="" xmlns:a16="http://schemas.microsoft.com/office/drawing/2014/main" id="{AC1CB3EE-2D97-5F76-7EFD-D99AF09DD081}"/>
                </a:ext>
              </a:extLst>
            </p:cNvPr>
            <p:cNvSpPr/>
            <p:nvPr/>
          </p:nvSpPr>
          <p:spPr>
            <a:xfrm>
              <a:off x="7459812" y="847684"/>
              <a:ext cx="3919218" cy="5300310"/>
            </a:xfrm>
            <a:prstGeom prst="roundRect">
              <a:avLst>
                <a:gd name="adj" fmla="val 2271"/>
              </a:avLst>
            </a:prstGeom>
            <a:solidFill>
              <a:schemeClr val="accent6">
                <a:alpha val="50581"/>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613083"/>
                </a:solidFill>
              </a:endParaRPr>
            </a:p>
          </p:txBody>
        </p:sp>
        <p:sp>
          <p:nvSpPr>
            <p:cNvPr id="21" name="Rectangle: Rounded Corners 24">
              <a:extLst>
                <a:ext uri="{FF2B5EF4-FFF2-40B4-BE49-F238E27FC236}">
                  <a16:creationId xmlns="" xmlns:a16="http://schemas.microsoft.com/office/drawing/2014/main" id="{2F1C4941-E5A1-E48E-0F6C-30BBAEECD4B7}"/>
                </a:ext>
              </a:extLst>
            </p:cNvPr>
            <p:cNvSpPr/>
            <p:nvPr/>
          </p:nvSpPr>
          <p:spPr>
            <a:xfrm>
              <a:off x="7318368" y="984587"/>
              <a:ext cx="3919219" cy="5300310"/>
            </a:xfrm>
            <a:prstGeom prst="roundRect">
              <a:avLst>
                <a:gd name="adj" fmla="val 2271"/>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613083"/>
                </a:solidFill>
              </a:endParaRPr>
            </a:p>
          </p:txBody>
        </p:sp>
        <p:grpSp>
          <p:nvGrpSpPr>
            <p:cNvPr id="22" name="Группа 21">
              <a:extLst>
                <a:ext uri="{FF2B5EF4-FFF2-40B4-BE49-F238E27FC236}">
                  <a16:creationId xmlns="" xmlns:a16="http://schemas.microsoft.com/office/drawing/2014/main" id="{1BCA991A-FEF0-C048-9808-4AFC156EE4C9}"/>
                </a:ext>
              </a:extLst>
            </p:cNvPr>
            <p:cNvGrpSpPr/>
            <p:nvPr/>
          </p:nvGrpSpPr>
          <p:grpSpPr>
            <a:xfrm>
              <a:off x="7160544" y="1134589"/>
              <a:ext cx="3919219" cy="5300310"/>
              <a:chOff x="7454328" y="1268413"/>
              <a:chExt cx="3919219" cy="5300310"/>
            </a:xfrm>
          </p:grpSpPr>
          <p:sp>
            <p:nvSpPr>
              <p:cNvPr id="23" name="Rectangle: Rounded Corners 24">
                <a:extLst>
                  <a:ext uri="{FF2B5EF4-FFF2-40B4-BE49-F238E27FC236}">
                    <a16:creationId xmlns="" xmlns:a16="http://schemas.microsoft.com/office/drawing/2014/main" id="{4C795230-5F71-620B-8023-006BAAB9246C}"/>
                  </a:ext>
                </a:extLst>
              </p:cNvPr>
              <p:cNvSpPr/>
              <p:nvPr/>
            </p:nvSpPr>
            <p:spPr>
              <a:xfrm>
                <a:off x="7454328" y="1268413"/>
                <a:ext cx="3919219" cy="5300310"/>
              </a:xfrm>
              <a:prstGeom prst="roundRect">
                <a:avLst>
                  <a:gd name="adj" fmla="val 2271"/>
                </a:avLst>
              </a:prstGeom>
              <a:solidFill>
                <a:schemeClr val="bg1"/>
              </a:solidFill>
              <a:ln>
                <a:solidFill>
                  <a:schemeClr val="bg2">
                    <a:lumMod val="20000"/>
                    <a:lumOff val="80000"/>
                  </a:schemeClr>
                </a:solidFill>
              </a:ln>
              <a:effectLst>
                <a:outerShdw blurRad="219517" dist="38100" dir="5400000" algn="t" rotWithShape="0">
                  <a:prstClr val="black">
                    <a:alpha val="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613083"/>
                  </a:solidFill>
                </a:endParaRPr>
              </a:p>
            </p:txBody>
          </p:sp>
          <p:grpSp>
            <p:nvGrpSpPr>
              <p:cNvPr id="24" name="Группа 23">
                <a:extLst>
                  <a:ext uri="{FF2B5EF4-FFF2-40B4-BE49-F238E27FC236}">
                    <a16:creationId xmlns="" xmlns:a16="http://schemas.microsoft.com/office/drawing/2014/main" id="{810F2F51-815D-9C9E-44D5-3CF77A6C4F8C}"/>
                  </a:ext>
                </a:extLst>
              </p:cNvPr>
              <p:cNvGrpSpPr/>
              <p:nvPr/>
            </p:nvGrpSpPr>
            <p:grpSpPr>
              <a:xfrm>
                <a:off x="7661950" y="1474119"/>
                <a:ext cx="3503974" cy="4888898"/>
                <a:chOff x="6348572" y="1170704"/>
                <a:chExt cx="3565151" cy="4974254"/>
              </a:xfrm>
            </p:grpSpPr>
            <p:pic>
              <p:nvPicPr>
                <p:cNvPr id="25" name="Рисунок 24">
                  <a:extLst>
                    <a:ext uri="{FF2B5EF4-FFF2-40B4-BE49-F238E27FC236}">
                      <a16:creationId xmlns="" xmlns:a16="http://schemas.microsoft.com/office/drawing/2014/main" id="{993D8FBA-B9C5-572E-849B-1BDB97873EE9}"/>
                    </a:ext>
                  </a:extLst>
                </p:cNvPr>
                <p:cNvPicPr>
                  <a:picLocks noChangeAspect="1"/>
                </p:cNvPicPr>
                <p:nvPr/>
              </p:nvPicPr>
              <p:blipFill rotWithShape="1">
                <a:blip r:embed="rId2" cstate="print"/>
                <a:srcRect l="13447" r="8428"/>
                <a:stretch/>
              </p:blipFill>
              <p:spPr>
                <a:xfrm>
                  <a:off x="6368899" y="1170704"/>
                  <a:ext cx="3544824" cy="1820144"/>
                </a:xfrm>
                <a:prstGeom prst="rect">
                  <a:avLst/>
                </a:prstGeom>
              </p:spPr>
            </p:pic>
            <p:pic>
              <p:nvPicPr>
                <p:cNvPr id="26" name="Рисунок 25">
                  <a:extLst>
                    <a:ext uri="{FF2B5EF4-FFF2-40B4-BE49-F238E27FC236}">
                      <a16:creationId xmlns="" xmlns:a16="http://schemas.microsoft.com/office/drawing/2014/main" id="{4689B45A-4423-4230-B81E-50A12491BBC4}"/>
                    </a:ext>
                  </a:extLst>
                </p:cNvPr>
                <p:cNvPicPr>
                  <a:picLocks noChangeAspect="1"/>
                </p:cNvPicPr>
                <p:nvPr/>
              </p:nvPicPr>
              <p:blipFill rotWithShape="1">
                <a:blip r:embed="rId3" cstate="print"/>
                <a:srcRect l="13051" r="8811"/>
                <a:stretch/>
              </p:blipFill>
              <p:spPr>
                <a:xfrm>
                  <a:off x="6348572" y="2990848"/>
                  <a:ext cx="3560269" cy="1587179"/>
                </a:xfrm>
                <a:prstGeom prst="rect">
                  <a:avLst/>
                </a:prstGeom>
              </p:spPr>
            </p:pic>
            <p:pic>
              <p:nvPicPr>
                <p:cNvPr id="27" name="Рисунок 26">
                  <a:extLst>
                    <a:ext uri="{FF2B5EF4-FFF2-40B4-BE49-F238E27FC236}">
                      <a16:creationId xmlns="" xmlns:a16="http://schemas.microsoft.com/office/drawing/2014/main" id="{46747FB3-E440-E98B-1C05-855839C6C7CA}"/>
                    </a:ext>
                  </a:extLst>
                </p:cNvPr>
                <p:cNvPicPr>
                  <a:picLocks noChangeAspect="1"/>
                </p:cNvPicPr>
                <p:nvPr/>
              </p:nvPicPr>
              <p:blipFill rotWithShape="1">
                <a:blip r:embed="rId4" cstate="print"/>
                <a:srcRect l="13802" r="8427"/>
                <a:stretch/>
              </p:blipFill>
              <p:spPr>
                <a:xfrm>
                  <a:off x="6379464" y="4589548"/>
                  <a:ext cx="3529377" cy="1555410"/>
                </a:xfrm>
                <a:prstGeom prst="rect">
                  <a:avLst/>
                </a:prstGeom>
              </p:spPr>
            </p:pic>
          </p:grpSp>
        </p:grpSp>
      </p:grpSp>
      <p:sp>
        <p:nvSpPr>
          <p:cNvPr id="29" name="Рисунок 28">
            <a:extLst>
              <a:ext uri="{FF2B5EF4-FFF2-40B4-BE49-F238E27FC236}">
                <a16:creationId xmlns="" xmlns:a16="http://schemas.microsoft.com/office/drawing/2014/main" id="{FAB062C9-4D3B-D19A-93A3-836796A61CC3}"/>
              </a:ext>
            </a:extLst>
          </p:cNvPr>
          <p:cNvSpPr>
            <a:spLocks noGrp="1"/>
          </p:cNvSpPr>
          <p:nvPr>
            <p:ph type="pic" sz="quarter" idx="14" hasCustomPrompt="1"/>
          </p:nvPr>
        </p:nvSpPr>
        <p:spPr>
          <a:xfrm>
            <a:off x="7239565" y="1563399"/>
            <a:ext cx="3405909" cy="4607422"/>
          </a:xfrm>
          <a:prstGeom prst="roundRect">
            <a:avLst>
              <a:gd name="adj" fmla="val 2297"/>
            </a:avLst>
          </a:prstGeom>
          <a:pattFill prst="pct10">
            <a:fgClr>
              <a:schemeClr val="tx1"/>
            </a:fgClr>
            <a:bgClr>
              <a:schemeClr val="bg1"/>
            </a:bgClr>
          </a:pattFill>
          <a:ln>
            <a:noFill/>
          </a:ln>
        </p:spPr>
        <p:txBody>
          <a:bodyPr anchor="ctr"/>
          <a:lstStyle>
            <a:lvl1pPr marL="0" indent="0" algn="ctr">
              <a:buNone/>
              <a:defRPr lang="ru-RU" sz="1400" dirty="0"/>
            </a:lvl1pPr>
          </a:lstStyle>
          <a:p>
            <a:pPr marL="228600" marR="0" lvl="0" indent="-228600" algn="ctr" fontAlgn="auto">
              <a:spcAft>
                <a:spcPts val="0"/>
              </a:spcAft>
              <a:buClrTx/>
              <a:buSzTx/>
              <a:tabLst/>
            </a:pPr>
            <a:r>
              <a:rPr lang="ru-RU" dirty="0"/>
              <a:t>Скриншот документа</a:t>
            </a:r>
          </a:p>
        </p:txBody>
      </p:sp>
      <p:sp>
        <p:nvSpPr>
          <p:cNvPr id="17" name="Title Placeholder 1">
            <a:extLst>
              <a:ext uri="{FF2B5EF4-FFF2-40B4-BE49-F238E27FC236}">
                <a16:creationId xmlns="" xmlns:a16="http://schemas.microsoft.com/office/drawing/2014/main" id="{38C8C5A8-EDD9-41BA-BA99-662A3E98D0B5}"/>
              </a:ext>
            </a:extLst>
          </p:cNvPr>
          <p:cNvSpPr>
            <a:spLocks noGrp="1"/>
          </p:cNvSpPr>
          <p:nvPr>
            <p:ph type="title" hasCustomPrompt="1"/>
          </p:nvPr>
        </p:nvSpPr>
        <p:spPr>
          <a:xfrm>
            <a:off x="300037" y="505898"/>
            <a:ext cx="6390000" cy="775597"/>
          </a:xfrm>
          <a:prstGeom prst="rect">
            <a:avLst/>
          </a:prstGeom>
        </p:spPr>
        <p:txBody>
          <a:bodyPr vert="horz" wrap="square" lIns="0" tIns="0" rIns="0" bIns="0" rtlCol="0" anchor="ctr">
            <a:noAutofit/>
          </a:bodyPr>
          <a:lstStyle>
            <a:lvl1pPr>
              <a:defRPr lang="ru-RU" dirty="0"/>
            </a:lvl1pPr>
          </a:lstStyle>
          <a:p>
            <a:pPr lvl="0"/>
            <a:r>
              <a:rPr lang="ru-RU" dirty="0"/>
              <a:t>Заголовок в одну </a:t>
            </a:r>
            <a:br>
              <a:rPr lang="ru-RU" dirty="0"/>
            </a:br>
            <a:r>
              <a:rPr lang="ru-RU" dirty="0"/>
              <a:t>или две строки (</a:t>
            </a:r>
            <a:r>
              <a:rPr lang="en-US" dirty="0"/>
              <a:t>28pt</a:t>
            </a:r>
            <a:r>
              <a:rPr lang="ru-RU" dirty="0"/>
              <a:t>)</a:t>
            </a:r>
          </a:p>
        </p:txBody>
      </p:sp>
      <p:sp>
        <p:nvSpPr>
          <p:cNvPr id="32" name="Rectangle: Rounded Corners 42">
            <a:extLst>
              <a:ext uri="{FF2B5EF4-FFF2-40B4-BE49-F238E27FC236}">
                <a16:creationId xmlns="" xmlns:a16="http://schemas.microsoft.com/office/drawing/2014/main" id="{C55FD6CE-A61D-469C-AF34-D7346A0B7085}"/>
              </a:ext>
            </a:extLst>
          </p:cNvPr>
          <p:cNvSpPr/>
          <p:nvPr userDrawn="1"/>
        </p:nvSpPr>
        <p:spPr>
          <a:xfrm>
            <a:off x="-484094" y="1507424"/>
            <a:ext cx="7237591" cy="950704"/>
          </a:xfrm>
          <a:prstGeom prst="roundRect">
            <a:avLst>
              <a:gd name="adj" fmla="val 5000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FFFFFF"/>
              </a:solidFill>
            </a:endParaRPr>
          </a:p>
        </p:txBody>
      </p:sp>
      <p:sp>
        <p:nvSpPr>
          <p:cNvPr id="33" name="Rectangle: Rounded Corners 24">
            <a:extLst>
              <a:ext uri="{FF2B5EF4-FFF2-40B4-BE49-F238E27FC236}">
                <a16:creationId xmlns="" xmlns:a16="http://schemas.microsoft.com/office/drawing/2014/main" id="{02FA6AB0-BAE4-47AB-AE1D-7CA8E3969639}"/>
              </a:ext>
            </a:extLst>
          </p:cNvPr>
          <p:cNvSpPr/>
          <p:nvPr userDrawn="1"/>
        </p:nvSpPr>
        <p:spPr>
          <a:xfrm>
            <a:off x="251449" y="1808702"/>
            <a:ext cx="6451200" cy="4392073"/>
          </a:xfrm>
          <a:prstGeom prst="roundRect">
            <a:avLst>
              <a:gd name="adj" fmla="val 1568"/>
            </a:avLst>
          </a:prstGeom>
          <a:solidFill>
            <a:schemeClr val="bg1"/>
          </a:solid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613083"/>
              </a:solidFill>
            </a:endParaRPr>
          </a:p>
        </p:txBody>
      </p:sp>
      <p:sp>
        <p:nvSpPr>
          <p:cNvPr id="34" name="Rectangle: Rounded Corners 25">
            <a:extLst>
              <a:ext uri="{FF2B5EF4-FFF2-40B4-BE49-F238E27FC236}">
                <a16:creationId xmlns="" xmlns:a16="http://schemas.microsoft.com/office/drawing/2014/main" id="{22C779C7-6FF5-4C87-B531-A10CEF0B21D6}"/>
              </a:ext>
            </a:extLst>
          </p:cNvPr>
          <p:cNvSpPr/>
          <p:nvPr userDrawn="1"/>
        </p:nvSpPr>
        <p:spPr>
          <a:xfrm>
            <a:off x="-484094" y="1580772"/>
            <a:ext cx="7236349" cy="912729"/>
          </a:xfrm>
          <a:prstGeom prst="roundRect">
            <a:avLst>
              <a:gd name="adj" fmla="val 50000"/>
            </a:avLst>
          </a:prstGeom>
          <a:solidFill>
            <a:schemeClr val="accent6"/>
          </a:solid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FFFFFF"/>
              </a:solidFill>
            </a:endParaRPr>
          </a:p>
        </p:txBody>
      </p:sp>
      <p:sp>
        <p:nvSpPr>
          <p:cNvPr id="41" name="Текст 4">
            <a:extLst>
              <a:ext uri="{FF2B5EF4-FFF2-40B4-BE49-F238E27FC236}">
                <a16:creationId xmlns="" xmlns:a16="http://schemas.microsoft.com/office/drawing/2014/main" id="{48B72679-5850-4FC4-9103-382F29A3B79A}"/>
              </a:ext>
            </a:extLst>
          </p:cNvPr>
          <p:cNvSpPr>
            <a:spLocks noGrp="1"/>
          </p:cNvSpPr>
          <p:nvPr>
            <p:ph type="body" sz="quarter" idx="15" hasCustomPrompt="1"/>
          </p:nvPr>
        </p:nvSpPr>
        <p:spPr>
          <a:xfrm>
            <a:off x="511673" y="1642531"/>
            <a:ext cx="6084000" cy="756000"/>
          </a:xfrm>
          <a:prstGeom prst="rect">
            <a:avLst/>
          </a:prstGeom>
        </p:spPr>
        <p:txBody>
          <a:bodyPr lIns="0" tIns="0" rIns="0" bIns="0" anchor="ctr"/>
          <a:lstStyle>
            <a:lvl1pPr marL="0" indent="0">
              <a:spcBef>
                <a:spcPts val="0"/>
              </a:spcBef>
              <a:buClr>
                <a:schemeClr val="accent1"/>
              </a:buClr>
              <a:buFont typeface="Arial" panose="020B0604020202020204" pitchFamily="34" charset="0"/>
              <a:buNone/>
              <a:defRPr sz="1800" b="0">
                <a:solidFill>
                  <a:schemeClr val="accent1"/>
                </a:solidFill>
                <a:latin typeface="+mj-lt"/>
              </a:defRPr>
            </a:lvl1pPr>
            <a:lvl2pPr marL="628650" indent="-171450">
              <a:buClr>
                <a:schemeClr val="accent1"/>
              </a:buClr>
              <a:buFont typeface="Arial" panose="020B0604020202020204" pitchFamily="34" charset="0"/>
              <a:buChar char="•"/>
              <a:defRPr sz="1600"/>
            </a:lvl2pPr>
            <a:lvl3pPr marL="1085850" indent="-171450">
              <a:buClr>
                <a:schemeClr val="accent1"/>
              </a:buClr>
              <a:buFont typeface="Arial" panose="020B0604020202020204" pitchFamily="34" charset="0"/>
              <a:buChar char="•"/>
              <a:defRPr sz="1600"/>
            </a:lvl3pPr>
            <a:lvl4pPr marL="1543050" indent="-171450">
              <a:buClr>
                <a:schemeClr val="accent1"/>
              </a:buClr>
              <a:buFont typeface="Arial" panose="020B0604020202020204" pitchFamily="34" charset="0"/>
              <a:buChar char="•"/>
              <a:defRPr sz="1600"/>
            </a:lvl4pPr>
            <a:lvl5pPr marL="2000250" indent="-171450">
              <a:buClr>
                <a:schemeClr val="accent1"/>
              </a:buClr>
              <a:buFont typeface="Arial" panose="020B0604020202020204" pitchFamily="34" charset="0"/>
              <a:buChar char="•"/>
              <a:defRPr sz="1600"/>
            </a:lvl5pPr>
          </a:lstStyle>
          <a:p>
            <a:pPr marL="0" marR="0" lvl="0" indent="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ru-RU" dirty="0"/>
              <a:t>Заголовок блока до трех строк (18</a:t>
            </a:r>
            <a:r>
              <a:rPr lang="en-US" dirty="0" err="1"/>
              <a:t>pt</a:t>
            </a:r>
            <a:r>
              <a:rPr lang="ru-RU" dirty="0"/>
              <a:t>)</a:t>
            </a:r>
            <a:r>
              <a:rPr lang="en-US" dirty="0"/>
              <a:t> </a:t>
            </a:r>
            <a:r>
              <a:rPr lang="ru-RU" dirty="0"/>
              <a:t/>
            </a:r>
            <a:br>
              <a:rPr lang="ru-RU" dirty="0"/>
            </a:br>
            <a:r>
              <a:rPr lang="ru-RU" dirty="0"/>
              <a:t>Заголовок блока до трех строк (18</a:t>
            </a:r>
            <a:r>
              <a:rPr lang="en-US" dirty="0" err="1"/>
              <a:t>pt</a:t>
            </a:r>
            <a:r>
              <a:rPr lang="ru-RU" dirty="0"/>
              <a:t>)</a:t>
            </a:r>
            <a:r>
              <a:rPr lang="en-US" dirty="0"/>
              <a:t> </a:t>
            </a:r>
            <a:r>
              <a:rPr lang="ru-RU" dirty="0"/>
              <a:t/>
            </a:r>
            <a:br>
              <a:rPr lang="ru-RU" dirty="0"/>
            </a:br>
            <a:r>
              <a:rPr lang="ru-RU" dirty="0"/>
              <a:t>Заголовок блока до трех строк (18</a:t>
            </a:r>
            <a:r>
              <a:rPr lang="en-US" dirty="0" err="1"/>
              <a:t>pt</a:t>
            </a:r>
            <a:r>
              <a:rPr lang="ru-RU" dirty="0"/>
              <a:t>)</a:t>
            </a:r>
          </a:p>
        </p:txBody>
      </p:sp>
      <p:sp>
        <p:nvSpPr>
          <p:cNvPr id="44" name="Текст 18">
            <a:extLst>
              <a:ext uri="{FF2B5EF4-FFF2-40B4-BE49-F238E27FC236}">
                <a16:creationId xmlns="" xmlns:a16="http://schemas.microsoft.com/office/drawing/2014/main" id="{14DC5FAE-F308-4997-B942-5CBA7A9F3916}"/>
              </a:ext>
            </a:extLst>
          </p:cNvPr>
          <p:cNvSpPr>
            <a:spLocks noGrp="1"/>
          </p:cNvSpPr>
          <p:nvPr>
            <p:ph type="body" sz="quarter" idx="18" hasCustomPrompt="1"/>
          </p:nvPr>
        </p:nvSpPr>
        <p:spPr>
          <a:xfrm>
            <a:off x="511673" y="2626449"/>
            <a:ext cx="6083999" cy="3431559"/>
          </a:xfrm>
          <a:prstGeom prst="rect">
            <a:avLst/>
          </a:prstGeom>
        </p:spPr>
        <p:txBody>
          <a:bodyPr/>
          <a:lstStyle>
            <a:lvl1pPr marL="0" indent="0">
              <a:spcBef>
                <a:spcPts val="600"/>
              </a:spcBef>
              <a:buFont typeface="Arial" panose="020B0604020202020204" pitchFamily="34" charset="0"/>
              <a:buNone/>
              <a:defRPr sz="1800"/>
            </a:lvl1pPr>
          </a:lstStyle>
          <a:p>
            <a:pPr lvl="0"/>
            <a:r>
              <a:rPr lang="ru-RU" dirty="0"/>
              <a:t>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a:t>
            </a:r>
          </a:p>
        </p:txBody>
      </p:sp>
      <p:sp>
        <p:nvSpPr>
          <p:cNvPr id="30" name="Текст 7">
            <a:extLst>
              <a:ext uri="{FF2B5EF4-FFF2-40B4-BE49-F238E27FC236}">
                <a16:creationId xmlns="" xmlns:a16="http://schemas.microsoft.com/office/drawing/2014/main" id="{9D7FF93E-76AE-47F4-A7B3-9B1B7FC90B98}"/>
              </a:ext>
            </a:extLst>
          </p:cNvPr>
          <p:cNvSpPr>
            <a:spLocks noGrp="1"/>
          </p:cNvSpPr>
          <p:nvPr>
            <p:ph type="body" sz="quarter" idx="12" hasCustomPrompt="1"/>
          </p:nvPr>
        </p:nvSpPr>
        <p:spPr>
          <a:xfrm>
            <a:off x="313101" y="6344044"/>
            <a:ext cx="10691812" cy="371420"/>
          </a:xfrm>
          <a:prstGeom prst="rect">
            <a:avLst/>
          </a:prstGeom>
        </p:spPr>
        <p:txBody>
          <a:bodyPr lIns="0" tIns="0" rIns="0" bIns="0"/>
          <a:lstStyle>
            <a:lvl1pPr marL="0" indent="0">
              <a:spcBef>
                <a:spcPts val="0"/>
              </a:spcBef>
              <a:buNone/>
              <a:defRPr sz="1400">
                <a:solidFill>
                  <a:schemeClr val="accent6">
                    <a:lumMod val="50000"/>
                  </a:schemeClr>
                </a:solidFill>
                <a:latin typeface="+mn-lt"/>
              </a:defRPr>
            </a:lvl1pPr>
            <a:lvl2pPr marL="457200" indent="0">
              <a:buNone/>
              <a:defRPr sz="1000">
                <a:latin typeface="+mn-lt"/>
              </a:defRPr>
            </a:lvl2pPr>
            <a:lvl3pPr marL="914400" indent="0">
              <a:buNone/>
              <a:defRPr sz="1000">
                <a:latin typeface="+mn-lt"/>
              </a:defRPr>
            </a:lvl3pPr>
            <a:lvl4pPr marL="1371600" indent="0">
              <a:buNone/>
              <a:defRPr sz="1000">
                <a:latin typeface="+mn-lt"/>
              </a:defRPr>
            </a:lvl4pPr>
            <a:lvl5pPr marL="1828800" indent="0">
              <a:buNone/>
              <a:defRPr sz="1000">
                <a:latin typeface="+mn-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ru-RU" dirty="0"/>
              <a:t>Источник или примечание до двух строк </a:t>
            </a:r>
            <a:r>
              <a:rPr lang="en-US" dirty="0"/>
              <a:t>(1</a:t>
            </a:r>
            <a:r>
              <a:rPr lang="ru-RU" dirty="0"/>
              <a:t>4</a:t>
            </a:r>
            <a:r>
              <a:rPr lang="en-US" dirty="0" err="1"/>
              <a:t>pt</a:t>
            </a:r>
            <a:r>
              <a:rPr lang="en-US" dirty="0"/>
              <a:t>)</a:t>
            </a:r>
            <a:br>
              <a:rPr lang="en-US" dirty="0"/>
            </a:br>
            <a:r>
              <a:rPr lang="ru-RU" dirty="0"/>
              <a:t>Источник или примечание до двух строк </a:t>
            </a:r>
            <a:r>
              <a:rPr lang="en-US" dirty="0"/>
              <a:t>(1</a:t>
            </a:r>
            <a:r>
              <a:rPr lang="ru-RU" dirty="0"/>
              <a:t>4</a:t>
            </a:r>
            <a:r>
              <a:rPr lang="en-US" dirty="0" err="1"/>
              <a:t>pt</a:t>
            </a:r>
            <a:r>
              <a:rPr lang="en-US" dirty="0"/>
              <a:t>)</a:t>
            </a:r>
            <a:endParaRPr lang="ru-RU" dirty="0"/>
          </a:p>
        </p:txBody>
      </p:sp>
    </p:spTree>
    <p:extLst>
      <p:ext uri="{BB962C8B-B14F-4D97-AF65-F5344CB8AC3E}">
        <p14:creationId xmlns:p14="http://schemas.microsoft.com/office/powerpoint/2010/main" val="1664406879"/>
      </p:ext>
    </p:extLst>
  </p:cSld>
  <p:clrMapOvr>
    <a:masterClrMapping/>
  </p:clrMapOvr>
  <p:extLst>
    <p:ext uri="{DCECCB84-F9BA-43D5-87BE-67443E8EF086}">
      <p15:sldGuideLst xmlns:p15="http://schemas.microsoft.com/office/powerpoint/2012/main">
        <p15:guide id="1" orient="horz" pos="958">
          <p15:clr>
            <a:srgbClr val="FBAE40"/>
          </p15:clr>
        </p15:guide>
        <p15:guide id="2" orient="horz" pos="845">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Текстовый слайд с диаграммой">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382AB3D8-3EA3-7DE7-5E6C-DA73FFFE9A07}"/>
              </a:ext>
            </a:extLst>
          </p:cNvPr>
          <p:cNvSpPr>
            <a:spLocks noGrp="1"/>
          </p:cNvSpPr>
          <p:nvPr>
            <p:ph type="sldNum" sz="quarter" idx="10"/>
          </p:nvPr>
        </p:nvSpPr>
        <p:spPr>
          <a:xfrm>
            <a:off x="11879263" y="6344044"/>
            <a:ext cx="283851" cy="161583"/>
          </a:xfrm>
        </p:spPr>
        <p:txBody>
          <a:bodyPr/>
          <a:lstStyle/>
          <a:p>
            <a:fld id="{2B1BC68D-7085-461E-8C90-1E57C4339781}" type="slidenum">
              <a:rPr lang="ru-RU" smtClean="0">
                <a:solidFill>
                  <a:srgbClr val="849BB1"/>
                </a:solidFill>
              </a:rPr>
              <a:pPr/>
              <a:t>‹#›</a:t>
            </a:fld>
            <a:endParaRPr lang="ru-RU">
              <a:solidFill>
                <a:srgbClr val="849BB1"/>
              </a:solidFill>
            </a:endParaRPr>
          </a:p>
        </p:txBody>
      </p:sp>
      <p:sp>
        <p:nvSpPr>
          <p:cNvPr id="7" name="Title Placeholder 1">
            <a:extLst>
              <a:ext uri="{FF2B5EF4-FFF2-40B4-BE49-F238E27FC236}">
                <a16:creationId xmlns="" xmlns:a16="http://schemas.microsoft.com/office/drawing/2014/main" id="{8ED2E0B3-FDB9-414C-AF27-049955646869}"/>
              </a:ext>
            </a:extLst>
          </p:cNvPr>
          <p:cNvSpPr>
            <a:spLocks noGrp="1"/>
          </p:cNvSpPr>
          <p:nvPr>
            <p:ph type="title" hasCustomPrompt="1"/>
          </p:nvPr>
        </p:nvSpPr>
        <p:spPr>
          <a:xfrm>
            <a:off x="300037" y="505898"/>
            <a:ext cx="10681652" cy="775597"/>
          </a:xfrm>
          <a:prstGeom prst="rect">
            <a:avLst/>
          </a:prstGeom>
        </p:spPr>
        <p:txBody>
          <a:bodyPr vert="horz" wrap="square" lIns="0" tIns="0" rIns="0" bIns="0" rtlCol="0" anchor="ctr">
            <a:noAutofit/>
          </a:bodyPr>
          <a:lstStyle/>
          <a:p>
            <a:r>
              <a:rPr lang="ru-RU" dirty="0"/>
              <a:t>Заголовок в одну </a:t>
            </a:r>
            <a:br>
              <a:rPr lang="ru-RU" dirty="0"/>
            </a:br>
            <a:r>
              <a:rPr lang="ru-RU" dirty="0"/>
              <a:t>или две строки (</a:t>
            </a:r>
            <a:r>
              <a:rPr lang="en-US" dirty="0"/>
              <a:t>28pt</a:t>
            </a:r>
            <a:r>
              <a:rPr lang="ru-RU" dirty="0"/>
              <a:t>)</a:t>
            </a:r>
          </a:p>
        </p:txBody>
      </p:sp>
      <p:sp>
        <p:nvSpPr>
          <p:cNvPr id="19" name="Текст 18">
            <a:extLst>
              <a:ext uri="{FF2B5EF4-FFF2-40B4-BE49-F238E27FC236}">
                <a16:creationId xmlns="" xmlns:a16="http://schemas.microsoft.com/office/drawing/2014/main" id="{2CB84463-EA8A-4185-8459-35F2A3B47AFA}"/>
              </a:ext>
            </a:extLst>
          </p:cNvPr>
          <p:cNvSpPr>
            <a:spLocks noGrp="1"/>
          </p:cNvSpPr>
          <p:nvPr>
            <p:ph type="body" sz="quarter" idx="18" hasCustomPrompt="1"/>
          </p:nvPr>
        </p:nvSpPr>
        <p:spPr>
          <a:xfrm>
            <a:off x="300038" y="1520829"/>
            <a:ext cx="5631206" cy="4679945"/>
          </a:xfrm>
          <a:prstGeom prst="rect">
            <a:avLst/>
          </a:prstGeom>
        </p:spPr>
        <p:txBody>
          <a:bodyPr/>
          <a:lstStyle>
            <a:lvl1pPr marL="0" indent="0">
              <a:lnSpc>
                <a:spcPct val="100000"/>
              </a:lnSpc>
              <a:spcBef>
                <a:spcPts val="600"/>
              </a:spcBef>
              <a:buFont typeface="Arial" panose="020B0604020202020204" pitchFamily="34" charset="0"/>
              <a:buNone/>
              <a:defRPr sz="1600"/>
            </a:lvl1pPr>
          </a:lstStyle>
          <a:p>
            <a:pPr lvl="0"/>
            <a:r>
              <a:rPr lang="ru-RU" dirty="0"/>
              <a:t>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Основной текст (18pt) </a:t>
            </a:r>
          </a:p>
        </p:txBody>
      </p:sp>
      <p:sp>
        <p:nvSpPr>
          <p:cNvPr id="5" name="Диаграмма 4">
            <a:extLst>
              <a:ext uri="{FF2B5EF4-FFF2-40B4-BE49-F238E27FC236}">
                <a16:creationId xmlns="" xmlns:a16="http://schemas.microsoft.com/office/drawing/2014/main" id="{BC089EFF-263F-42E3-B6BC-9369ED6D6312}"/>
              </a:ext>
            </a:extLst>
          </p:cNvPr>
          <p:cNvSpPr>
            <a:spLocks noGrp="1"/>
          </p:cNvSpPr>
          <p:nvPr>
            <p:ph type="chart" sz="quarter" idx="19"/>
          </p:nvPr>
        </p:nvSpPr>
        <p:spPr>
          <a:xfrm>
            <a:off x="6260757" y="2194560"/>
            <a:ext cx="5618503" cy="4006214"/>
          </a:xfrm>
          <a:prstGeom prst="rect">
            <a:avLst/>
          </a:prstGeom>
          <a:pattFill prst="pct10">
            <a:fgClr>
              <a:schemeClr val="tx1"/>
            </a:fgClr>
            <a:bgClr>
              <a:schemeClr val="bg1"/>
            </a:bgClr>
          </a:pattFill>
          <a:ln>
            <a:noFill/>
          </a:ln>
        </p:spPr>
        <p:txBody>
          <a:bodyPr anchor="ctr"/>
          <a:lstStyle>
            <a:lvl1pPr marL="0" indent="0" algn="ctr">
              <a:buFont typeface="Arial" panose="020B0604020202020204" pitchFamily="34" charset="0"/>
              <a:buNone/>
              <a:defRPr lang="ru-RU" sz="1400" dirty="0"/>
            </a:lvl1pPr>
          </a:lstStyle>
          <a:p>
            <a:pPr marL="228600" marR="0" lvl="0" indent="-228600" algn="ctr" fontAlgn="auto">
              <a:spcAft>
                <a:spcPts val="0"/>
              </a:spcAft>
              <a:buClrTx/>
              <a:buSzTx/>
              <a:tabLst/>
            </a:pPr>
            <a:r>
              <a:rPr lang="ru-RU" dirty="0"/>
              <a:t>Вставка диаграммы</a:t>
            </a:r>
          </a:p>
        </p:txBody>
      </p:sp>
      <p:cxnSp>
        <p:nvCxnSpPr>
          <p:cNvPr id="10" name="Straight Connector 71">
            <a:extLst>
              <a:ext uri="{FF2B5EF4-FFF2-40B4-BE49-F238E27FC236}">
                <a16:creationId xmlns="" xmlns:a16="http://schemas.microsoft.com/office/drawing/2014/main" id="{B1C98DE5-C191-4070-A105-C30D7B7644A1}"/>
              </a:ext>
            </a:extLst>
          </p:cNvPr>
          <p:cNvCxnSpPr>
            <a:cxnSpLocks/>
          </p:cNvCxnSpPr>
          <p:nvPr userDrawn="1"/>
        </p:nvCxnSpPr>
        <p:spPr>
          <a:xfrm>
            <a:off x="6260757" y="2066229"/>
            <a:ext cx="5619600" cy="0"/>
          </a:xfrm>
          <a:prstGeom prst="line">
            <a:avLst/>
          </a:prstGeom>
          <a:ln w="9525">
            <a:solidFill>
              <a:schemeClr val="bg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9" name="Текст 7">
            <a:extLst>
              <a:ext uri="{FF2B5EF4-FFF2-40B4-BE49-F238E27FC236}">
                <a16:creationId xmlns="" xmlns:a16="http://schemas.microsoft.com/office/drawing/2014/main" id="{D24716E7-7F3A-47D3-8923-6C1A3E0E4DC8}"/>
              </a:ext>
            </a:extLst>
          </p:cNvPr>
          <p:cNvSpPr>
            <a:spLocks noGrp="1"/>
          </p:cNvSpPr>
          <p:nvPr>
            <p:ph type="body" sz="quarter" idx="12" hasCustomPrompt="1"/>
          </p:nvPr>
        </p:nvSpPr>
        <p:spPr>
          <a:xfrm>
            <a:off x="313101" y="6344044"/>
            <a:ext cx="10691812" cy="371420"/>
          </a:xfrm>
          <a:prstGeom prst="rect">
            <a:avLst/>
          </a:prstGeom>
        </p:spPr>
        <p:txBody>
          <a:bodyPr lIns="0" tIns="0" rIns="0" bIns="0"/>
          <a:lstStyle>
            <a:lvl1pPr marL="0" indent="0">
              <a:spcBef>
                <a:spcPts val="0"/>
              </a:spcBef>
              <a:buNone/>
              <a:defRPr sz="1400">
                <a:solidFill>
                  <a:schemeClr val="accent6">
                    <a:lumMod val="50000"/>
                  </a:schemeClr>
                </a:solidFill>
                <a:latin typeface="+mn-lt"/>
              </a:defRPr>
            </a:lvl1pPr>
            <a:lvl2pPr marL="457200" indent="0">
              <a:buNone/>
              <a:defRPr sz="1000">
                <a:latin typeface="+mn-lt"/>
              </a:defRPr>
            </a:lvl2pPr>
            <a:lvl3pPr marL="914400" indent="0">
              <a:buNone/>
              <a:defRPr sz="1000">
                <a:latin typeface="+mn-lt"/>
              </a:defRPr>
            </a:lvl3pPr>
            <a:lvl4pPr marL="1371600" indent="0">
              <a:buNone/>
              <a:defRPr sz="1000">
                <a:latin typeface="+mn-lt"/>
              </a:defRPr>
            </a:lvl4pPr>
            <a:lvl5pPr marL="1828800" indent="0">
              <a:buNone/>
              <a:defRPr sz="1000">
                <a:latin typeface="+mn-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ru-RU" dirty="0"/>
              <a:t>Источник или примечание до двух строк </a:t>
            </a:r>
            <a:r>
              <a:rPr lang="en-US" dirty="0"/>
              <a:t>(1</a:t>
            </a:r>
            <a:r>
              <a:rPr lang="ru-RU" dirty="0"/>
              <a:t>4</a:t>
            </a:r>
            <a:r>
              <a:rPr lang="en-US" dirty="0" err="1"/>
              <a:t>pt</a:t>
            </a:r>
            <a:r>
              <a:rPr lang="en-US" dirty="0"/>
              <a:t>)</a:t>
            </a:r>
            <a:br>
              <a:rPr lang="en-US" dirty="0"/>
            </a:br>
            <a:r>
              <a:rPr lang="ru-RU" dirty="0"/>
              <a:t>Источник или примечание до двух строк </a:t>
            </a:r>
            <a:r>
              <a:rPr lang="en-US" dirty="0"/>
              <a:t>(1</a:t>
            </a:r>
            <a:r>
              <a:rPr lang="ru-RU" dirty="0"/>
              <a:t>4</a:t>
            </a:r>
            <a:r>
              <a:rPr lang="en-US" dirty="0" err="1"/>
              <a:t>pt</a:t>
            </a:r>
            <a:r>
              <a:rPr lang="en-US" dirty="0"/>
              <a:t>)</a:t>
            </a:r>
            <a:endParaRPr lang="ru-RU" dirty="0"/>
          </a:p>
        </p:txBody>
      </p:sp>
      <p:sp>
        <p:nvSpPr>
          <p:cNvPr id="11" name="Текст 4">
            <a:extLst>
              <a:ext uri="{FF2B5EF4-FFF2-40B4-BE49-F238E27FC236}">
                <a16:creationId xmlns="" xmlns:a16="http://schemas.microsoft.com/office/drawing/2014/main" id="{91A70ACA-C047-4DC7-9CE9-32D3D5F7F66B}"/>
              </a:ext>
            </a:extLst>
          </p:cNvPr>
          <p:cNvSpPr>
            <a:spLocks noGrp="1"/>
          </p:cNvSpPr>
          <p:nvPr>
            <p:ph type="body" sz="quarter" idx="20" hasCustomPrompt="1"/>
          </p:nvPr>
        </p:nvSpPr>
        <p:spPr>
          <a:xfrm>
            <a:off x="6260758" y="1520829"/>
            <a:ext cx="5618502" cy="485196"/>
          </a:xfrm>
          <a:prstGeom prst="rect">
            <a:avLst/>
          </a:prstGeom>
        </p:spPr>
        <p:txBody>
          <a:bodyPr lIns="0" tIns="0" rIns="0" bIns="0" anchor="ctr"/>
          <a:lstStyle>
            <a:lvl1pPr marL="0" indent="0">
              <a:spcBef>
                <a:spcPts val="0"/>
              </a:spcBef>
              <a:buClr>
                <a:schemeClr val="accent1"/>
              </a:buClr>
              <a:buFont typeface="Arial" panose="020B0604020202020204" pitchFamily="34" charset="0"/>
              <a:buNone/>
              <a:defRPr sz="1800" b="1">
                <a:solidFill>
                  <a:schemeClr val="accent1"/>
                </a:solidFill>
                <a:latin typeface="+mj-lt"/>
              </a:defRPr>
            </a:lvl1pPr>
            <a:lvl2pPr marL="628650" indent="-171450">
              <a:buClr>
                <a:schemeClr val="accent1"/>
              </a:buClr>
              <a:buFont typeface="Arial" panose="020B0604020202020204" pitchFamily="34" charset="0"/>
              <a:buChar char="•"/>
              <a:defRPr sz="1600"/>
            </a:lvl2pPr>
            <a:lvl3pPr marL="1085850" indent="-171450">
              <a:buClr>
                <a:schemeClr val="accent1"/>
              </a:buClr>
              <a:buFont typeface="Arial" panose="020B0604020202020204" pitchFamily="34" charset="0"/>
              <a:buChar char="•"/>
              <a:defRPr sz="1600"/>
            </a:lvl3pPr>
            <a:lvl4pPr marL="1543050" indent="-171450">
              <a:buClr>
                <a:schemeClr val="accent1"/>
              </a:buClr>
              <a:buFont typeface="Arial" panose="020B0604020202020204" pitchFamily="34" charset="0"/>
              <a:buChar char="•"/>
              <a:defRPr sz="1600"/>
            </a:lvl4pPr>
            <a:lvl5pPr marL="2000250" indent="-171450">
              <a:buClr>
                <a:schemeClr val="accent1"/>
              </a:buClr>
              <a:buFont typeface="Arial" panose="020B0604020202020204" pitchFamily="34" charset="0"/>
              <a:buChar char="•"/>
              <a:defRPr sz="1600"/>
            </a:lvl5pPr>
          </a:lstStyle>
          <a:p>
            <a:pPr marL="0" marR="0" lvl="0" indent="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ru-RU" dirty="0"/>
              <a:t>Заголовок блока до двух строк (18</a:t>
            </a:r>
            <a:r>
              <a:rPr lang="en-US" dirty="0" err="1"/>
              <a:t>pt</a:t>
            </a:r>
            <a:r>
              <a:rPr lang="ru-RU" dirty="0"/>
              <a:t>)</a:t>
            </a:r>
            <a:r>
              <a:rPr lang="en-US" dirty="0"/>
              <a:t> </a:t>
            </a:r>
            <a:r>
              <a:rPr lang="ru-RU" dirty="0"/>
              <a:t/>
            </a:r>
            <a:br>
              <a:rPr lang="ru-RU" dirty="0"/>
            </a:br>
            <a:r>
              <a:rPr lang="ru-RU" dirty="0"/>
              <a:t>Заголовок блока до двух строк (18</a:t>
            </a:r>
            <a:r>
              <a:rPr lang="en-US" dirty="0" err="1"/>
              <a:t>pt</a:t>
            </a:r>
            <a:r>
              <a:rPr lang="ru-RU" dirty="0"/>
              <a:t>)</a:t>
            </a:r>
          </a:p>
        </p:txBody>
      </p:sp>
    </p:spTree>
    <p:extLst>
      <p:ext uri="{BB962C8B-B14F-4D97-AF65-F5344CB8AC3E}">
        <p14:creationId xmlns:p14="http://schemas.microsoft.com/office/powerpoint/2010/main" val="4110809870"/>
      </p:ext>
    </p:extLst>
  </p:cSld>
  <p:clrMapOvr>
    <a:masterClrMapping/>
  </p:clrMapOvr>
  <p:extLst>
    <p:ext uri="{DCECCB84-F9BA-43D5-87BE-67443E8EF086}">
      <p15:sldGuideLst xmlns:p15="http://schemas.microsoft.com/office/powerpoint/2012/main">
        <p15:guide id="1" orient="horz" pos="958">
          <p15:clr>
            <a:srgbClr val="FBAE40"/>
          </p15:clr>
        </p15:guide>
        <p15:guide id="2" orient="horz" pos="845">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PhAnim="0" type="blank" userDrawn="1">
  <p:cSld name="Blank">
    <p:spTree>
      <p:nvGrpSpPr>
        <p:cNvPr id="1" name=""/>
        <p:cNvGrpSpPr/>
        <p:nvPr/>
      </p:nvGrpSpPr>
      <p:grpSpPr bwMode="auto">
        <a:xfrm>
          <a:off x="0" y="0"/>
          <a:ext cx="0" cy="0"/>
          <a:chOff x="0" y="0"/>
          <a:chExt cx="0" cy="0"/>
        </a:xfrm>
      </p:grpSpPr>
      <p:sp>
        <p:nvSpPr>
          <p:cNvPr id="2" name="Date Placeholder 1"/>
          <p:cNvSpPr>
            <a:spLocks noGrp="1"/>
          </p:cNvSpPr>
          <p:nvPr>
            <p:ph type="dt" sz="half" idx="10"/>
          </p:nvPr>
        </p:nvSpPr>
        <p:spPr bwMode="auto">
          <a:xfrm>
            <a:off x="609600" y="6356351"/>
            <a:ext cx="2844800" cy="365125"/>
          </a:xfrm>
          <a:prstGeom prst="rect">
            <a:avLst/>
          </a:prstGeom>
        </p:spPr>
        <p:txBody>
          <a:bodyPr/>
          <a:lstStyle/>
          <a:p>
            <a:pPr>
              <a:defRPr/>
            </a:pPr>
            <a:fld id="{7D3AFE58-B3B4-4E25-959B-3B226CF6643E}" type="datetime1">
              <a:rPr lang="ru-RU" smtClean="0">
                <a:solidFill>
                  <a:prstClr val="black">
                    <a:tint val="75000"/>
                  </a:prstClr>
                </a:solidFill>
              </a:rPr>
              <a:t>18.12.2025</a:t>
            </a:fld>
            <a:endParaRPr lang="ru-RU">
              <a:solidFill>
                <a:prstClr val="black">
                  <a:tint val="75000"/>
                </a:prstClr>
              </a:solidFill>
            </a:endParaRPr>
          </a:p>
        </p:txBody>
      </p:sp>
      <p:sp>
        <p:nvSpPr>
          <p:cNvPr id="3" name="Footer Placeholder 2"/>
          <p:cNvSpPr>
            <a:spLocks noGrp="1"/>
          </p:cNvSpPr>
          <p:nvPr>
            <p:ph type="ftr" sz="quarter" idx="11"/>
          </p:nvPr>
        </p:nvSpPr>
        <p:spPr bwMode="auto">
          <a:xfrm>
            <a:off x="4165600" y="6356351"/>
            <a:ext cx="3860800" cy="365125"/>
          </a:xfrm>
          <a:prstGeom prst="rect">
            <a:avLst/>
          </a:prstGeom>
        </p:spPr>
        <p:txBody>
          <a:bodyPr/>
          <a:lstStyle/>
          <a:p>
            <a:pPr>
              <a:defRPr/>
            </a:pPr>
            <a:endParaRPr lang="ru-RU">
              <a:solidFill>
                <a:prstClr val="black">
                  <a:tint val="75000"/>
                </a:prstClr>
              </a:solidFill>
            </a:endParaRPr>
          </a:p>
        </p:txBody>
      </p:sp>
      <p:sp>
        <p:nvSpPr>
          <p:cNvPr id="4" name="Slide Number Placeholder 3"/>
          <p:cNvSpPr>
            <a:spLocks noGrp="1"/>
          </p:cNvSpPr>
          <p:nvPr>
            <p:ph type="sldNum" sz="quarter" idx="12"/>
          </p:nvPr>
        </p:nvSpPr>
        <p:spPr bwMode="auto"/>
        <p:txBody>
          <a:bodyPr/>
          <a:lstStyle/>
          <a:p>
            <a:pPr>
              <a:defRPr/>
            </a:pPr>
            <a:fld id="{A212876F-DA47-45D7-AE57-376D42353813}" type="slidenum">
              <a:rPr lang="ru-RU">
                <a:solidFill>
                  <a:prstClr val="black">
                    <a:tint val="75000"/>
                  </a:prstClr>
                </a:solidFill>
              </a:rPr>
              <a:t>‹#›</a:t>
            </a:fld>
            <a:endParaRPr lang="ru-RU">
              <a:solidFill>
                <a:prstClr val="black">
                  <a:tint val="75000"/>
                </a:prstClr>
              </a:solidFill>
            </a:endParaRPr>
          </a:p>
        </p:txBody>
      </p:sp>
    </p:spTree>
    <p:extLst>
      <p:ext uri="{BB962C8B-B14F-4D97-AF65-F5344CB8AC3E}">
        <p14:creationId xmlns:p14="http://schemas.microsoft.com/office/powerpoint/2010/main" val="12981046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a:xfrm>
            <a:off x="838200" y="6356350"/>
            <a:ext cx="2743200" cy="365125"/>
          </a:xfrm>
          <a:prstGeom prst="rect">
            <a:avLst/>
          </a:prstGeom>
        </p:spPr>
        <p:txBody>
          <a:bodyPr/>
          <a:lstStyle/>
          <a:p>
            <a:fld id="{A8527488-4592-4570-BE98-58AFB831D021}" type="datetime1">
              <a:rPr lang="ru-RU" smtClean="0"/>
              <a:t>18.12.2025</a:t>
            </a:fld>
            <a:endParaRPr lang="ru-RU"/>
          </a:p>
        </p:txBody>
      </p:sp>
      <p:sp>
        <p:nvSpPr>
          <p:cNvPr id="5" name="Нижний колонтитул 4"/>
          <p:cNvSpPr>
            <a:spLocks noGrp="1"/>
          </p:cNvSpPr>
          <p:nvPr>
            <p:ph type="ftr" sz="quarter" idx="11"/>
          </p:nvPr>
        </p:nvSpPr>
        <p:spPr>
          <a:xfrm>
            <a:off x="4038600" y="6356350"/>
            <a:ext cx="4114800" cy="365125"/>
          </a:xfrm>
          <a:prstGeom prst="rect">
            <a:avLst/>
          </a:prstGeom>
        </p:spPr>
        <p:txBody>
          <a:bodyPr/>
          <a:lstStyle/>
          <a:p>
            <a:endParaRPr lang="ru-RU"/>
          </a:p>
        </p:txBody>
      </p:sp>
      <p:sp>
        <p:nvSpPr>
          <p:cNvPr id="6" name="Номер слайда 5"/>
          <p:cNvSpPr>
            <a:spLocks noGrp="1"/>
          </p:cNvSpPr>
          <p:nvPr>
            <p:ph type="sldNum" sz="quarter" idx="12"/>
          </p:nvPr>
        </p:nvSpPr>
        <p:spPr/>
        <p:txBody>
          <a:bodyPr/>
          <a:lstStyle/>
          <a:p>
            <a:fld id="{ED80958F-062F-4223-9EB6-1AB4DB863CFC}" type="slidenum">
              <a:rPr lang="ru-RU" smtClean="0"/>
              <a:pPr/>
              <a:t>‹#›</a:t>
            </a:fld>
            <a:endParaRPr lang="ru-RU"/>
          </a:p>
        </p:txBody>
      </p:sp>
    </p:spTree>
    <p:extLst>
      <p:ext uri="{BB962C8B-B14F-4D97-AF65-F5344CB8AC3E}">
        <p14:creationId xmlns:p14="http://schemas.microsoft.com/office/powerpoint/2010/main" val="37083285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Разделитель с одной цифрой">
    <p:spTree>
      <p:nvGrpSpPr>
        <p:cNvPr id="1" name=""/>
        <p:cNvGrpSpPr/>
        <p:nvPr/>
      </p:nvGrpSpPr>
      <p:grpSpPr>
        <a:xfrm>
          <a:off x="0" y="0"/>
          <a:ext cx="0" cy="0"/>
          <a:chOff x="0" y="0"/>
          <a:chExt cx="0" cy="0"/>
        </a:xfrm>
      </p:grpSpPr>
      <p:pic>
        <p:nvPicPr>
          <p:cNvPr id="4" name="Рисунок 4"/>
          <p:cNvPicPr>
            <a:picLocks noChangeAspect="1"/>
          </p:cNvPicPr>
          <p:nvPr userDrawn="1"/>
        </p:nvPicPr>
        <p:blipFill>
          <a:blip r:embed="rId2">
            <a:extLst>
              <a:ext uri="{28A0092B-C50C-407E-A947-70E740481C1C}">
                <a14:useLocalDpi xmlns:a14="http://schemas.microsoft.com/office/drawing/2010/main" val="0"/>
              </a:ext>
            </a:extLst>
          </a:blip>
          <a:srcRect t="24867" b="12213"/>
          <a:stretch>
            <a:fillRect/>
          </a:stretch>
        </p:blipFill>
        <p:spPr bwMode="auto">
          <a:xfrm>
            <a:off x="0" y="0"/>
            <a:ext cx="6469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Rounded Corners 46">
            <a:extLst>
              <a:ext uri="{FF2B5EF4-FFF2-40B4-BE49-F238E27FC236}"/>
            </a:extLst>
          </p:cNvPr>
          <p:cNvSpPr/>
          <p:nvPr userDrawn="1"/>
        </p:nvSpPr>
        <p:spPr>
          <a:xfrm>
            <a:off x="6461125" y="0"/>
            <a:ext cx="2922588" cy="6858000"/>
          </a:xfrm>
          <a:prstGeom prst="roundRect">
            <a:avLst>
              <a:gd name="adj" fmla="val 177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pic>
        <p:nvPicPr>
          <p:cNvPr id="6" name="Рисунок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6713" y="260350"/>
            <a:ext cx="3016250"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Рисунок 13">
            <a:extLst>
              <a:ext uri="{FF2B5EF4-FFF2-40B4-BE49-F238E27FC236}"/>
            </a:extLst>
          </p:cNvPr>
          <p:cNvSpPr>
            <a:spLocks noGrp="1"/>
          </p:cNvSpPr>
          <p:nvPr>
            <p:ph type="pic" sz="quarter" idx="12"/>
          </p:nvPr>
        </p:nvSpPr>
        <p:spPr>
          <a:xfrm>
            <a:off x="6542314" y="0"/>
            <a:ext cx="5684611" cy="6858000"/>
          </a:xfrm>
          <a:prstGeom prst="rect">
            <a:avLst/>
          </a:prstGeom>
          <a:pattFill prst="pct10">
            <a:fgClr>
              <a:schemeClr val="tx1"/>
            </a:fgClr>
            <a:bgClr>
              <a:schemeClr val="bg1"/>
            </a:bgClr>
          </a:pattFill>
          <a:ln>
            <a:noFill/>
          </a:ln>
        </p:spPr>
        <p:txBody>
          <a:bodyPr anchor="ctr"/>
          <a:lstStyle>
            <a:lvl1pPr marL="0" indent="0" algn="ctr">
              <a:buNone/>
              <a:defRPr lang="ru-RU" sz="1400"/>
            </a:lvl1pPr>
          </a:lstStyle>
          <a:p>
            <a:pPr lvl="0"/>
            <a:r>
              <a:rPr lang="ru-RU" noProof="0" smtClean="0"/>
              <a:t>Вставка рисунка</a:t>
            </a:r>
            <a:endParaRPr lang="ru-RU" noProof="0" dirty="0"/>
          </a:p>
        </p:txBody>
      </p:sp>
      <p:sp>
        <p:nvSpPr>
          <p:cNvPr id="10" name="Текст 9">
            <a:extLst>
              <a:ext uri="{FF2B5EF4-FFF2-40B4-BE49-F238E27FC236}"/>
            </a:extLst>
          </p:cNvPr>
          <p:cNvSpPr>
            <a:spLocks noGrp="1"/>
          </p:cNvSpPr>
          <p:nvPr>
            <p:ph type="body" sz="quarter" idx="11"/>
          </p:nvPr>
        </p:nvSpPr>
        <p:spPr>
          <a:xfrm>
            <a:off x="560765" y="2706835"/>
            <a:ext cx="5535235" cy="3170099"/>
          </a:xfrm>
          <a:prstGeom prst="rect">
            <a:avLst/>
          </a:prstGeom>
        </p:spPr>
        <p:txBody>
          <a:bodyPr wrap="square" lIns="0" anchor="ctr">
            <a:spAutoFit/>
          </a:bodyPr>
          <a:lstStyle>
            <a:lvl1pPr marL="0" indent="0">
              <a:lnSpc>
                <a:spcPct val="100000"/>
              </a:lnSpc>
              <a:spcBef>
                <a:spcPts val="0"/>
              </a:spcBef>
              <a:buNone/>
              <a:defRPr sz="400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ru-RU" smtClean="0"/>
              <a:t>Образец текста</a:t>
            </a:r>
          </a:p>
        </p:txBody>
      </p:sp>
    </p:spTree>
    <p:extLst>
      <p:ext uri="{BB962C8B-B14F-4D97-AF65-F5344CB8AC3E}">
        <p14:creationId xmlns:p14="http://schemas.microsoft.com/office/powerpoint/2010/main" val="14100626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a:xfrm>
            <a:off x="838200" y="1825625"/>
            <a:ext cx="10515600" cy="4351338"/>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838200" y="6356350"/>
            <a:ext cx="2743200" cy="365125"/>
          </a:xfrm>
          <a:prstGeom prst="rect">
            <a:avLst/>
          </a:prstGeom>
        </p:spPr>
        <p:txBody>
          <a:bodyPr/>
          <a:lstStyle/>
          <a:p>
            <a:fld id="{852FC5B3-38E6-4D10-B58E-EC6E4D506F2C}" type="datetime1">
              <a:rPr lang="ru-RU" smtClean="0"/>
              <a:t>18.12.2025</a:t>
            </a:fld>
            <a:endParaRPr lang="ru-RU"/>
          </a:p>
        </p:txBody>
      </p:sp>
      <p:sp>
        <p:nvSpPr>
          <p:cNvPr id="5" name="Нижний колонтитул 4"/>
          <p:cNvSpPr>
            <a:spLocks noGrp="1"/>
          </p:cNvSpPr>
          <p:nvPr>
            <p:ph type="ftr" sz="quarter" idx="11"/>
          </p:nvPr>
        </p:nvSpPr>
        <p:spPr>
          <a:xfrm>
            <a:off x="4038600" y="6356350"/>
            <a:ext cx="4114800" cy="365125"/>
          </a:xfrm>
          <a:prstGeom prst="rect">
            <a:avLst/>
          </a:prstGeom>
        </p:spPr>
        <p:txBody>
          <a:bodyPr/>
          <a:lstStyle/>
          <a:p>
            <a:endParaRPr lang="ru-RU"/>
          </a:p>
        </p:txBody>
      </p:sp>
      <p:sp>
        <p:nvSpPr>
          <p:cNvPr id="6" name="Номер слайда 5"/>
          <p:cNvSpPr>
            <a:spLocks noGrp="1"/>
          </p:cNvSpPr>
          <p:nvPr>
            <p:ph type="sldNum" sz="quarter" idx="12"/>
          </p:nvPr>
        </p:nvSpPr>
        <p:spPr/>
        <p:txBody>
          <a:bodyPr/>
          <a:lstStyle/>
          <a:p>
            <a:fld id="{ED80958F-062F-4223-9EB6-1AB4DB863CFC}" type="slidenum">
              <a:rPr lang="ru-RU" smtClean="0"/>
              <a:pPr/>
              <a:t>‹#›</a:t>
            </a:fld>
            <a:endParaRPr lang="ru-RU"/>
          </a:p>
        </p:txBody>
      </p:sp>
    </p:spTree>
    <p:extLst>
      <p:ext uri="{BB962C8B-B14F-4D97-AF65-F5344CB8AC3E}">
        <p14:creationId xmlns:p14="http://schemas.microsoft.com/office/powerpoint/2010/main" val="4168823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Разделитель с одной цифрой">
    <p:spTree>
      <p:nvGrpSpPr>
        <p:cNvPr id="1" name=""/>
        <p:cNvGrpSpPr/>
        <p:nvPr/>
      </p:nvGrpSpPr>
      <p:grpSpPr>
        <a:xfrm>
          <a:off x="0" y="0"/>
          <a:ext cx="0" cy="0"/>
          <a:chOff x="0" y="0"/>
          <a:chExt cx="0" cy="0"/>
        </a:xfrm>
      </p:grpSpPr>
      <p:sp>
        <p:nvSpPr>
          <p:cNvPr id="14" name="Рисунок 13">
            <a:extLst>
              <a:ext uri="{FF2B5EF4-FFF2-40B4-BE49-F238E27FC236}">
                <a16:creationId xmlns="" xmlns:a16="http://schemas.microsoft.com/office/drawing/2014/main" id="{A746C37D-2468-D03D-1B25-5EDF28CB9A95}"/>
              </a:ext>
            </a:extLst>
          </p:cNvPr>
          <p:cNvSpPr>
            <a:spLocks noGrp="1"/>
          </p:cNvSpPr>
          <p:nvPr>
            <p:ph type="pic" sz="quarter" idx="12" hasCustomPrompt="1"/>
          </p:nvPr>
        </p:nvSpPr>
        <p:spPr>
          <a:xfrm>
            <a:off x="5758249" y="0"/>
            <a:ext cx="6468676" cy="6858000"/>
          </a:xfrm>
          <a:prstGeom prst="rect">
            <a:avLst/>
          </a:prstGeom>
          <a:pattFill prst="pct10">
            <a:fgClr>
              <a:schemeClr val="tx1"/>
            </a:fgClr>
            <a:bgClr>
              <a:schemeClr val="bg1"/>
            </a:bgClr>
          </a:pattFill>
          <a:ln>
            <a:noFill/>
          </a:ln>
        </p:spPr>
        <p:txBody>
          <a:bodyPr anchor="ctr"/>
          <a:lstStyle>
            <a:lvl1pPr marL="0" indent="0" algn="ctr">
              <a:spcBef>
                <a:spcPts val="0"/>
              </a:spcBef>
              <a:buNone/>
              <a:defRPr lang="ru-RU" sz="1400"/>
            </a:lvl1pPr>
          </a:lstStyle>
          <a:p>
            <a:pPr marL="228600" marR="0" lvl="0" indent="-228600" algn="ctr" defTabSz="914400" rtl="0" eaLnBrk="1" fontAlgn="auto" latinLnBrk="0" hangingPunct="1">
              <a:lnSpc>
                <a:spcPct val="90000"/>
              </a:lnSpc>
              <a:spcBef>
                <a:spcPts val="1000"/>
              </a:spcBef>
              <a:spcAft>
                <a:spcPts val="0"/>
              </a:spcAft>
              <a:buClrTx/>
              <a:buSzTx/>
              <a:tabLst/>
              <a:defRPr/>
            </a:pPr>
            <a:r>
              <a:rPr lang="ru-RU" dirty="0"/>
              <a:t>Изображение, </a:t>
            </a:r>
            <a:br>
              <a:rPr lang="ru-RU" dirty="0"/>
            </a:br>
            <a:r>
              <a:rPr lang="ru-RU" dirty="0"/>
              <a:t>характеризующее тему доклада</a:t>
            </a:r>
          </a:p>
        </p:txBody>
      </p:sp>
      <p:sp>
        <p:nvSpPr>
          <p:cNvPr id="10" name="Текст 9">
            <a:extLst>
              <a:ext uri="{FF2B5EF4-FFF2-40B4-BE49-F238E27FC236}">
                <a16:creationId xmlns="" xmlns:a16="http://schemas.microsoft.com/office/drawing/2014/main" id="{C74843A9-41D4-1B33-A2E7-0ACBA7085ED4}"/>
              </a:ext>
            </a:extLst>
          </p:cNvPr>
          <p:cNvSpPr>
            <a:spLocks noGrp="1"/>
          </p:cNvSpPr>
          <p:nvPr>
            <p:ph type="body" sz="quarter" idx="11" hasCustomPrompt="1"/>
          </p:nvPr>
        </p:nvSpPr>
        <p:spPr>
          <a:xfrm>
            <a:off x="560764" y="3408526"/>
            <a:ext cx="5728825" cy="2554545"/>
          </a:xfrm>
          <a:prstGeom prst="rect">
            <a:avLst/>
          </a:prstGeom>
        </p:spPr>
        <p:txBody>
          <a:bodyPr wrap="square" lIns="0" anchor="ctr">
            <a:spAutoFit/>
          </a:bodyPr>
          <a:lstStyle>
            <a:lvl1pPr marL="0" indent="0">
              <a:lnSpc>
                <a:spcPct val="100000"/>
              </a:lnSpc>
              <a:spcBef>
                <a:spcPts val="0"/>
              </a:spcBef>
              <a:buNone/>
              <a:defRPr sz="400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ru-RU" dirty="0"/>
              <a:t>ЗАГОЛОВОК </a:t>
            </a:r>
            <a:br>
              <a:rPr lang="ru-RU" dirty="0"/>
            </a:br>
            <a:r>
              <a:rPr lang="ru-RU" dirty="0"/>
              <a:t>ПРЕЗЕНТАЦИИ </a:t>
            </a:r>
            <a:br>
              <a:rPr lang="ru-RU" dirty="0"/>
            </a:br>
            <a:r>
              <a:rPr lang="ru-RU" dirty="0"/>
              <a:t>ДО ЧЕТЫРЕХ </a:t>
            </a:r>
            <a:br>
              <a:rPr lang="ru-RU" dirty="0"/>
            </a:br>
            <a:r>
              <a:rPr lang="ru-RU" dirty="0"/>
              <a:t>СТРОК (</a:t>
            </a:r>
            <a:r>
              <a:rPr lang="en-US" dirty="0"/>
              <a:t>40pt</a:t>
            </a:r>
            <a:r>
              <a:rPr lang="ru-RU" dirty="0"/>
              <a:t>)</a:t>
            </a:r>
          </a:p>
        </p:txBody>
      </p:sp>
      <p:pic>
        <p:nvPicPr>
          <p:cNvPr id="3" name="Рисунок 2">
            <a:extLst>
              <a:ext uri="{FF2B5EF4-FFF2-40B4-BE49-F238E27FC236}">
                <a16:creationId xmlns="" xmlns:a16="http://schemas.microsoft.com/office/drawing/2014/main" id="{97F52FC5-F1F2-5532-20B2-99A9B8ABF3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8417" y="260600"/>
            <a:ext cx="2085443" cy="924255"/>
          </a:xfrm>
          <a:prstGeom prst="rect">
            <a:avLst/>
          </a:prstGeom>
        </p:spPr>
      </p:pic>
    </p:spTree>
    <p:extLst>
      <p:ext uri="{BB962C8B-B14F-4D97-AF65-F5344CB8AC3E}">
        <p14:creationId xmlns:p14="http://schemas.microsoft.com/office/powerpoint/2010/main" val="1400922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592DDA6-F4A8-4939-80A6-71DFED4DEC64}" type="datetime1">
              <a:rPr lang="ru-RU" smtClean="0"/>
              <a:t>18.12.2025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80958F-062F-4223-9EB6-1AB4DB863CFC}" type="slidenum">
              <a:rPr lang="ru-RU" smtClean="0"/>
              <a:t>‹#›</a:t>
            </a:fld>
            <a:endParaRPr lang="ru-RU"/>
          </a:p>
        </p:txBody>
      </p:sp>
    </p:spTree>
    <p:extLst>
      <p:ext uri="{BB962C8B-B14F-4D97-AF65-F5344CB8AC3E}">
        <p14:creationId xmlns:p14="http://schemas.microsoft.com/office/powerpoint/2010/main" val="937013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4B6817F-64A8-4199-9449-FEE8AA31BED2}" type="datetime1">
              <a:rPr lang="ru-RU" smtClean="0"/>
              <a:t>18.12.2025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D80958F-062F-4223-9EB6-1AB4DB863CFC}" type="slidenum">
              <a:rPr lang="ru-RU" smtClean="0"/>
              <a:t>‹#›</a:t>
            </a:fld>
            <a:endParaRPr lang="ru-RU"/>
          </a:p>
        </p:txBody>
      </p:sp>
    </p:spTree>
    <p:extLst>
      <p:ext uri="{BB962C8B-B14F-4D97-AF65-F5344CB8AC3E}">
        <p14:creationId xmlns:p14="http://schemas.microsoft.com/office/powerpoint/2010/main" val="3491471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115BD0B-2731-4BCE-BC60-9943FAF5BE25}" type="datetime1">
              <a:rPr lang="ru-RU" smtClean="0"/>
              <a:t>18.12.2025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D80958F-062F-4223-9EB6-1AB4DB863CFC}" type="slidenum">
              <a:rPr lang="ru-RU" smtClean="0"/>
              <a:t>‹#›</a:t>
            </a:fld>
            <a:endParaRPr lang="ru-RU"/>
          </a:p>
        </p:txBody>
      </p:sp>
    </p:spTree>
    <p:extLst>
      <p:ext uri="{BB962C8B-B14F-4D97-AF65-F5344CB8AC3E}">
        <p14:creationId xmlns:p14="http://schemas.microsoft.com/office/powerpoint/2010/main" val="1576146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786DF72-D9E7-4879-9EE3-9B39AA8BC8F5}" type="datetime1">
              <a:rPr lang="ru-RU" smtClean="0"/>
              <a:t>18.12.2025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D80958F-062F-4223-9EB6-1AB4DB863CFC}" type="slidenum">
              <a:rPr lang="ru-RU" smtClean="0"/>
              <a:t>‹#›</a:t>
            </a:fld>
            <a:endParaRPr lang="ru-RU"/>
          </a:p>
        </p:txBody>
      </p:sp>
    </p:spTree>
    <p:extLst>
      <p:ext uri="{BB962C8B-B14F-4D97-AF65-F5344CB8AC3E}">
        <p14:creationId xmlns:p14="http://schemas.microsoft.com/office/powerpoint/2010/main" val="3925000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FB5F94B-B8D1-4C35-9A85-DE66ED51392D}" type="datetime1">
              <a:rPr lang="ru-RU" smtClean="0"/>
              <a:t>18.12.2025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D80958F-062F-4223-9EB6-1AB4DB863CFC}" type="slidenum">
              <a:rPr lang="ru-RU" smtClean="0"/>
              <a:t>‹#›</a:t>
            </a:fld>
            <a:endParaRPr lang="ru-RU"/>
          </a:p>
        </p:txBody>
      </p:sp>
    </p:spTree>
    <p:extLst>
      <p:ext uri="{BB962C8B-B14F-4D97-AF65-F5344CB8AC3E}">
        <p14:creationId xmlns:p14="http://schemas.microsoft.com/office/powerpoint/2010/main" val="1026914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4A29FFB-12FF-4987-87F6-7D10C04EECB6}" type="datetime1">
              <a:rPr lang="ru-RU" smtClean="0"/>
              <a:t>18.12.2025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D80958F-062F-4223-9EB6-1AB4DB863CFC}" type="slidenum">
              <a:rPr lang="ru-RU" smtClean="0"/>
              <a:t>‹#›</a:t>
            </a:fld>
            <a:endParaRPr lang="ru-RU"/>
          </a:p>
        </p:txBody>
      </p:sp>
    </p:spTree>
    <p:extLst>
      <p:ext uri="{BB962C8B-B14F-4D97-AF65-F5344CB8AC3E}">
        <p14:creationId xmlns:p14="http://schemas.microsoft.com/office/powerpoint/2010/main" val="2837342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4796C3B-9B8E-46EA-8D3B-A56E85733B3D}" type="datetime1">
              <a:rPr lang="ru-RU" smtClean="0"/>
              <a:t>18.12.2025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D80958F-062F-4223-9EB6-1AB4DB863CFC}" type="slidenum">
              <a:rPr lang="ru-RU" smtClean="0"/>
              <a:t>‹#›</a:t>
            </a:fld>
            <a:endParaRPr lang="ru-RU"/>
          </a:p>
        </p:txBody>
      </p:sp>
    </p:spTree>
    <p:extLst>
      <p:ext uri="{BB962C8B-B14F-4D97-AF65-F5344CB8AC3E}">
        <p14:creationId xmlns:p14="http://schemas.microsoft.com/office/powerpoint/2010/main" val="1530896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2.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3771A2-0BF9-40E8-BD6E-873C2782073C}" type="datetime1">
              <a:rPr lang="ru-RU" smtClean="0"/>
              <a:t>18.12.2025</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80958F-062F-4223-9EB6-1AB4DB863CFC}" type="slidenum">
              <a:rPr lang="ru-RU" smtClean="0"/>
              <a:t>‹#›</a:t>
            </a:fld>
            <a:endParaRPr lang="ru-RU"/>
          </a:p>
        </p:txBody>
      </p:sp>
    </p:spTree>
    <p:extLst>
      <p:ext uri="{BB962C8B-B14F-4D97-AF65-F5344CB8AC3E}">
        <p14:creationId xmlns:p14="http://schemas.microsoft.com/office/powerpoint/2010/main" val="282335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8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F92D3F3A-0BE3-D162-4FEA-40DC015F6FE4}"/>
              </a:ext>
            </a:extLst>
          </p:cNvPr>
          <p:cNvSpPr>
            <a:spLocks noGrp="1"/>
          </p:cNvSpPr>
          <p:nvPr>
            <p:ph type="title"/>
          </p:nvPr>
        </p:nvSpPr>
        <p:spPr>
          <a:xfrm>
            <a:off x="300037" y="505898"/>
            <a:ext cx="10681652" cy="775597"/>
          </a:xfrm>
          <a:prstGeom prst="rect">
            <a:avLst/>
          </a:prstGeom>
        </p:spPr>
        <p:txBody>
          <a:bodyPr vert="horz" wrap="square" lIns="0" tIns="0" rIns="0" bIns="0" rtlCol="0" anchor="t">
            <a:spAutoFit/>
          </a:bodyPr>
          <a:lstStyle/>
          <a:p>
            <a:r>
              <a:rPr lang="ru-RU" dirty="0"/>
              <a:t>Заголовок в одну </a:t>
            </a:r>
            <a:br>
              <a:rPr lang="ru-RU" dirty="0"/>
            </a:br>
            <a:r>
              <a:rPr lang="ru-RU" dirty="0"/>
              <a:t>или две строки (</a:t>
            </a:r>
            <a:r>
              <a:rPr lang="en-US" dirty="0"/>
              <a:t>28pt</a:t>
            </a:r>
            <a:r>
              <a:rPr lang="ru-RU" dirty="0"/>
              <a:t>)</a:t>
            </a:r>
          </a:p>
        </p:txBody>
      </p:sp>
      <p:sp>
        <p:nvSpPr>
          <p:cNvPr id="6" name="Slide Number Placeholder 5">
            <a:extLst>
              <a:ext uri="{FF2B5EF4-FFF2-40B4-BE49-F238E27FC236}">
                <a16:creationId xmlns="" xmlns:a16="http://schemas.microsoft.com/office/drawing/2014/main" id="{24C2761E-9643-E1EE-7131-2B4C59D8B68A}"/>
              </a:ext>
            </a:extLst>
          </p:cNvPr>
          <p:cNvSpPr>
            <a:spLocks noGrp="1"/>
          </p:cNvSpPr>
          <p:nvPr>
            <p:ph type="sldNum" sz="quarter" idx="4"/>
          </p:nvPr>
        </p:nvSpPr>
        <p:spPr>
          <a:xfrm>
            <a:off x="11841163" y="6540818"/>
            <a:ext cx="283851" cy="161583"/>
          </a:xfrm>
          <a:prstGeom prst="rect">
            <a:avLst/>
          </a:prstGeom>
        </p:spPr>
        <p:txBody>
          <a:bodyPr vert="horz" wrap="square" lIns="0" tIns="0" rIns="0" bIns="0" rtlCol="0" anchor="ctr">
            <a:spAutoFit/>
          </a:bodyPr>
          <a:lstStyle>
            <a:lvl1pPr algn="l">
              <a:defRPr sz="1050">
                <a:solidFill>
                  <a:schemeClr val="bg2"/>
                </a:solidFill>
              </a:defRPr>
            </a:lvl1pPr>
          </a:lstStyle>
          <a:p>
            <a:fld id="{2B1BC68D-7085-461E-8C90-1E57C4339781}" type="slidenum">
              <a:rPr lang="ru-RU" smtClean="0">
                <a:solidFill>
                  <a:srgbClr val="849BB1"/>
                </a:solidFill>
              </a:rPr>
              <a:pPr/>
              <a:t>‹#›</a:t>
            </a:fld>
            <a:endParaRPr lang="ru-RU">
              <a:solidFill>
                <a:srgbClr val="849BB1"/>
              </a:solidFill>
            </a:endParaRPr>
          </a:p>
        </p:txBody>
      </p:sp>
      <p:pic>
        <p:nvPicPr>
          <p:cNvPr id="4" name="Рисунок 3">
            <a:extLst>
              <a:ext uri="{FF2B5EF4-FFF2-40B4-BE49-F238E27FC236}">
                <a16:creationId xmlns="" xmlns:a16="http://schemas.microsoft.com/office/drawing/2014/main" id="{EEB69E0B-C9B2-D7FA-15A6-FCEEDEB08BA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078089" y="309126"/>
            <a:ext cx="904999" cy="972369"/>
          </a:xfrm>
          <a:prstGeom prst="rect">
            <a:avLst/>
          </a:prstGeom>
        </p:spPr>
      </p:pic>
    </p:spTree>
    <p:extLst>
      <p:ext uri="{BB962C8B-B14F-4D97-AF65-F5344CB8AC3E}">
        <p14:creationId xmlns:p14="http://schemas.microsoft.com/office/powerpoint/2010/main" val="393529000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3" r:id="rId9"/>
    <p:sldLayoutId id="2147483676" r:id="rId10"/>
    <p:sldLayoutId id="2147483678" r:id="rId11"/>
    <p:sldLayoutId id="2147483680" r:id="rId12"/>
    <p:sldLayoutId id="2147483683" r:id="rId13"/>
  </p:sldLayoutIdLst>
  <p:hf hdr="0" ftr="0" dt="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F26B43"/>
          </p15:clr>
        </p15:guide>
        <p15:guide id="2" pos="189">
          <p15:clr>
            <a:srgbClr val="F26B43"/>
          </p15:clr>
        </p15:guide>
        <p15:guide id="3" pos="7491">
          <p15:clr>
            <a:srgbClr val="F26B43"/>
          </p15:clr>
        </p15:guide>
        <p15:guide id="4" orient="horz" pos="3997">
          <p15:clr>
            <a:srgbClr val="F26B43"/>
          </p15:clr>
        </p15:guide>
        <p15:guide id="5" orient="horz" pos="845">
          <p15:clr>
            <a:srgbClr val="F26B43"/>
          </p15:clr>
        </p15:guide>
        <p15:guide id="6" orient="horz" pos="958">
          <p15:clr>
            <a:srgbClr val="F26B43"/>
          </p15:clr>
        </p15:guide>
        <p15:guide id="7" orient="horz" pos="3906">
          <p15:clr>
            <a:srgbClr val="F26B43"/>
          </p15:clr>
        </p15:guide>
        <p15:guide id="8" pos="7038">
          <p15:clr>
            <a:srgbClr val="F26B43"/>
          </p15:clr>
        </p15:guide>
        <p15:guide id="9" pos="692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3.xml"/><Relationship Id="rId4" Type="http://schemas.openxmlformats.org/officeDocument/2006/relationships/chart" Target="../charts/char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3.xml"/><Relationship Id="rId4" Type="http://schemas.openxmlformats.org/officeDocument/2006/relationships/chart" Target="../charts/char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3.xml"/><Relationship Id="rId4" Type="http://schemas.openxmlformats.org/officeDocument/2006/relationships/chart" Target="../charts/char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3.xml"/><Relationship Id="rId4" Type="http://schemas.openxmlformats.org/officeDocument/2006/relationships/chart" Target="../charts/char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3.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3.xml"/><Relationship Id="rId4" Type="http://schemas.openxmlformats.org/officeDocument/2006/relationships/chart" Target="../charts/chart14.xml"/></Relationships>
</file>

<file path=ppt/slides/_rels/slide1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2.png"/><Relationship Id="rId7" Type="http://schemas.openxmlformats.org/officeDocument/2006/relationships/diagramColors" Target="../diagrams/colors1.xml"/><Relationship Id="rId2" Type="http://schemas.openxmlformats.org/officeDocument/2006/relationships/image" Target="../media/image10.png"/><Relationship Id="rId1" Type="http://schemas.openxmlformats.org/officeDocument/2006/relationships/slideLayout" Target="../slideLayouts/slideLayout2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1.jpeg"/></Relationships>
</file>

<file path=ppt/slides/_rels/slide19.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18" Type="http://schemas.microsoft.com/office/2007/relationships/diagramDrawing" Target="../diagrams/drawing4.xml"/><Relationship Id="rId3" Type="http://schemas.openxmlformats.org/officeDocument/2006/relationships/image" Target="../media/image11.jpeg"/><Relationship Id="rId7" Type="http://schemas.openxmlformats.org/officeDocument/2006/relationships/diagramColors" Target="../diagrams/colors2.xml"/><Relationship Id="rId12" Type="http://schemas.openxmlformats.org/officeDocument/2006/relationships/diagramColors" Target="../diagrams/colors3.xml"/><Relationship Id="rId17" Type="http://schemas.openxmlformats.org/officeDocument/2006/relationships/diagramColors" Target="../diagrams/colors4.xml"/><Relationship Id="rId2" Type="http://schemas.openxmlformats.org/officeDocument/2006/relationships/image" Target="../media/image10.png"/><Relationship Id="rId16" Type="http://schemas.openxmlformats.org/officeDocument/2006/relationships/diagramQuickStyle" Target="../diagrams/quickStyle4.xml"/><Relationship Id="rId1" Type="http://schemas.openxmlformats.org/officeDocument/2006/relationships/slideLayout" Target="../slideLayouts/slideLayout23.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5" Type="http://schemas.openxmlformats.org/officeDocument/2006/relationships/diagramLayout" Target="../diagrams/layout4.xml"/><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 Id="rId14" Type="http://schemas.openxmlformats.org/officeDocument/2006/relationships/diagramData" Target="../diagrams/data4.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chart" Target="../charts/chart2.xml"/><Relationship Id="rId4" Type="http://schemas.openxmlformats.org/officeDocument/2006/relationships/chart" Target="../charts/chart1.xml"/></Relationships>
</file>

<file path=ppt/slides/_rels/slide20.xml.rels><?xml version="1.0" encoding="UTF-8" standalone="yes"?>
<Relationships xmlns="http://schemas.openxmlformats.org/package/2006/relationships"><Relationship Id="rId8" Type="http://schemas.openxmlformats.org/officeDocument/2006/relationships/chart" Target="../charts/chart15.xml"/><Relationship Id="rId3" Type="http://schemas.openxmlformats.org/officeDocument/2006/relationships/image" Target="../media/image11.jpeg"/><Relationship Id="rId7" Type="http://schemas.openxmlformats.org/officeDocument/2006/relationships/image" Target="../media/image28.png"/><Relationship Id="rId2" Type="http://schemas.openxmlformats.org/officeDocument/2006/relationships/image" Target="../media/image10.png"/><Relationship Id="rId1" Type="http://schemas.openxmlformats.org/officeDocument/2006/relationships/slideLayout" Target="../slideLayouts/slideLayout2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8" Type="http://schemas.openxmlformats.org/officeDocument/2006/relationships/chart" Target="../charts/chart16.xml"/><Relationship Id="rId3" Type="http://schemas.openxmlformats.org/officeDocument/2006/relationships/image" Target="../media/image11.jpeg"/><Relationship Id="rId7" Type="http://schemas.openxmlformats.org/officeDocument/2006/relationships/image" Target="../media/image32.png"/><Relationship Id="rId2" Type="http://schemas.openxmlformats.org/officeDocument/2006/relationships/image" Target="../media/image10.png"/><Relationship Id="rId1" Type="http://schemas.openxmlformats.org/officeDocument/2006/relationships/slideLayout" Target="../slideLayouts/slideLayout2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3.xml"/><Relationship Id="rId5" Type="http://schemas.openxmlformats.org/officeDocument/2006/relationships/image" Target="../media/image34.jpeg"/><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3.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1.jpeg"/><Relationship Id="rId7" Type="http://schemas.openxmlformats.org/officeDocument/2006/relationships/image" Target="../media/image39.jpeg"/><Relationship Id="rId2" Type="http://schemas.openxmlformats.org/officeDocument/2006/relationships/image" Target="../media/image10.png"/><Relationship Id="rId1" Type="http://schemas.openxmlformats.org/officeDocument/2006/relationships/slideLayout" Target="../slideLayouts/slideLayout2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jpeg"/></Relationships>
</file>

<file path=ppt/slides/_rels/slide2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1.jpeg"/><Relationship Id="rId7" Type="http://schemas.openxmlformats.org/officeDocument/2006/relationships/image" Target="../media/image44.jpeg"/><Relationship Id="rId2" Type="http://schemas.openxmlformats.org/officeDocument/2006/relationships/image" Target="../media/image10.png"/><Relationship Id="rId1" Type="http://schemas.openxmlformats.org/officeDocument/2006/relationships/slideLayout" Target="../slideLayouts/slideLayout23.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3.xml"/><Relationship Id="rId4" Type="http://schemas.openxmlformats.org/officeDocument/2006/relationships/image" Target="../media/image46.jpeg"/></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3.xml"/><Relationship Id="rId4" Type="http://schemas.openxmlformats.org/officeDocument/2006/relationships/image" Target="../media/image47.jpeg"/></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3.xml"/><Relationship Id="rId5" Type="http://schemas.openxmlformats.org/officeDocument/2006/relationships/image" Target="../media/image52.png"/><Relationship Id="rId4" Type="http://schemas.openxmlformats.org/officeDocument/2006/relationships/image" Target="../media/image51.jpe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chart" Target="../charts/chart4.xml"/><Relationship Id="rId4" Type="http://schemas.openxmlformats.org/officeDocument/2006/relationships/chart" Target="../charts/chart3.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7.xml"/><Relationship Id="rId1" Type="http://schemas.openxmlformats.org/officeDocument/2006/relationships/slideLayout" Target="../slideLayouts/slideLayout21.xml"/><Relationship Id="rId4" Type="http://schemas.openxmlformats.org/officeDocument/2006/relationships/image" Target="../media/image11.jpeg"/></Relationships>
</file>

<file path=ppt/slides/_rels/slide32.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56.jpeg"/><Relationship Id="rId2" Type="http://schemas.openxmlformats.org/officeDocument/2006/relationships/image" Target="../media/image10.png"/><Relationship Id="rId1" Type="http://schemas.openxmlformats.org/officeDocument/2006/relationships/slideLayout" Target="../slideLayouts/slideLayout16.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eg"/></Relationships>
</file>

<file path=ppt/slides/_rels/slide3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image" Target="../media/image10.png"/><Relationship Id="rId1" Type="http://schemas.openxmlformats.org/officeDocument/2006/relationships/slideLayout" Target="../slideLayouts/slideLayout16.xml"/><Relationship Id="rId4" Type="http://schemas.openxmlformats.org/officeDocument/2006/relationships/image" Target="../media/image11.jpeg"/></Relationships>
</file>

<file path=ppt/slides/_rels/slide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6.xml"/><Relationship Id="rId4" Type="http://schemas.openxmlformats.org/officeDocument/2006/relationships/chart" Target="../charts/chart19.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6.xml"/><Relationship Id="rId4" Type="http://schemas.openxmlformats.org/officeDocument/2006/relationships/chart" Target="../charts/chart20.xml"/></Relationships>
</file>

<file path=ppt/slides/_rels/slide3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6.xml"/><Relationship Id="rId4" Type="http://schemas.openxmlformats.org/officeDocument/2006/relationships/image" Target="../media/image58.jpeg"/></Relationships>
</file>

<file path=ppt/slides/_rels/slide3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59.jpg"/><Relationship Id="rId7" Type="http://schemas.openxmlformats.org/officeDocument/2006/relationships/diagramColors" Target="../diagrams/colors5.xml"/><Relationship Id="rId2" Type="http://schemas.openxmlformats.org/officeDocument/2006/relationships/image" Target="../media/image10.png"/><Relationship Id="rId1" Type="http://schemas.openxmlformats.org/officeDocument/2006/relationships/slideLayout" Target="../slideLayouts/slideLayout22.xml"/><Relationship Id="rId6" Type="http://schemas.openxmlformats.org/officeDocument/2006/relationships/diagramQuickStyle" Target="../diagrams/quickStyle5.xml"/><Relationship Id="rId11" Type="http://schemas.openxmlformats.org/officeDocument/2006/relationships/image" Target="../media/image11.jpeg"/><Relationship Id="rId5" Type="http://schemas.openxmlformats.org/officeDocument/2006/relationships/diagramLayout" Target="../diagrams/layout5.xml"/><Relationship Id="rId10" Type="http://schemas.openxmlformats.org/officeDocument/2006/relationships/image" Target="../media/image68.png"/><Relationship Id="rId4" Type="http://schemas.openxmlformats.org/officeDocument/2006/relationships/diagramData" Target="../diagrams/data5.xml"/><Relationship Id="rId9" Type="http://schemas.openxmlformats.org/officeDocument/2006/relationships/image" Target="../media/image67.jpg"/></Relationships>
</file>

<file path=ppt/slides/_rels/slide3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3.xml"/><Relationship Id="rId4" Type="http://schemas.openxmlformats.org/officeDocument/2006/relationships/chart" Target="../charts/chart21.xml"/></Relationships>
</file>

<file path=ppt/slides/_rels/slide39.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image" Target="../media/image10.png"/><Relationship Id="rId1" Type="http://schemas.openxmlformats.org/officeDocument/2006/relationships/slideLayout" Target="../slideLayouts/slideLayout21.xml"/><Relationship Id="rId6" Type="http://schemas.openxmlformats.org/officeDocument/2006/relationships/image" Target="../media/image11.jpeg"/><Relationship Id="rId5" Type="http://schemas.openxmlformats.org/officeDocument/2006/relationships/chart" Target="../charts/chart24.xml"/><Relationship Id="rId4" Type="http://schemas.openxmlformats.org/officeDocument/2006/relationships/chart" Target="../charts/chart23.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6.xml"/><Relationship Id="rId4" Type="http://schemas.openxmlformats.org/officeDocument/2006/relationships/image" Target="../media/image69.jpeg"/></Relationships>
</file>

<file path=ppt/slides/_rels/slide4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6.xml"/><Relationship Id="rId4" Type="http://schemas.openxmlformats.org/officeDocument/2006/relationships/image" Target="../media/image70.png"/></Relationships>
</file>

<file path=ppt/slides/_rels/slide4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74.png"/><Relationship Id="rId2" Type="http://schemas.openxmlformats.org/officeDocument/2006/relationships/image" Target="../media/image10.png"/><Relationship Id="rId1" Type="http://schemas.openxmlformats.org/officeDocument/2006/relationships/slideLayout" Target="../slideLayouts/slideLayout16.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4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6.xml"/><Relationship Id="rId4" Type="http://schemas.openxmlformats.org/officeDocument/2006/relationships/chart" Target="../charts/chart25.xml"/></Relationships>
</file>

<file path=ppt/slides/_rels/slide45.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image" Target="../media/image10.png"/><Relationship Id="rId1" Type="http://schemas.openxmlformats.org/officeDocument/2006/relationships/slideLayout" Target="../slideLayouts/slideLayout25.xml"/><Relationship Id="rId4" Type="http://schemas.openxmlformats.org/officeDocument/2006/relationships/image" Target="../media/image11.jpeg"/></Relationships>
</file>

<file path=ppt/slides/_rels/slide4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6.xml"/><Relationship Id="rId5" Type="http://schemas.openxmlformats.org/officeDocument/2006/relationships/image" Target="../media/image76.png"/><Relationship Id="rId4" Type="http://schemas.openxmlformats.org/officeDocument/2006/relationships/image" Target="../media/image75.png"/></Relationships>
</file>

<file path=ppt/slides/_rels/slide47.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11.jpeg"/><Relationship Id="rId7" Type="http://schemas.openxmlformats.org/officeDocument/2006/relationships/image" Target="../media/image80.png"/><Relationship Id="rId2" Type="http://schemas.openxmlformats.org/officeDocument/2006/relationships/image" Target="../media/image10.png"/><Relationship Id="rId1" Type="http://schemas.openxmlformats.org/officeDocument/2006/relationships/slideLayout" Target="../slideLayouts/slideLayout16.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 Id="rId9" Type="http://schemas.openxmlformats.org/officeDocument/2006/relationships/image" Target="../media/image82.png"/></Relationships>
</file>

<file path=ppt/slides/_rels/slide48.xml.rels><?xml version="1.0" encoding="UTF-8" standalone="yes"?>
<Relationships xmlns="http://schemas.openxmlformats.org/package/2006/relationships"><Relationship Id="rId3" Type="http://schemas.openxmlformats.org/officeDocument/2006/relationships/image" Target="../media/image84.gif"/><Relationship Id="rId2" Type="http://schemas.openxmlformats.org/officeDocument/2006/relationships/image" Target="../media/image83.png"/><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18.png"/><Relationship Id="rId4" Type="http://schemas.openxmlformats.org/officeDocument/2006/relationships/chart" Target="../charts/chart5.xml"/><Relationship Id="rId9"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chart" Target="../charts/chart7.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3.xml"/><Relationship Id="rId5" Type="http://schemas.openxmlformats.org/officeDocument/2006/relationships/chart" Target="../charts/chart9.xml"/><Relationship Id="rId4" Type="http://schemas.openxmlformats.org/officeDocument/2006/relationships/chart" Target="../charts/char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419886" cy="6986186"/>
          </a:xfrm>
          <a:prstGeom prst="rect">
            <a:avLst/>
          </a:prstGeom>
        </p:spPr>
      </p:pic>
      <p:pic>
        <p:nvPicPr>
          <p:cNvPr id="7" name="Рисунок 6">
            <a:extLst>
              <a:ext uri="{FF2B5EF4-FFF2-40B4-BE49-F238E27FC236}">
                <a16:creationId xmlns="" xmlns:a16="http://schemas.microsoft.com/office/drawing/2014/main" id="{C3171310-2739-CE9B-D271-27AB2A4A61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737637"/>
            <a:ext cx="2887202" cy="1279588"/>
          </a:xfrm>
          <a:prstGeom prst="rect">
            <a:avLst/>
          </a:prstGeom>
        </p:spPr>
      </p:pic>
      <p:sp>
        <p:nvSpPr>
          <p:cNvPr id="10" name="Rectangle: Rounded Corners 6">
            <a:extLst>
              <a:ext uri="{FF2B5EF4-FFF2-40B4-BE49-F238E27FC236}">
                <a16:creationId xmlns="" xmlns:a16="http://schemas.microsoft.com/office/drawing/2014/main" id="{BFCF4DA8-47F2-5055-E0A5-E2ECE86D12D3}"/>
              </a:ext>
            </a:extLst>
          </p:cNvPr>
          <p:cNvSpPr/>
          <p:nvPr/>
        </p:nvSpPr>
        <p:spPr>
          <a:xfrm>
            <a:off x="5927904" y="1803163"/>
            <a:ext cx="6812820" cy="3230310"/>
          </a:xfrm>
          <a:prstGeom prst="roundRect">
            <a:avLst>
              <a:gd name="adj" fmla="val 50000"/>
            </a:avLst>
          </a:prstGeom>
          <a:solidFill>
            <a:srgbClr val="7030A0"/>
          </a:solid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Rectangle: Rounded Corners 6">
            <a:extLst>
              <a:ext uri="{FF2B5EF4-FFF2-40B4-BE49-F238E27FC236}">
                <a16:creationId xmlns="" xmlns:a16="http://schemas.microsoft.com/office/drawing/2014/main" id="{FDD6D542-C367-4B2C-8821-B664432D591C}"/>
              </a:ext>
            </a:extLst>
          </p:cNvPr>
          <p:cNvSpPr/>
          <p:nvPr/>
        </p:nvSpPr>
        <p:spPr>
          <a:xfrm>
            <a:off x="6061598" y="1897166"/>
            <a:ext cx="6545433" cy="3008120"/>
          </a:xfrm>
          <a:prstGeom prst="roundRect">
            <a:avLst>
              <a:gd name="adj" fmla="val 50000"/>
            </a:avLst>
          </a:prstGeom>
          <a:solidFill>
            <a:schemeClr val="accent1">
              <a:lumMod val="40000"/>
              <a:lumOff val="60000"/>
            </a:schemeClr>
          </a:solid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Текст 1">
            <a:extLst>
              <a:ext uri="{FF2B5EF4-FFF2-40B4-BE49-F238E27FC236}">
                <a16:creationId xmlns="" xmlns:a16="http://schemas.microsoft.com/office/drawing/2014/main" id="{57C81B82-711E-4C7F-A4E5-4B7E06C6652B}"/>
              </a:ext>
            </a:extLst>
          </p:cNvPr>
          <p:cNvSpPr>
            <a:spLocks noGrp="1"/>
          </p:cNvSpPr>
          <p:nvPr>
            <p:ph type="body" sz="quarter" idx="11"/>
          </p:nvPr>
        </p:nvSpPr>
        <p:spPr>
          <a:xfrm>
            <a:off x="6341765" y="2294933"/>
            <a:ext cx="5608102" cy="2246769"/>
          </a:xfrm>
        </p:spPr>
        <p:txBody>
          <a:bodyPr/>
          <a:lstStyle/>
          <a:p>
            <a:pPr algn="ctr"/>
            <a:r>
              <a:rPr lang="ru-RU" sz="2800" b="1" dirty="0" smtClean="0">
                <a:latin typeface="PT Astra Serif" pitchFamily="18" charset="-52"/>
                <a:ea typeface="PT Astra Serif" pitchFamily="18" charset="-52"/>
              </a:rPr>
              <a:t>Результаты деятельности Министерства труда, социального развития и занятости населения Республики Алтай </a:t>
            </a:r>
          </a:p>
          <a:p>
            <a:pPr algn="ctr"/>
            <a:r>
              <a:rPr lang="ru-RU" sz="2800" b="1" dirty="0" smtClean="0">
                <a:latin typeface="PT Astra Serif" pitchFamily="18" charset="-52"/>
                <a:ea typeface="PT Astra Serif" pitchFamily="18" charset="-52"/>
              </a:rPr>
              <a:t>за 2025 год</a:t>
            </a:r>
            <a:endParaRPr lang="ru-RU" sz="2800" b="1" dirty="0">
              <a:latin typeface="PT Astra Serif" pitchFamily="18" charset="-52"/>
              <a:ea typeface="PT Astra Serif" pitchFamily="18" charset="-52"/>
            </a:endParaRPr>
          </a:p>
        </p:txBody>
      </p:sp>
    </p:spTree>
    <p:extLst>
      <p:ext uri="{BB962C8B-B14F-4D97-AF65-F5344CB8AC3E}">
        <p14:creationId xmlns:p14="http://schemas.microsoft.com/office/powerpoint/2010/main" val="41439304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11" name="Заголовок 6">
            <a:extLst>
              <a:ext uri="{FF2B5EF4-FFF2-40B4-BE49-F238E27FC236}">
                <a16:creationId xmlns:a16="http://schemas.microsoft.com/office/drawing/2014/main" xmlns="" id="{86C0A4E0-F543-4F09-9ADD-A5D074346B6E}"/>
              </a:ext>
            </a:extLst>
          </p:cNvPr>
          <p:cNvSpPr txBox="1">
            <a:spLocks/>
          </p:cNvSpPr>
          <p:nvPr/>
        </p:nvSpPr>
        <p:spPr>
          <a:xfrm>
            <a:off x="1864895" y="177033"/>
            <a:ext cx="8831179" cy="645124"/>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800" b="1" dirty="0" smtClean="0">
                <a:solidFill>
                  <a:srgbClr val="7030A0"/>
                </a:solidFill>
                <a:latin typeface="Times New Roman" pitchFamily="18" charset="0"/>
                <a:ea typeface="PT Astra Serif" pitchFamily="18" charset="-52"/>
                <a:cs typeface="Times New Roman" pitchFamily="18" charset="0"/>
              </a:rPr>
              <a:t>Критерии </a:t>
            </a:r>
            <a:r>
              <a:rPr lang="ru-RU" sz="2800" b="1" dirty="0">
                <a:solidFill>
                  <a:srgbClr val="7030A0"/>
                </a:solidFill>
                <a:latin typeface="Times New Roman" pitchFamily="18" charset="0"/>
                <a:ea typeface="PT Astra Serif" pitchFamily="18" charset="-52"/>
                <a:cs typeface="Times New Roman" pitchFamily="18" charset="0"/>
              </a:rPr>
              <a:t>оценки эффективности деятельности субъектов системы профилактики</a:t>
            </a:r>
            <a:endParaRPr lang="ru-RU" sz="2800" b="1" dirty="0">
              <a:solidFill>
                <a:srgbClr val="7030A0"/>
              </a:solidFill>
              <a:latin typeface="Montserrat"/>
            </a:endParaRPr>
          </a:p>
        </p:txBody>
      </p:sp>
      <p:graphicFrame>
        <p:nvGraphicFramePr>
          <p:cNvPr id="12" name="Таблица 11"/>
          <p:cNvGraphicFramePr>
            <a:graphicFrameLocks noGrp="1"/>
          </p:cNvGraphicFramePr>
          <p:nvPr>
            <p:extLst>
              <p:ext uri="{D42A27DB-BD31-4B8C-83A1-F6EECF244321}">
                <p14:modId xmlns:p14="http://schemas.microsoft.com/office/powerpoint/2010/main" val="1756041773"/>
              </p:ext>
            </p:extLst>
          </p:nvPr>
        </p:nvGraphicFramePr>
        <p:xfrm>
          <a:off x="1864893" y="1254958"/>
          <a:ext cx="8831181" cy="4516763"/>
        </p:xfrm>
        <a:graphic>
          <a:graphicData uri="http://schemas.openxmlformats.org/drawingml/2006/table">
            <a:tbl>
              <a:tblPr firstRow="1" bandRow="1">
                <a:tableStyleId>{5C22544A-7EE6-4342-B048-85BDC9FD1C3A}</a:tableStyleId>
              </a:tblPr>
              <a:tblGrid>
                <a:gridCol w="372445"/>
                <a:gridCol w="4654704"/>
                <a:gridCol w="1563118"/>
                <a:gridCol w="1105278"/>
                <a:gridCol w="1135636"/>
              </a:tblGrid>
              <a:tr h="504869">
                <a:tc rowSpan="2">
                  <a:txBody>
                    <a:bodyPr/>
                    <a:lstStyle/>
                    <a:p>
                      <a:pPr algn="ctr"/>
                      <a:endParaRPr lang="ru-RU" sz="1100" dirty="0" smtClean="0"/>
                    </a:p>
                    <a:p>
                      <a:pPr algn="ctr"/>
                      <a:r>
                        <a:rPr lang="ru-RU" sz="1100" dirty="0" smtClean="0"/>
                        <a:t>№ </a:t>
                      </a:r>
                      <a:r>
                        <a:rPr lang="ru-RU" sz="1100" dirty="0" err="1" smtClean="0"/>
                        <a:t>п</a:t>
                      </a:r>
                      <a:r>
                        <a:rPr lang="ru-RU" sz="1100" dirty="0" smtClean="0"/>
                        <a:t>/</a:t>
                      </a:r>
                      <a:r>
                        <a:rPr lang="ru-RU" sz="1100" dirty="0" err="1" smtClean="0"/>
                        <a:t>п</a:t>
                      </a:r>
                      <a:endParaRPr lang="ru-RU" sz="1100" dirty="0"/>
                    </a:p>
                  </a:txBody>
                  <a:tcPr/>
                </a:tc>
                <a:tc rowSpan="2">
                  <a:txBody>
                    <a:bodyPr/>
                    <a:lstStyle/>
                    <a:p>
                      <a:pPr algn="ctr"/>
                      <a:endParaRPr lang="ru-RU" sz="1100" dirty="0" smtClean="0"/>
                    </a:p>
                    <a:p>
                      <a:pPr algn="ctr"/>
                      <a:endParaRPr lang="ru-RU" sz="1100" dirty="0" smtClean="0"/>
                    </a:p>
                    <a:p>
                      <a:pPr algn="ctr"/>
                      <a:r>
                        <a:rPr lang="ru-RU" sz="1400" dirty="0" smtClean="0"/>
                        <a:t>Наименование показателя (индикатора)</a:t>
                      </a:r>
                      <a:endParaRPr lang="ru-RU" sz="1400" dirty="0"/>
                    </a:p>
                  </a:txBody>
                  <a:tcPr/>
                </a:tc>
                <a:tc gridSpan="3">
                  <a:txBody>
                    <a:bodyPr/>
                    <a:lstStyle/>
                    <a:p>
                      <a:pPr algn="ctr"/>
                      <a:endParaRPr lang="ru-RU" sz="1200" dirty="0" smtClean="0"/>
                    </a:p>
                    <a:p>
                      <a:pPr algn="ctr"/>
                      <a:r>
                        <a:rPr lang="ru-RU" sz="1400" dirty="0" smtClean="0"/>
                        <a:t>Значения показателя</a:t>
                      </a:r>
                      <a:endParaRPr lang="ru-RU" sz="1400" dirty="0"/>
                    </a:p>
                  </a:txBody>
                  <a:tcPr/>
                </a:tc>
                <a:tc hMerge="1">
                  <a:txBody>
                    <a:bodyPr/>
                    <a:lstStyle/>
                    <a:p>
                      <a:endParaRPr lang="ru-RU" dirty="0"/>
                    </a:p>
                  </a:txBody>
                  <a:tcPr/>
                </a:tc>
                <a:tc hMerge="1">
                  <a:txBody>
                    <a:bodyPr/>
                    <a:lstStyle/>
                    <a:p>
                      <a:endParaRPr lang="ru-RU" dirty="0"/>
                    </a:p>
                  </a:txBody>
                  <a:tcPr/>
                </a:tc>
              </a:tr>
              <a:tr h="580945">
                <a:tc vMerge="1">
                  <a:txBody>
                    <a:bodyPr/>
                    <a:lstStyle/>
                    <a:p>
                      <a:endParaRPr lang="ru-RU" dirty="0"/>
                    </a:p>
                  </a:txBody>
                  <a:tcPr/>
                </a:tc>
                <a:tc vMerge="1">
                  <a:txBody>
                    <a:bodyPr/>
                    <a:lstStyle/>
                    <a:p>
                      <a:endParaRPr lang="ru-RU" dirty="0"/>
                    </a:p>
                  </a:txBody>
                  <a:tcPr/>
                </a:tc>
                <a:tc>
                  <a:txBody>
                    <a:bodyPr/>
                    <a:lstStyle/>
                    <a:p>
                      <a:pPr algn="ctr"/>
                      <a:r>
                        <a:rPr lang="ru-RU" sz="1200" b="1" dirty="0" smtClean="0"/>
                        <a:t>План </a:t>
                      </a:r>
                    </a:p>
                    <a:p>
                      <a:pPr algn="ctr"/>
                      <a:r>
                        <a:rPr lang="ru-RU" sz="1200" b="1" dirty="0" smtClean="0"/>
                        <a:t>2025 год</a:t>
                      </a:r>
                      <a:endParaRPr lang="ru-RU" sz="1200" b="1" dirty="0"/>
                    </a:p>
                  </a:txBody>
                  <a:tcPr/>
                </a:tc>
                <a:tc>
                  <a:txBody>
                    <a:bodyPr/>
                    <a:lstStyle/>
                    <a:p>
                      <a:pPr algn="ctr"/>
                      <a:r>
                        <a:rPr lang="ru-RU" sz="1200" b="1" dirty="0" smtClean="0"/>
                        <a:t>Факт на 01.10.2025 года</a:t>
                      </a:r>
                      <a:endParaRPr lang="ru-RU" sz="1200" b="1" dirty="0"/>
                    </a:p>
                  </a:txBody>
                  <a:tcPr/>
                </a:tc>
                <a:tc>
                  <a:txBody>
                    <a:bodyPr/>
                    <a:lstStyle/>
                    <a:p>
                      <a:pPr algn="ctr"/>
                      <a:r>
                        <a:rPr lang="ru-RU" sz="1200" b="1" dirty="0" smtClean="0"/>
                        <a:t>План </a:t>
                      </a:r>
                    </a:p>
                    <a:p>
                      <a:pPr algn="ctr"/>
                      <a:r>
                        <a:rPr lang="ru-RU" sz="1200" b="1" dirty="0" smtClean="0"/>
                        <a:t>2026 год</a:t>
                      </a:r>
                      <a:endParaRPr lang="ru-RU" sz="1200" b="1" dirty="0"/>
                    </a:p>
                  </a:txBody>
                  <a:tcPr/>
                </a:tc>
              </a:tr>
              <a:tr h="809173">
                <a:tc>
                  <a:txBody>
                    <a:bodyPr/>
                    <a:lstStyle/>
                    <a:p>
                      <a:pPr algn="ctr"/>
                      <a:r>
                        <a:rPr lang="ru-RU" sz="1200" b="1" dirty="0" smtClean="0"/>
                        <a:t>1. </a:t>
                      </a:r>
                      <a:endParaRPr lang="ru-RU" sz="1200" b="1" dirty="0"/>
                    </a:p>
                  </a:txBody>
                  <a:tcPr/>
                </a:tc>
                <a:tc>
                  <a:txBody>
                    <a:bodyPr/>
                    <a:lstStyle/>
                    <a:p>
                      <a:r>
                        <a:rPr lang="ru-RU" sz="1200" b="1" dirty="0" smtClean="0"/>
                        <a:t>Численность детей, находящихся в организациях для детей-сирот и детей, оставшихся без попечения родителей, более 1 года, помещенных</a:t>
                      </a:r>
                      <a:r>
                        <a:rPr lang="ru-RU" sz="1200" b="1" baseline="0" dirty="0" smtClean="0"/>
                        <a:t> в указанные организации по заявлению родителей</a:t>
                      </a:r>
                      <a:endParaRPr lang="ru-RU" sz="1200" b="1" dirty="0"/>
                    </a:p>
                  </a:txBody>
                  <a:tcPr/>
                </a:tc>
                <a:tc>
                  <a:txBody>
                    <a:bodyPr/>
                    <a:lstStyle/>
                    <a:p>
                      <a:pPr algn="ctr"/>
                      <a:r>
                        <a:rPr lang="ru-RU" sz="1600" b="1" dirty="0" smtClean="0"/>
                        <a:t>0</a:t>
                      </a:r>
                      <a:endParaRPr lang="ru-RU" sz="1600" b="1" dirty="0"/>
                    </a:p>
                  </a:txBody>
                  <a:tcPr anchor="ctr"/>
                </a:tc>
                <a:tc>
                  <a:txBody>
                    <a:bodyPr/>
                    <a:lstStyle/>
                    <a:p>
                      <a:pPr algn="ctr"/>
                      <a:r>
                        <a:rPr lang="ru-RU" sz="1600" b="1" dirty="0" smtClean="0">
                          <a:solidFill>
                            <a:srgbClr val="00B050"/>
                          </a:solidFill>
                        </a:rPr>
                        <a:t>0</a:t>
                      </a:r>
                      <a:endParaRPr lang="ru-RU" sz="1600" b="1" dirty="0">
                        <a:solidFill>
                          <a:srgbClr val="00B050"/>
                        </a:solidFill>
                      </a:endParaRPr>
                    </a:p>
                  </a:txBody>
                  <a:tcPr anchor="ctr"/>
                </a:tc>
                <a:tc>
                  <a:txBody>
                    <a:bodyPr/>
                    <a:lstStyle/>
                    <a:p>
                      <a:pPr algn="ctr"/>
                      <a:r>
                        <a:rPr lang="ru-RU" sz="1600" b="1" dirty="0" smtClean="0"/>
                        <a:t>0</a:t>
                      </a:r>
                      <a:endParaRPr lang="ru-RU" sz="1600" b="1" dirty="0"/>
                    </a:p>
                  </a:txBody>
                  <a:tcPr anchor="ctr"/>
                </a:tc>
              </a:tr>
              <a:tr h="580945">
                <a:tc>
                  <a:txBody>
                    <a:bodyPr/>
                    <a:lstStyle/>
                    <a:p>
                      <a:pPr algn="ctr"/>
                      <a:r>
                        <a:rPr lang="ru-RU" sz="1200" b="1" dirty="0" smtClean="0"/>
                        <a:t>2.</a:t>
                      </a:r>
                      <a:endParaRPr lang="ru-RU" sz="1200" b="1" dirty="0"/>
                    </a:p>
                  </a:txBody>
                  <a:tcPr/>
                </a:tc>
                <a:tc>
                  <a:txBody>
                    <a:bodyPr/>
                    <a:lstStyle/>
                    <a:p>
                      <a:r>
                        <a:rPr lang="ru-RU" sz="1200" b="1" dirty="0" smtClean="0"/>
                        <a:t>Доля детей-сирот</a:t>
                      </a:r>
                      <a:r>
                        <a:rPr lang="ru-RU" sz="1200" b="1" baseline="0" dirty="0" smtClean="0"/>
                        <a:t> и детей, оставшихся без попечения родителей, от общей численности детского населения, проживающего на территории Республики Алтай</a:t>
                      </a:r>
                      <a:endParaRPr lang="ru-RU" sz="1200" b="1" dirty="0"/>
                    </a:p>
                  </a:txBody>
                  <a:tcPr/>
                </a:tc>
                <a:tc>
                  <a:txBody>
                    <a:bodyPr/>
                    <a:lstStyle/>
                    <a:p>
                      <a:pPr algn="ctr"/>
                      <a:r>
                        <a:rPr lang="ru-RU" sz="1600" b="1" dirty="0" smtClean="0"/>
                        <a:t>1,7%</a:t>
                      </a:r>
                      <a:endParaRPr lang="ru-RU" sz="1600" b="1" dirty="0"/>
                    </a:p>
                  </a:txBody>
                  <a:tcPr anchor="ctr"/>
                </a:tc>
                <a:tc>
                  <a:txBody>
                    <a:bodyPr/>
                    <a:lstStyle/>
                    <a:p>
                      <a:pPr algn="ctr"/>
                      <a:r>
                        <a:rPr lang="ru-RU" sz="1600" b="1" dirty="0" smtClean="0">
                          <a:solidFill>
                            <a:srgbClr val="FF0000"/>
                          </a:solidFill>
                        </a:rPr>
                        <a:t>1,75%</a:t>
                      </a:r>
                      <a:endParaRPr lang="ru-RU" sz="1600" b="1" dirty="0">
                        <a:solidFill>
                          <a:srgbClr val="FF0000"/>
                        </a:solidFill>
                      </a:endParaRPr>
                    </a:p>
                  </a:txBody>
                  <a:tcPr anchor="ctr"/>
                </a:tc>
                <a:tc>
                  <a:txBody>
                    <a:bodyPr/>
                    <a:lstStyle/>
                    <a:p>
                      <a:pPr algn="ctr"/>
                      <a:r>
                        <a:rPr lang="ru-RU" sz="1600" b="1" dirty="0" smtClean="0"/>
                        <a:t>1,6%</a:t>
                      </a:r>
                      <a:endParaRPr lang="ru-RU" sz="1600" b="1" dirty="0"/>
                    </a:p>
                  </a:txBody>
                  <a:tcPr anchor="ctr"/>
                </a:tc>
              </a:tr>
              <a:tr h="809173">
                <a:tc>
                  <a:txBody>
                    <a:bodyPr/>
                    <a:lstStyle/>
                    <a:p>
                      <a:pPr algn="ctr"/>
                      <a:r>
                        <a:rPr lang="ru-RU" sz="1200" b="1" dirty="0" smtClean="0"/>
                        <a:t>3.</a:t>
                      </a:r>
                      <a:endParaRPr lang="ru-RU" sz="1200" b="1" dirty="0"/>
                    </a:p>
                  </a:txBody>
                  <a:tcPr/>
                </a:tc>
                <a:tc>
                  <a:txBody>
                    <a:bodyPr/>
                    <a:lstStyle/>
                    <a:p>
                      <a:r>
                        <a:rPr lang="ru-RU" sz="1200" b="1" dirty="0" smtClean="0"/>
                        <a:t>Доля детей-сирот и детей, оставшихся без попечения</a:t>
                      </a:r>
                      <a:r>
                        <a:rPr lang="ru-RU" sz="1200" b="1" baseline="0" dirty="0" smtClean="0"/>
                        <a:t> родителей, воспитывающихся в замещающих семьях, от общего количества детей-сирот и детей, оставшихся без попечения родителей (процентов)</a:t>
                      </a:r>
                      <a:endParaRPr lang="ru-RU" sz="1200" b="1" dirty="0"/>
                    </a:p>
                  </a:txBody>
                  <a:tcPr/>
                </a:tc>
                <a:tc>
                  <a:txBody>
                    <a:bodyPr/>
                    <a:lstStyle/>
                    <a:p>
                      <a:pPr algn="ctr"/>
                      <a:endParaRPr lang="ru-RU" sz="1600" b="1" dirty="0" smtClean="0"/>
                    </a:p>
                    <a:p>
                      <a:pPr algn="ctr"/>
                      <a:r>
                        <a:rPr lang="ru-RU" sz="1600" b="1" dirty="0" smtClean="0"/>
                        <a:t>79,2%</a:t>
                      </a:r>
                    </a:p>
                    <a:p>
                      <a:pPr algn="ctr"/>
                      <a:endParaRPr lang="ru-RU" sz="1600" b="1" dirty="0" smtClean="0"/>
                    </a:p>
                  </a:txBody>
                  <a:tcPr anchor="ctr"/>
                </a:tc>
                <a:tc>
                  <a:txBody>
                    <a:bodyPr/>
                    <a:lstStyle/>
                    <a:p>
                      <a:pPr algn="ctr"/>
                      <a:r>
                        <a:rPr lang="ru-RU" sz="1600" b="1" dirty="0" smtClean="0">
                          <a:solidFill>
                            <a:srgbClr val="FF0000"/>
                          </a:solidFill>
                        </a:rPr>
                        <a:t>79,0%</a:t>
                      </a:r>
                      <a:endParaRPr lang="ru-RU" sz="1600" b="1" dirty="0">
                        <a:solidFill>
                          <a:srgbClr val="FF0000"/>
                        </a:solidFill>
                      </a:endParaRPr>
                    </a:p>
                  </a:txBody>
                  <a:tcPr anchor="ctr"/>
                </a:tc>
                <a:tc>
                  <a:txBody>
                    <a:bodyPr/>
                    <a:lstStyle/>
                    <a:p>
                      <a:pPr algn="ctr"/>
                      <a:r>
                        <a:rPr lang="ru-RU" sz="1600" b="1" dirty="0" smtClean="0"/>
                        <a:t>79,6%</a:t>
                      </a:r>
                      <a:endParaRPr lang="ru-RU" sz="1600" b="1" dirty="0"/>
                    </a:p>
                  </a:txBody>
                  <a:tcPr anchor="ctr"/>
                </a:tc>
              </a:tr>
              <a:tr h="504869">
                <a:tc>
                  <a:txBody>
                    <a:bodyPr/>
                    <a:lstStyle/>
                    <a:p>
                      <a:pPr algn="ctr"/>
                      <a:r>
                        <a:rPr lang="ru-RU" sz="1200" b="1" dirty="0" smtClean="0"/>
                        <a:t>4.</a:t>
                      </a:r>
                      <a:endParaRPr lang="ru-RU" sz="1200" b="1" dirty="0"/>
                    </a:p>
                  </a:txBody>
                  <a:tcPr/>
                </a:tc>
                <a:tc>
                  <a:txBody>
                    <a:bodyPr/>
                    <a:lstStyle/>
                    <a:p>
                      <a:r>
                        <a:rPr lang="ru-RU" sz="1200" b="1" dirty="0" smtClean="0"/>
                        <a:t>Численность родителей, восстановленных в родительских правах</a:t>
                      </a:r>
                      <a:endParaRPr lang="ru-RU" sz="1200" b="1" dirty="0"/>
                    </a:p>
                  </a:txBody>
                  <a:tcPr/>
                </a:tc>
                <a:tc>
                  <a:txBody>
                    <a:bodyPr/>
                    <a:lstStyle/>
                    <a:p>
                      <a:pPr algn="ctr"/>
                      <a:r>
                        <a:rPr lang="ru-RU" sz="1600" b="1" dirty="0" smtClean="0"/>
                        <a:t>7</a:t>
                      </a:r>
                      <a:endParaRPr lang="ru-RU" sz="1600" b="1" dirty="0"/>
                    </a:p>
                  </a:txBody>
                  <a:tcPr anchor="ctr"/>
                </a:tc>
                <a:tc>
                  <a:txBody>
                    <a:bodyPr/>
                    <a:lstStyle/>
                    <a:p>
                      <a:pPr algn="ctr"/>
                      <a:r>
                        <a:rPr lang="ru-RU" sz="1600" b="1" dirty="0" smtClean="0">
                          <a:solidFill>
                            <a:srgbClr val="FF0000"/>
                          </a:solidFill>
                        </a:rPr>
                        <a:t>0</a:t>
                      </a:r>
                      <a:endParaRPr lang="ru-RU" sz="1600" b="1" dirty="0">
                        <a:solidFill>
                          <a:srgbClr val="FF0000"/>
                        </a:solidFill>
                      </a:endParaRPr>
                    </a:p>
                  </a:txBody>
                  <a:tcPr anchor="ctr"/>
                </a:tc>
                <a:tc>
                  <a:txBody>
                    <a:bodyPr/>
                    <a:lstStyle/>
                    <a:p>
                      <a:pPr algn="ctr"/>
                      <a:r>
                        <a:rPr lang="ru-RU" sz="1600" b="1" dirty="0" smtClean="0"/>
                        <a:t>9</a:t>
                      </a:r>
                      <a:endParaRPr lang="ru-RU" sz="1600" b="1" dirty="0"/>
                    </a:p>
                  </a:txBody>
                  <a:tcPr anchor="ctr"/>
                </a:tc>
              </a:tr>
              <a:tr h="580945">
                <a:tc>
                  <a:txBody>
                    <a:bodyPr/>
                    <a:lstStyle/>
                    <a:p>
                      <a:pPr algn="ctr"/>
                      <a:r>
                        <a:rPr lang="ru-RU" sz="1200" b="1" dirty="0" smtClean="0"/>
                        <a:t>5.</a:t>
                      </a:r>
                      <a:endParaRPr lang="ru-RU" sz="1200" b="1" dirty="0"/>
                    </a:p>
                  </a:txBody>
                  <a:tcPr/>
                </a:tc>
                <a:tc>
                  <a:txBody>
                    <a:bodyPr/>
                    <a:lstStyle/>
                    <a:p>
                      <a:r>
                        <a:rPr lang="ru-RU" sz="1200" b="1" dirty="0" smtClean="0"/>
                        <a:t>Численность родителей, в отношении которых отменено ограничение родительских прав</a:t>
                      </a:r>
                      <a:endParaRPr lang="ru-RU" sz="1200" b="1" dirty="0"/>
                    </a:p>
                  </a:txBody>
                  <a:tcPr/>
                </a:tc>
                <a:tc>
                  <a:txBody>
                    <a:bodyPr/>
                    <a:lstStyle/>
                    <a:p>
                      <a:pPr algn="ctr"/>
                      <a:r>
                        <a:rPr lang="ru-RU" sz="1600" b="1" dirty="0" smtClean="0"/>
                        <a:t>9</a:t>
                      </a:r>
                      <a:endParaRPr lang="ru-RU" sz="1600" b="1" dirty="0"/>
                    </a:p>
                  </a:txBody>
                  <a:tcPr anchor="ctr"/>
                </a:tc>
                <a:tc>
                  <a:txBody>
                    <a:bodyPr/>
                    <a:lstStyle/>
                    <a:p>
                      <a:pPr algn="ctr"/>
                      <a:r>
                        <a:rPr lang="ru-RU" sz="1600" b="1" dirty="0" smtClean="0">
                          <a:solidFill>
                            <a:srgbClr val="00B050"/>
                          </a:solidFill>
                        </a:rPr>
                        <a:t>12</a:t>
                      </a:r>
                      <a:endParaRPr lang="ru-RU" sz="1600" b="1" dirty="0">
                        <a:solidFill>
                          <a:srgbClr val="00B050"/>
                        </a:solidFill>
                      </a:endParaRPr>
                    </a:p>
                  </a:txBody>
                  <a:tcPr anchor="ctr"/>
                </a:tc>
                <a:tc>
                  <a:txBody>
                    <a:bodyPr/>
                    <a:lstStyle/>
                    <a:p>
                      <a:pPr algn="ctr"/>
                      <a:r>
                        <a:rPr lang="ru-RU" sz="1600" b="1" dirty="0" smtClean="0"/>
                        <a:t>10</a:t>
                      </a:r>
                      <a:endParaRPr lang="ru-RU" sz="1600" b="1" dirty="0"/>
                    </a:p>
                  </a:txBody>
                  <a:tcPr anchor="ctr"/>
                </a:tc>
              </a:tr>
            </a:tbl>
          </a:graphicData>
        </a:graphic>
      </p:graphicFrame>
      <p:sp>
        <p:nvSpPr>
          <p:cNvPr id="13" name="Номер слайда 1"/>
          <p:cNvSpPr>
            <a:spLocks noGrp="1"/>
          </p:cNvSpPr>
          <p:nvPr>
            <p:ph type="sldNum" sz="quarter" idx="12"/>
          </p:nvPr>
        </p:nvSpPr>
        <p:spPr>
          <a:xfrm>
            <a:off x="8610600" y="6385024"/>
            <a:ext cx="2743200" cy="307777"/>
          </a:xfrm>
        </p:spPr>
        <p:txBody>
          <a:bodyPr/>
          <a:lstStyle/>
          <a:p>
            <a:pPr algn="r"/>
            <a:fld id="{ED80958F-062F-4223-9EB6-1AB4DB863CFC}" type="slidenum">
              <a:rPr lang="ru-RU" sz="2000" b="1" smtClean="0">
                <a:solidFill>
                  <a:srgbClr val="0070C0"/>
                </a:solidFill>
                <a:latin typeface="Times New Roman" pitchFamily="18" charset="0"/>
                <a:cs typeface="Times New Roman" pitchFamily="18" charset="0"/>
              </a:rPr>
              <a:pPr algn="r"/>
              <a:t>10</a:t>
            </a:fld>
            <a:endParaRPr lang="ru-RU" sz="20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17351779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12" name="Заголовок 3">
            <a:extLst>
              <a:ext uri="{FF2B5EF4-FFF2-40B4-BE49-F238E27FC236}">
                <a16:creationId xmlns:a16="http://schemas.microsoft.com/office/drawing/2014/main" xmlns="" id="{6B93B41A-8787-4E66-82AD-841CDE0D5D6F}"/>
              </a:ext>
            </a:extLst>
          </p:cNvPr>
          <p:cNvSpPr txBox="1">
            <a:spLocks/>
          </p:cNvSpPr>
          <p:nvPr/>
        </p:nvSpPr>
        <p:spPr>
          <a:xfrm>
            <a:off x="1864896" y="87185"/>
            <a:ext cx="8831178" cy="553998"/>
          </a:xfrm>
          <a:prstGeom prst="rect">
            <a:avLst/>
          </a:prstGeom>
        </p:spPr>
        <p:txBody>
          <a:bodyPr vert="horz" wrap="square" lIns="0" tIns="0"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000" b="1" dirty="0" smtClean="0">
                <a:solidFill>
                  <a:schemeClr val="accent1"/>
                </a:solidFill>
                <a:latin typeface="Times New Roman" pitchFamily="18" charset="0"/>
                <a:cs typeface="Times New Roman" pitchFamily="18" charset="0"/>
              </a:rPr>
              <a:t>Численность детей – сирот, оставшихся без попечения родителей и численность детей – сирот, обеспеченных жилыми помещениями</a:t>
            </a:r>
            <a:endParaRPr lang="ru-RU" sz="2000" b="1" dirty="0">
              <a:solidFill>
                <a:schemeClr val="accent1"/>
              </a:solidFill>
              <a:latin typeface="Times New Roman" pitchFamily="18" charset="0"/>
              <a:cs typeface="Times New Roman" pitchFamily="18" charset="0"/>
            </a:endParaRPr>
          </a:p>
        </p:txBody>
      </p:sp>
      <p:graphicFrame>
        <p:nvGraphicFramePr>
          <p:cNvPr id="15" name="Диаграмма 14"/>
          <p:cNvGraphicFramePr/>
          <p:nvPr>
            <p:extLst>
              <p:ext uri="{D42A27DB-BD31-4B8C-83A1-F6EECF244321}">
                <p14:modId xmlns:p14="http://schemas.microsoft.com/office/powerpoint/2010/main" val="2533313432"/>
              </p:ext>
            </p:extLst>
          </p:nvPr>
        </p:nvGraphicFramePr>
        <p:xfrm>
          <a:off x="2033337" y="1122779"/>
          <a:ext cx="8566484" cy="5133641"/>
        </p:xfrm>
        <a:graphic>
          <a:graphicData uri="http://schemas.openxmlformats.org/drawingml/2006/chart">
            <c:chart xmlns:c="http://schemas.openxmlformats.org/drawingml/2006/chart" xmlns:r="http://schemas.openxmlformats.org/officeDocument/2006/relationships" r:id="rId4"/>
          </a:graphicData>
        </a:graphic>
      </p:graphicFrame>
      <p:sp>
        <p:nvSpPr>
          <p:cNvPr id="11" name="Номер слайда 1"/>
          <p:cNvSpPr>
            <a:spLocks noGrp="1"/>
          </p:cNvSpPr>
          <p:nvPr>
            <p:ph type="sldNum" sz="quarter" idx="12"/>
          </p:nvPr>
        </p:nvSpPr>
        <p:spPr>
          <a:xfrm>
            <a:off x="8610600" y="6385024"/>
            <a:ext cx="2743200" cy="307777"/>
          </a:xfrm>
        </p:spPr>
        <p:txBody>
          <a:bodyPr/>
          <a:lstStyle/>
          <a:p>
            <a:pPr algn="r"/>
            <a:fld id="{ED80958F-062F-4223-9EB6-1AB4DB863CFC}" type="slidenum">
              <a:rPr lang="ru-RU" sz="2000" b="1" smtClean="0">
                <a:solidFill>
                  <a:srgbClr val="0070C0"/>
                </a:solidFill>
                <a:latin typeface="Times New Roman" pitchFamily="18" charset="0"/>
                <a:cs typeface="Times New Roman" pitchFamily="18" charset="0"/>
              </a:rPr>
              <a:pPr algn="r"/>
              <a:t>11</a:t>
            </a:fld>
            <a:endParaRPr lang="ru-RU" sz="20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17351779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11" name="Заголовок 6">
            <a:extLst>
              <a:ext uri="{FF2B5EF4-FFF2-40B4-BE49-F238E27FC236}">
                <a16:creationId xmlns:a16="http://schemas.microsoft.com/office/drawing/2014/main" xmlns="" id="{86C0A4E0-F543-4F09-9ADD-A5D074346B6E}"/>
              </a:ext>
            </a:extLst>
          </p:cNvPr>
          <p:cNvSpPr txBox="1">
            <a:spLocks/>
          </p:cNvSpPr>
          <p:nvPr/>
        </p:nvSpPr>
        <p:spPr>
          <a:xfrm>
            <a:off x="1864894" y="28645"/>
            <a:ext cx="8831179" cy="64512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800" b="1" dirty="0" smtClean="0">
                <a:solidFill>
                  <a:schemeClr val="accent1"/>
                </a:solidFill>
                <a:latin typeface="Times New Roman" pitchFamily="18" charset="0"/>
                <a:cs typeface="Times New Roman" pitchFamily="18" charset="0"/>
              </a:rPr>
              <a:t>Численность </a:t>
            </a:r>
            <a:r>
              <a:rPr lang="ru-RU" sz="2800" b="1" dirty="0">
                <a:solidFill>
                  <a:schemeClr val="accent1"/>
                </a:solidFill>
                <a:latin typeface="Times New Roman" pitchFamily="18" charset="0"/>
                <a:cs typeface="Times New Roman" pitchFamily="18" charset="0"/>
              </a:rPr>
              <a:t>граждан, имеющих судебные решения</a:t>
            </a:r>
            <a:endParaRPr lang="ru-RU" sz="2800" b="1" dirty="0">
              <a:solidFill>
                <a:srgbClr val="7030A0"/>
              </a:solidFill>
              <a:latin typeface="Times New Roman" pitchFamily="18" charset="0"/>
              <a:cs typeface="Times New Roman" pitchFamily="18" charset="0"/>
            </a:endParaRPr>
          </a:p>
        </p:txBody>
      </p:sp>
      <p:graphicFrame>
        <p:nvGraphicFramePr>
          <p:cNvPr id="7" name="Диаграмма 6"/>
          <p:cNvGraphicFramePr/>
          <p:nvPr>
            <p:extLst>
              <p:ext uri="{D42A27DB-BD31-4B8C-83A1-F6EECF244321}">
                <p14:modId xmlns:p14="http://schemas.microsoft.com/office/powerpoint/2010/main" val="3139797475"/>
              </p:ext>
            </p:extLst>
          </p:nvPr>
        </p:nvGraphicFramePr>
        <p:xfrm>
          <a:off x="2056063" y="1201654"/>
          <a:ext cx="8128000" cy="4166658"/>
        </p:xfrm>
        <a:graphic>
          <a:graphicData uri="http://schemas.openxmlformats.org/drawingml/2006/chart">
            <c:chart xmlns:c="http://schemas.openxmlformats.org/drawingml/2006/chart" xmlns:r="http://schemas.openxmlformats.org/officeDocument/2006/relationships" r:id="rId4"/>
          </a:graphicData>
        </a:graphic>
      </p:graphicFrame>
      <p:sp>
        <p:nvSpPr>
          <p:cNvPr id="12" name="Номер слайда 1"/>
          <p:cNvSpPr>
            <a:spLocks noGrp="1"/>
          </p:cNvSpPr>
          <p:nvPr>
            <p:ph type="sldNum" sz="quarter" idx="12"/>
          </p:nvPr>
        </p:nvSpPr>
        <p:spPr>
          <a:xfrm>
            <a:off x="8610600" y="6385024"/>
            <a:ext cx="2743200" cy="307777"/>
          </a:xfrm>
        </p:spPr>
        <p:txBody>
          <a:bodyPr/>
          <a:lstStyle/>
          <a:p>
            <a:pPr algn="r"/>
            <a:fld id="{ED80958F-062F-4223-9EB6-1AB4DB863CFC}" type="slidenum">
              <a:rPr lang="ru-RU" sz="2000" b="1" smtClean="0">
                <a:solidFill>
                  <a:srgbClr val="0070C0"/>
                </a:solidFill>
                <a:latin typeface="Times New Roman" pitchFamily="18" charset="0"/>
                <a:cs typeface="Times New Roman" pitchFamily="18" charset="0"/>
              </a:rPr>
              <a:pPr algn="r"/>
              <a:t>12</a:t>
            </a:fld>
            <a:endParaRPr lang="ru-RU" sz="20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7650981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11" name="Заголовок 6">
            <a:extLst>
              <a:ext uri="{FF2B5EF4-FFF2-40B4-BE49-F238E27FC236}">
                <a16:creationId xmlns:a16="http://schemas.microsoft.com/office/drawing/2014/main" xmlns="" id="{86C0A4E0-F543-4F09-9ADD-A5D074346B6E}"/>
              </a:ext>
            </a:extLst>
          </p:cNvPr>
          <p:cNvSpPr txBox="1">
            <a:spLocks/>
          </p:cNvSpPr>
          <p:nvPr/>
        </p:nvSpPr>
        <p:spPr>
          <a:xfrm>
            <a:off x="1864894" y="28645"/>
            <a:ext cx="8831179" cy="64512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400" b="1" dirty="0" smtClean="0">
                <a:solidFill>
                  <a:schemeClr val="accent1"/>
                </a:solidFill>
                <a:latin typeface="Times New Roman" pitchFamily="18" charset="0"/>
                <a:cs typeface="Times New Roman" pitchFamily="18" charset="0"/>
              </a:rPr>
              <a:t>Специализированный </a:t>
            </a:r>
            <a:r>
              <a:rPr lang="ru-RU" sz="2400" b="1" dirty="0">
                <a:solidFill>
                  <a:schemeClr val="accent1"/>
                </a:solidFill>
                <a:latin typeface="Times New Roman" pitchFamily="18" charset="0"/>
                <a:cs typeface="Times New Roman" pitchFamily="18" charset="0"/>
              </a:rPr>
              <a:t>жилищный фонд для детей – сирот</a:t>
            </a:r>
            <a:endParaRPr lang="ru-RU" sz="2400" b="1" dirty="0">
              <a:solidFill>
                <a:srgbClr val="7030A0"/>
              </a:solidFill>
              <a:latin typeface="Times New Roman" pitchFamily="18" charset="0"/>
              <a:cs typeface="Times New Roman" pitchFamily="18" charset="0"/>
            </a:endParaRPr>
          </a:p>
        </p:txBody>
      </p:sp>
      <p:graphicFrame>
        <p:nvGraphicFramePr>
          <p:cNvPr id="7" name="Диаграмма 6"/>
          <p:cNvGraphicFramePr/>
          <p:nvPr>
            <p:extLst>
              <p:ext uri="{D42A27DB-BD31-4B8C-83A1-F6EECF244321}">
                <p14:modId xmlns:p14="http://schemas.microsoft.com/office/powerpoint/2010/main" val="3209004991"/>
              </p:ext>
            </p:extLst>
          </p:nvPr>
        </p:nvGraphicFramePr>
        <p:xfrm>
          <a:off x="1960478" y="834188"/>
          <a:ext cx="8640010" cy="4748465"/>
        </p:xfrm>
        <a:graphic>
          <a:graphicData uri="http://schemas.openxmlformats.org/drawingml/2006/chart">
            <c:chart xmlns:c="http://schemas.openxmlformats.org/drawingml/2006/chart" xmlns:r="http://schemas.openxmlformats.org/officeDocument/2006/relationships" r:id="rId4"/>
          </a:graphicData>
        </a:graphic>
      </p:graphicFrame>
      <p:sp>
        <p:nvSpPr>
          <p:cNvPr id="12" name="Заголовок 6">
            <a:extLst>
              <a:ext uri="{FF2B5EF4-FFF2-40B4-BE49-F238E27FC236}">
                <a16:creationId xmlns:a16="http://schemas.microsoft.com/office/drawing/2014/main" xmlns="" id="{86C0A4E0-F543-4F09-9ADD-A5D074346B6E}"/>
              </a:ext>
            </a:extLst>
          </p:cNvPr>
          <p:cNvSpPr txBox="1">
            <a:spLocks/>
          </p:cNvSpPr>
          <p:nvPr/>
        </p:nvSpPr>
        <p:spPr>
          <a:xfrm>
            <a:off x="1864895" y="5705979"/>
            <a:ext cx="8831179" cy="64512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2400" b="1" dirty="0" smtClean="0">
                <a:solidFill>
                  <a:schemeClr val="accent1"/>
                </a:solidFill>
                <a:latin typeface="Times New Roman" pitchFamily="18" charset="0"/>
                <a:cs typeface="Times New Roman" pitchFamily="18" charset="0"/>
              </a:rPr>
              <a:t>Требует ремонта </a:t>
            </a:r>
            <a:r>
              <a:rPr lang="ru-RU" sz="2400" b="1" dirty="0" smtClean="0">
                <a:solidFill>
                  <a:schemeClr val="accent1"/>
                </a:solidFill>
                <a:latin typeface="Times New Roman" pitchFamily="18" charset="0"/>
                <a:cs typeface="Times New Roman" pitchFamily="18" charset="0"/>
              </a:rPr>
              <a:t>– 21 жилое помещение </a:t>
            </a:r>
            <a:endParaRPr lang="ru-RU" sz="2400" b="1" dirty="0">
              <a:solidFill>
                <a:srgbClr val="7030A0"/>
              </a:solidFill>
              <a:latin typeface="Times New Roman" pitchFamily="18" charset="0"/>
              <a:cs typeface="Times New Roman" pitchFamily="18" charset="0"/>
            </a:endParaRPr>
          </a:p>
        </p:txBody>
      </p:sp>
      <p:sp>
        <p:nvSpPr>
          <p:cNvPr id="13" name="Номер слайда 1"/>
          <p:cNvSpPr>
            <a:spLocks noGrp="1"/>
          </p:cNvSpPr>
          <p:nvPr>
            <p:ph type="sldNum" sz="quarter" idx="12"/>
          </p:nvPr>
        </p:nvSpPr>
        <p:spPr>
          <a:xfrm>
            <a:off x="8610600" y="6385024"/>
            <a:ext cx="2743200" cy="307777"/>
          </a:xfrm>
        </p:spPr>
        <p:txBody>
          <a:bodyPr/>
          <a:lstStyle/>
          <a:p>
            <a:pPr algn="r"/>
            <a:fld id="{ED80958F-062F-4223-9EB6-1AB4DB863CFC}" type="slidenum">
              <a:rPr lang="ru-RU" sz="2000" b="1" smtClean="0">
                <a:solidFill>
                  <a:srgbClr val="0070C0"/>
                </a:solidFill>
                <a:latin typeface="Times New Roman" pitchFamily="18" charset="0"/>
                <a:cs typeface="Times New Roman" pitchFamily="18" charset="0"/>
              </a:rPr>
              <a:pPr algn="r"/>
              <a:t>13</a:t>
            </a:fld>
            <a:endParaRPr lang="ru-RU" sz="20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2120618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11" name="Заголовок 6">
            <a:extLst>
              <a:ext uri="{FF2B5EF4-FFF2-40B4-BE49-F238E27FC236}">
                <a16:creationId xmlns:a16="http://schemas.microsoft.com/office/drawing/2014/main" xmlns="" id="{86C0A4E0-F543-4F09-9ADD-A5D074346B6E}"/>
              </a:ext>
            </a:extLst>
          </p:cNvPr>
          <p:cNvSpPr txBox="1">
            <a:spLocks/>
          </p:cNvSpPr>
          <p:nvPr/>
        </p:nvSpPr>
        <p:spPr>
          <a:xfrm>
            <a:off x="1864894" y="28644"/>
            <a:ext cx="8831179" cy="80554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400" b="1" dirty="0" smtClean="0">
                <a:solidFill>
                  <a:schemeClr val="accent1"/>
                </a:solidFill>
                <a:latin typeface="Times New Roman" pitchFamily="18" charset="0"/>
                <a:cs typeface="Times New Roman" pitchFamily="18" charset="0"/>
              </a:rPr>
              <a:t>Сумма </a:t>
            </a:r>
            <a:r>
              <a:rPr lang="ru-RU" sz="2400" b="1" dirty="0">
                <a:solidFill>
                  <a:schemeClr val="accent1"/>
                </a:solidFill>
                <a:latin typeface="Times New Roman" pitchFamily="18" charset="0"/>
                <a:cs typeface="Times New Roman" pitchFamily="18" charset="0"/>
              </a:rPr>
              <a:t>начисленных штрафов за неисполнение судебных актов по предоставлению жилых помещений детям – сиротам</a:t>
            </a:r>
            <a:endParaRPr lang="ru-RU" sz="2400" b="1" dirty="0">
              <a:solidFill>
                <a:srgbClr val="7030A0"/>
              </a:solidFill>
              <a:latin typeface="Times New Roman" pitchFamily="18" charset="0"/>
              <a:cs typeface="Times New Roman" pitchFamily="18" charset="0"/>
            </a:endParaRPr>
          </a:p>
        </p:txBody>
      </p:sp>
      <p:graphicFrame>
        <p:nvGraphicFramePr>
          <p:cNvPr id="7" name="Диаграмма 6"/>
          <p:cNvGraphicFramePr/>
          <p:nvPr>
            <p:extLst>
              <p:ext uri="{D42A27DB-BD31-4B8C-83A1-F6EECF244321}">
                <p14:modId xmlns:p14="http://schemas.microsoft.com/office/powerpoint/2010/main" val="1012001254"/>
              </p:ext>
            </p:extLst>
          </p:nvPr>
        </p:nvGraphicFramePr>
        <p:xfrm>
          <a:off x="2216483" y="1644496"/>
          <a:ext cx="8128000" cy="4166658"/>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p:cNvSpPr txBox="1"/>
          <p:nvPr/>
        </p:nvSpPr>
        <p:spPr>
          <a:xfrm>
            <a:off x="9083842" y="1275164"/>
            <a:ext cx="1077667" cy="369332"/>
          </a:xfrm>
          <a:prstGeom prst="rect">
            <a:avLst/>
          </a:prstGeom>
          <a:noFill/>
        </p:spPr>
        <p:txBody>
          <a:bodyPr wrap="none" rtlCol="0">
            <a:spAutoFit/>
          </a:bodyPr>
          <a:lstStyle/>
          <a:p>
            <a:r>
              <a:rPr lang="ru-RU" b="1" dirty="0" err="1" smtClean="0">
                <a:latin typeface="Times New Roman" pitchFamily="18" charset="0"/>
                <a:cs typeface="Times New Roman" pitchFamily="18" charset="0"/>
              </a:rPr>
              <a:t>Тыс.руб</a:t>
            </a:r>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
        <p:nvSpPr>
          <p:cNvPr id="4" name="Прямоугольник 3"/>
          <p:cNvSpPr/>
          <p:nvPr/>
        </p:nvSpPr>
        <p:spPr>
          <a:xfrm>
            <a:off x="11586800" y="6332257"/>
            <a:ext cx="415498" cy="369332"/>
          </a:xfrm>
          <a:prstGeom prst="rect">
            <a:avLst/>
          </a:prstGeom>
        </p:spPr>
        <p:txBody>
          <a:bodyPr wrap="none">
            <a:spAutoFit/>
          </a:bodyPr>
          <a:lstStyle/>
          <a:p>
            <a:fld id="{ED80958F-062F-4223-9EB6-1AB4DB863CFC}" type="slidenum">
              <a:rPr lang="ru-RU">
                <a:solidFill>
                  <a:srgbClr val="0070C0"/>
                </a:solidFill>
                <a:latin typeface="Times New Roman" pitchFamily="18" charset="0"/>
                <a:cs typeface="Times New Roman" pitchFamily="18" charset="0"/>
              </a:rPr>
              <a:pPr/>
              <a:t>14</a:t>
            </a:fld>
            <a:endParaRPr lang="ru-RU"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15363301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1027" name="Picture 3" descr="C:\Users\Минтруд РА\Desktop\06-11-2024-10254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1816" y="2045368"/>
            <a:ext cx="8397334" cy="407870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206996" y="372523"/>
            <a:ext cx="8146974" cy="461665"/>
          </a:xfrm>
          <a:prstGeom prst="rect">
            <a:avLst/>
          </a:prstGeom>
        </p:spPr>
        <p:txBody>
          <a:bodyPr wrap="none">
            <a:spAutoFit/>
          </a:bodyPr>
          <a:lstStyle/>
          <a:p>
            <a:r>
              <a:rPr lang="ru-RU" sz="2400" b="1" dirty="0" smtClean="0">
                <a:solidFill>
                  <a:srgbClr val="7030A0"/>
                </a:solidFill>
                <a:latin typeface="Times New Roman" pitchFamily="18" charset="0"/>
                <a:cs typeface="Times New Roman" pitchFamily="18" charset="0"/>
              </a:rPr>
              <a:t>Меры </a:t>
            </a:r>
            <a:r>
              <a:rPr lang="ru-RU" sz="2400" b="1" dirty="0">
                <a:solidFill>
                  <a:srgbClr val="7030A0"/>
                </a:solidFill>
                <a:latin typeface="Times New Roman" pitchFamily="18" charset="0"/>
                <a:cs typeface="Times New Roman" pitchFamily="18" charset="0"/>
              </a:rPr>
              <a:t>поддержки участникам </a:t>
            </a:r>
            <a:r>
              <a:rPr lang="ru-RU" sz="2400" b="1" dirty="0" smtClean="0">
                <a:solidFill>
                  <a:srgbClr val="7030A0"/>
                </a:solidFill>
                <a:latin typeface="Times New Roman" pitchFamily="18" charset="0"/>
                <a:cs typeface="Times New Roman" pitchFamily="18" charset="0"/>
              </a:rPr>
              <a:t>СВО </a:t>
            </a:r>
            <a:r>
              <a:rPr lang="ru-RU" sz="2400" b="1" dirty="0">
                <a:solidFill>
                  <a:srgbClr val="7030A0"/>
                </a:solidFill>
                <a:latin typeface="Times New Roman" pitchFamily="18" charset="0"/>
                <a:cs typeface="Times New Roman" pitchFamily="18" charset="0"/>
              </a:rPr>
              <a:t>в </a:t>
            </a:r>
            <a:r>
              <a:rPr lang="ru-RU" sz="2400" b="1" dirty="0" smtClean="0">
                <a:solidFill>
                  <a:srgbClr val="7030A0"/>
                </a:solidFill>
                <a:latin typeface="Times New Roman" pitchFamily="18" charset="0"/>
                <a:cs typeface="Times New Roman" pitchFamily="18" charset="0"/>
              </a:rPr>
              <a:t>Республике Алтай</a:t>
            </a:r>
            <a:endParaRPr lang="ru-RU" sz="2400" b="1" dirty="0">
              <a:solidFill>
                <a:srgbClr val="7030A0"/>
              </a:solidFill>
              <a:latin typeface="Times New Roman" pitchFamily="18" charset="0"/>
              <a:cs typeface="Times New Roman" pitchFamily="18" charset="0"/>
            </a:endParaRPr>
          </a:p>
        </p:txBody>
      </p:sp>
      <p:sp>
        <p:nvSpPr>
          <p:cNvPr id="5" name="Прямоугольник 4"/>
          <p:cNvSpPr/>
          <p:nvPr/>
        </p:nvSpPr>
        <p:spPr>
          <a:xfrm>
            <a:off x="11654181" y="6324418"/>
            <a:ext cx="415498" cy="369332"/>
          </a:xfrm>
          <a:prstGeom prst="rect">
            <a:avLst/>
          </a:prstGeom>
        </p:spPr>
        <p:txBody>
          <a:bodyPr wrap="none">
            <a:spAutoFit/>
          </a:bodyPr>
          <a:lstStyle/>
          <a:p>
            <a:fld id="{ED80958F-062F-4223-9EB6-1AB4DB863CFC}" type="slidenum">
              <a:rPr lang="ru-RU">
                <a:solidFill>
                  <a:srgbClr val="0070C0"/>
                </a:solidFill>
                <a:latin typeface="Times New Roman" pitchFamily="18" charset="0"/>
                <a:cs typeface="Times New Roman" pitchFamily="18" charset="0"/>
              </a:rPr>
              <a:pPr/>
              <a:t>15</a:t>
            </a:fld>
            <a:endParaRPr lang="ru-RU"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14200081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11" name="Заголовок 6">
            <a:extLst>
              <a:ext uri="{FF2B5EF4-FFF2-40B4-BE49-F238E27FC236}">
                <a16:creationId xmlns:a16="http://schemas.microsoft.com/office/drawing/2014/main" xmlns="" id="{86C0A4E0-F543-4F09-9ADD-A5D074346B6E}"/>
              </a:ext>
            </a:extLst>
          </p:cNvPr>
          <p:cNvSpPr txBox="1">
            <a:spLocks/>
          </p:cNvSpPr>
          <p:nvPr/>
        </p:nvSpPr>
        <p:spPr>
          <a:xfrm>
            <a:off x="1864894" y="28645"/>
            <a:ext cx="8831179" cy="645124"/>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800" b="1" dirty="0" smtClean="0">
                <a:solidFill>
                  <a:srgbClr val="7030A0"/>
                </a:solidFill>
                <a:latin typeface="Times New Roman" panose="02020603050405020304" pitchFamily="18" charset="0"/>
                <a:cs typeface="Times New Roman" panose="02020603050405020304" pitchFamily="18" charset="0"/>
              </a:rPr>
              <a:t>69 - МЕР </a:t>
            </a:r>
            <a:r>
              <a:rPr lang="ru-RU" sz="2800" b="1" dirty="0">
                <a:solidFill>
                  <a:srgbClr val="7030A0"/>
                </a:solidFill>
                <a:latin typeface="Times New Roman" panose="02020603050405020304" pitchFamily="18" charset="0"/>
                <a:cs typeface="Times New Roman" panose="02020603050405020304" pitchFamily="18" charset="0"/>
              </a:rPr>
              <a:t>СОЦИАЛЬНОЙ ПОДДЕРЖКИ УЧАСТНИКОВ СВО И ЧЛЕНОВ ИХ </a:t>
            </a:r>
            <a:r>
              <a:rPr lang="ru-RU" sz="2800" b="1" dirty="0" smtClean="0">
                <a:solidFill>
                  <a:srgbClr val="7030A0"/>
                </a:solidFill>
                <a:latin typeface="Times New Roman" panose="02020603050405020304" pitchFamily="18" charset="0"/>
                <a:cs typeface="Times New Roman" panose="02020603050405020304" pitchFamily="18" charset="0"/>
              </a:rPr>
              <a:t>СЕМЕЙ</a:t>
            </a:r>
            <a:endParaRPr lang="ru-RU" sz="2800" b="1" dirty="0">
              <a:solidFill>
                <a:srgbClr val="FF0000"/>
              </a:solidFill>
              <a:latin typeface="Montserrat"/>
            </a:endParaRPr>
          </a:p>
        </p:txBody>
      </p:sp>
      <p:grpSp>
        <p:nvGrpSpPr>
          <p:cNvPr id="7" name="Группа 6"/>
          <p:cNvGrpSpPr/>
          <p:nvPr/>
        </p:nvGrpSpPr>
        <p:grpSpPr>
          <a:xfrm>
            <a:off x="2146401" y="1358504"/>
            <a:ext cx="2622040" cy="1004336"/>
            <a:chOff x="309762" y="2036708"/>
            <a:chExt cx="4336668" cy="1004336"/>
          </a:xfrm>
        </p:grpSpPr>
        <p:sp>
          <p:nvSpPr>
            <p:cNvPr id="12" name="Скругленный прямоугольник 11"/>
            <p:cNvSpPr/>
            <p:nvPr/>
          </p:nvSpPr>
          <p:spPr>
            <a:xfrm>
              <a:off x="309762" y="2036708"/>
              <a:ext cx="4336668" cy="1004336"/>
            </a:xfrm>
            <a:prstGeom prst="roundRect">
              <a:avLst/>
            </a:prstGeom>
            <a:solidFill>
              <a:schemeClr val="accent1">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Скругленный прямоугольник 4"/>
            <p:cNvSpPr/>
            <p:nvPr/>
          </p:nvSpPr>
          <p:spPr>
            <a:xfrm>
              <a:off x="358790" y="2085736"/>
              <a:ext cx="4238612" cy="9062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3916" tIns="0" rIns="163916" bIns="0" numCol="1" spcCol="1270" anchor="ctr" anchorCtr="0">
              <a:noAutofit/>
            </a:bodyPr>
            <a:lstStyle/>
            <a:p>
              <a:pPr lvl="0" algn="l" defTabSz="1422400">
                <a:lnSpc>
                  <a:spcPct val="90000"/>
                </a:lnSpc>
                <a:spcBef>
                  <a:spcPct val="0"/>
                </a:spcBef>
                <a:spcAft>
                  <a:spcPct val="35000"/>
                </a:spcAft>
              </a:pPr>
              <a:r>
                <a:rPr lang="ru-RU" sz="2400" b="1" kern="1200" dirty="0" smtClean="0">
                  <a:solidFill>
                    <a:srgbClr val="FF0000"/>
                  </a:solidFill>
                  <a:latin typeface="Times New Roman" pitchFamily="18" charset="0"/>
                  <a:ea typeface="PT Astra Serif" pitchFamily="18" charset="-52"/>
                  <a:cs typeface="Times New Roman" pitchFamily="18" charset="0"/>
                </a:rPr>
                <a:t>30</a:t>
              </a:r>
              <a:r>
                <a:rPr lang="ru-RU" sz="2400" b="1" kern="1200" dirty="0" smtClean="0">
                  <a:solidFill>
                    <a:schemeClr val="tx1"/>
                  </a:solidFill>
                  <a:latin typeface="Times New Roman" pitchFamily="18" charset="0"/>
                  <a:ea typeface="PT Astra Serif" pitchFamily="18" charset="-52"/>
                  <a:cs typeface="Times New Roman" pitchFamily="18" charset="0"/>
                </a:rPr>
                <a:t> - федеральные</a:t>
              </a:r>
              <a:endParaRPr lang="ru-RU" sz="2400" b="1" kern="1200" dirty="0">
                <a:solidFill>
                  <a:schemeClr val="tx1"/>
                </a:solidFill>
                <a:latin typeface="Times New Roman" pitchFamily="18" charset="0"/>
                <a:ea typeface="PT Astra Serif" pitchFamily="18" charset="-52"/>
                <a:cs typeface="Times New Roman" pitchFamily="18" charset="0"/>
              </a:endParaRPr>
            </a:p>
          </p:txBody>
        </p:sp>
      </p:grpSp>
      <p:grpSp>
        <p:nvGrpSpPr>
          <p:cNvPr id="14" name="Группа 13"/>
          <p:cNvGrpSpPr/>
          <p:nvPr/>
        </p:nvGrpSpPr>
        <p:grpSpPr>
          <a:xfrm>
            <a:off x="2063114" y="3513193"/>
            <a:ext cx="2788615" cy="1142150"/>
            <a:chOff x="309762" y="3437044"/>
            <a:chExt cx="4336668" cy="1142150"/>
          </a:xfrm>
        </p:grpSpPr>
        <p:sp>
          <p:nvSpPr>
            <p:cNvPr id="15" name="Скругленный прямоугольник 14"/>
            <p:cNvSpPr/>
            <p:nvPr/>
          </p:nvSpPr>
          <p:spPr>
            <a:xfrm>
              <a:off x="309762" y="3437044"/>
              <a:ext cx="4336668" cy="1142150"/>
            </a:xfrm>
            <a:prstGeom prst="roundRect">
              <a:avLst/>
            </a:prstGeom>
            <a:solidFill>
              <a:schemeClr val="accent1">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6" name="Скругленный прямоугольник 4"/>
            <p:cNvSpPr/>
            <p:nvPr/>
          </p:nvSpPr>
          <p:spPr>
            <a:xfrm>
              <a:off x="365517" y="3492799"/>
              <a:ext cx="4225158" cy="10306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3916" tIns="0" rIns="163916" bIns="0" numCol="1" spcCol="1270" anchor="ctr" anchorCtr="0">
              <a:noAutofit/>
            </a:bodyPr>
            <a:lstStyle/>
            <a:p>
              <a:pPr lvl="0" algn="l" defTabSz="1422400">
                <a:lnSpc>
                  <a:spcPct val="90000"/>
                </a:lnSpc>
                <a:spcBef>
                  <a:spcPct val="0"/>
                </a:spcBef>
                <a:spcAft>
                  <a:spcPct val="35000"/>
                </a:spcAft>
              </a:pPr>
              <a:r>
                <a:rPr lang="ru-RU" sz="2400" b="1" kern="1200" dirty="0" smtClean="0">
                  <a:solidFill>
                    <a:srgbClr val="FF0000"/>
                  </a:solidFill>
                  <a:latin typeface="Times New Roman" pitchFamily="18" charset="0"/>
                  <a:ea typeface="PT Astra Serif" pitchFamily="18" charset="-52"/>
                  <a:cs typeface="Times New Roman" pitchFamily="18" charset="0"/>
                </a:rPr>
                <a:t>27</a:t>
              </a:r>
              <a:r>
                <a:rPr lang="ru-RU" sz="2400" b="1" kern="1200" dirty="0" smtClean="0">
                  <a:solidFill>
                    <a:schemeClr val="tx1"/>
                  </a:solidFill>
                  <a:latin typeface="Times New Roman" pitchFamily="18" charset="0"/>
                  <a:ea typeface="PT Astra Serif" pitchFamily="18" charset="-52"/>
                  <a:cs typeface="Times New Roman" pitchFamily="18" charset="0"/>
                </a:rPr>
                <a:t> - региональные </a:t>
              </a:r>
              <a:endParaRPr lang="ru-RU" sz="2400" b="1" kern="1200" dirty="0">
                <a:solidFill>
                  <a:schemeClr val="tx1"/>
                </a:solidFill>
                <a:latin typeface="Times New Roman" pitchFamily="18" charset="0"/>
                <a:ea typeface="PT Astra Serif" pitchFamily="18" charset="-52"/>
                <a:cs typeface="Times New Roman" pitchFamily="18" charset="0"/>
              </a:endParaRPr>
            </a:p>
          </p:txBody>
        </p:sp>
      </p:grpSp>
      <p:grpSp>
        <p:nvGrpSpPr>
          <p:cNvPr id="17" name="Группа 16"/>
          <p:cNvGrpSpPr/>
          <p:nvPr/>
        </p:nvGrpSpPr>
        <p:grpSpPr>
          <a:xfrm>
            <a:off x="1990154" y="5417036"/>
            <a:ext cx="2776819" cy="1179486"/>
            <a:chOff x="303585" y="4899750"/>
            <a:chExt cx="4336668" cy="1179486"/>
          </a:xfrm>
        </p:grpSpPr>
        <p:sp>
          <p:nvSpPr>
            <p:cNvPr id="18" name="Скругленный прямоугольник 17"/>
            <p:cNvSpPr/>
            <p:nvPr/>
          </p:nvSpPr>
          <p:spPr>
            <a:xfrm>
              <a:off x="303585" y="4899750"/>
              <a:ext cx="4336668" cy="1179486"/>
            </a:xfrm>
            <a:prstGeom prst="roundRect">
              <a:avLst/>
            </a:prstGeom>
            <a:solidFill>
              <a:schemeClr val="accent1">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Скругленный прямоугольник 4"/>
            <p:cNvSpPr/>
            <p:nvPr/>
          </p:nvSpPr>
          <p:spPr>
            <a:xfrm>
              <a:off x="361163" y="4957328"/>
              <a:ext cx="4221512" cy="1064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3916" tIns="0" rIns="163916" bIns="0" numCol="1" spcCol="1270" anchor="ctr" anchorCtr="0">
              <a:noAutofit/>
            </a:bodyPr>
            <a:lstStyle/>
            <a:p>
              <a:pPr lvl="0" algn="l" defTabSz="800100">
                <a:lnSpc>
                  <a:spcPct val="90000"/>
                </a:lnSpc>
                <a:spcBef>
                  <a:spcPct val="0"/>
                </a:spcBef>
                <a:spcAft>
                  <a:spcPct val="35000"/>
                </a:spcAft>
              </a:pPr>
              <a:r>
                <a:rPr lang="ru-RU" sz="1800" kern="1200" dirty="0" smtClean="0"/>
                <a:t> </a:t>
              </a:r>
              <a:r>
                <a:rPr lang="ru-RU" sz="2400" b="1" kern="1200" dirty="0" smtClean="0">
                  <a:solidFill>
                    <a:srgbClr val="FF0000"/>
                  </a:solidFill>
                  <a:latin typeface="Times New Roman" pitchFamily="18" charset="0"/>
                  <a:ea typeface="PT Astra Serif" pitchFamily="18" charset="-52"/>
                  <a:cs typeface="Times New Roman" pitchFamily="18" charset="0"/>
                </a:rPr>
                <a:t>12</a:t>
              </a:r>
              <a:r>
                <a:rPr lang="ru-RU" sz="2400" b="1" kern="1200" dirty="0" smtClean="0">
                  <a:solidFill>
                    <a:schemeClr val="tx1"/>
                  </a:solidFill>
                  <a:latin typeface="Times New Roman" pitchFamily="18" charset="0"/>
                  <a:ea typeface="PT Astra Serif" pitchFamily="18" charset="-52"/>
                  <a:cs typeface="Times New Roman" pitchFamily="18" charset="0"/>
                </a:rPr>
                <a:t> - муниципальные </a:t>
              </a:r>
              <a:endParaRPr lang="ru-RU" sz="2400" b="1" kern="1200" dirty="0">
                <a:solidFill>
                  <a:schemeClr val="tx1"/>
                </a:solidFill>
                <a:latin typeface="Times New Roman" pitchFamily="18" charset="0"/>
                <a:ea typeface="PT Astra Serif" pitchFamily="18" charset="-52"/>
                <a:cs typeface="Times New Roman" pitchFamily="18" charset="0"/>
              </a:endParaRPr>
            </a:p>
          </p:txBody>
        </p:sp>
      </p:grpSp>
      <p:sp>
        <p:nvSpPr>
          <p:cNvPr id="20" name="Прямоугольник 19"/>
          <p:cNvSpPr/>
          <p:nvPr/>
        </p:nvSpPr>
        <p:spPr>
          <a:xfrm>
            <a:off x="5156126" y="706510"/>
            <a:ext cx="5317957" cy="2308324"/>
          </a:xfrm>
          <a:prstGeom prst="rect">
            <a:avLst/>
          </a:prstGeom>
          <a:noFill/>
          <a:ln>
            <a:solidFill>
              <a:schemeClr val="accent1">
                <a:lumMod val="75000"/>
              </a:schemeClr>
            </a:solidFill>
          </a:ln>
        </p:spPr>
        <p:txBody>
          <a:bodyPr wrap="square">
            <a:spAutoFit/>
          </a:bodyPr>
          <a:lstStyle/>
          <a:p>
            <a:r>
              <a:rPr lang="ru-RU" b="1" dirty="0" smtClean="0">
                <a:latin typeface="Times New Roman" pitchFamily="18" charset="0"/>
                <a:cs typeface="Times New Roman" pitchFamily="18" charset="0"/>
              </a:rPr>
              <a:t>различные виды пенсий,</a:t>
            </a:r>
          </a:p>
          <a:p>
            <a:r>
              <a:rPr lang="ru-RU" b="1" dirty="0" smtClean="0">
                <a:latin typeface="Times New Roman" pitchFamily="18" charset="0"/>
                <a:cs typeface="Times New Roman" pitchFamily="18" charset="0"/>
              </a:rPr>
              <a:t>санаторно-курортное лечение, </a:t>
            </a:r>
          </a:p>
          <a:p>
            <a:r>
              <a:rPr lang="ru-RU" b="1" dirty="0" smtClean="0">
                <a:latin typeface="Times New Roman" pitchFamily="18" charset="0"/>
                <a:cs typeface="Times New Roman" pitchFamily="18" charset="0"/>
              </a:rPr>
              <a:t>обеспечение ТСР, </a:t>
            </a:r>
          </a:p>
          <a:p>
            <a:r>
              <a:rPr lang="ru-RU" b="1" dirty="0" smtClean="0">
                <a:latin typeface="Times New Roman" pitchFamily="18" charset="0"/>
                <a:cs typeface="Times New Roman" pitchFamily="18" charset="0"/>
              </a:rPr>
              <a:t>выплаты на ремонт жилья, </a:t>
            </a:r>
          </a:p>
          <a:p>
            <a:r>
              <a:rPr lang="ru-RU" b="1" dirty="0" smtClean="0">
                <a:latin typeface="Times New Roman" pitchFamily="18" charset="0"/>
                <a:cs typeface="Times New Roman" pitchFamily="18" charset="0"/>
              </a:rPr>
              <a:t>выплаты ветеранам боевых действий,</a:t>
            </a:r>
          </a:p>
          <a:p>
            <a:r>
              <a:rPr lang="ru-RU" b="1" dirty="0" smtClean="0">
                <a:latin typeface="Times New Roman" pitchFamily="18" charset="0"/>
                <a:cs typeface="Times New Roman" pitchFamily="18" charset="0"/>
              </a:rPr>
              <a:t>налоговые льготы на имущество, </a:t>
            </a:r>
          </a:p>
          <a:p>
            <a:r>
              <a:rPr lang="ru-RU" b="1" dirty="0" smtClean="0">
                <a:latin typeface="Times New Roman" pitchFamily="18" charset="0"/>
                <a:cs typeface="Times New Roman" pitchFamily="18" charset="0"/>
              </a:rPr>
              <a:t>включение в страховой стаж периодов участия в СВО</a:t>
            </a:r>
          </a:p>
        </p:txBody>
      </p:sp>
      <p:sp>
        <p:nvSpPr>
          <p:cNvPr id="21" name="Прямоугольник 20"/>
          <p:cNvSpPr/>
          <p:nvPr/>
        </p:nvSpPr>
        <p:spPr>
          <a:xfrm>
            <a:off x="5142902" y="3444389"/>
            <a:ext cx="5403372" cy="1477328"/>
          </a:xfrm>
          <a:prstGeom prst="rect">
            <a:avLst/>
          </a:prstGeom>
          <a:noFill/>
          <a:ln>
            <a:solidFill>
              <a:schemeClr val="accent5">
                <a:lumMod val="75000"/>
              </a:schemeClr>
            </a:solidFill>
          </a:ln>
        </p:spPr>
        <p:txBody>
          <a:bodyPr wrap="square">
            <a:spAutoFit/>
          </a:bodyPr>
          <a:lstStyle/>
          <a:p>
            <a:r>
              <a:rPr lang="ru-RU" b="1" dirty="0" smtClean="0">
                <a:latin typeface="Times New Roman" pitchFamily="18" charset="0"/>
                <a:cs typeface="Times New Roman" pitchFamily="18" charset="0"/>
              </a:rPr>
              <a:t>4 вида единовременных денежных выплат, субсидия на </a:t>
            </a:r>
            <a:r>
              <a:rPr lang="ru-RU" b="1" dirty="0" err="1" smtClean="0">
                <a:latin typeface="Times New Roman" pitchFamily="18" charset="0"/>
                <a:cs typeface="Times New Roman" pitchFamily="18" charset="0"/>
              </a:rPr>
              <a:t>догазификацию</a:t>
            </a:r>
            <a:r>
              <a:rPr lang="ru-RU" b="1" dirty="0" smtClean="0">
                <a:latin typeface="Times New Roman" pitchFamily="18" charset="0"/>
                <a:cs typeface="Times New Roman" pitchFamily="18" charset="0"/>
              </a:rPr>
              <a:t> и газификацию, бесплатный проезд, транспортный налог, социальное обслуживание, социальная и медицинская реабилитация, оздоровление детей </a:t>
            </a:r>
          </a:p>
        </p:txBody>
      </p:sp>
      <p:sp>
        <p:nvSpPr>
          <p:cNvPr id="22" name="Прямоугольник 21"/>
          <p:cNvSpPr/>
          <p:nvPr/>
        </p:nvSpPr>
        <p:spPr>
          <a:xfrm>
            <a:off x="5185611" y="5403261"/>
            <a:ext cx="5403372" cy="1200329"/>
          </a:xfrm>
          <a:prstGeom prst="rect">
            <a:avLst/>
          </a:prstGeom>
          <a:noFill/>
          <a:ln>
            <a:solidFill>
              <a:schemeClr val="accent5">
                <a:lumMod val="75000"/>
              </a:schemeClr>
            </a:solidFill>
          </a:ln>
        </p:spPr>
        <p:txBody>
          <a:bodyPr wrap="square">
            <a:spAutoFit/>
          </a:bodyPr>
          <a:lstStyle/>
          <a:p>
            <a:r>
              <a:rPr lang="ru-RU" b="1" dirty="0" smtClean="0">
                <a:latin typeface="Times New Roman" pitchFamily="18" charset="0"/>
                <a:cs typeface="Times New Roman" pitchFamily="18" charset="0"/>
              </a:rPr>
              <a:t>бесплатное одноразовое питание в школе, </a:t>
            </a:r>
          </a:p>
          <a:p>
            <a:r>
              <a:rPr lang="ru-RU" b="1" dirty="0" smtClean="0">
                <a:latin typeface="Times New Roman" pitchFamily="18" charset="0"/>
                <a:cs typeface="Times New Roman" pitchFamily="18" charset="0"/>
              </a:rPr>
              <a:t>бесплатное посещение детского сада, </a:t>
            </a:r>
          </a:p>
          <a:p>
            <a:r>
              <a:rPr lang="ru-RU" b="1" dirty="0" smtClean="0">
                <a:latin typeface="Times New Roman" pitchFamily="18" charset="0"/>
                <a:cs typeface="Times New Roman" pitchFamily="18" charset="0"/>
              </a:rPr>
              <a:t>бесплатное предоставление земельных участков, освобождение от уплаты земельного налога</a:t>
            </a:r>
            <a:endParaRPr lang="ru-RU" b="1" dirty="0">
              <a:latin typeface="Times New Roman" pitchFamily="18" charset="0"/>
              <a:cs typeface="Times New Roman" pitchFamily="18" charset="0"/>
            </a:endParaRPr>
          </a:p>
        </p:txBody>
      </p:sp>
      <p:sp>
        <p:nvSpPr>
          <p:cNvPr id="2" name="Номер слайда 1"/>
          <p:cNvSpPr>
            <a:spLocks noGrp="1"/>
          </p:cNvSpPr>
          <p:nvPr>
            <p:ph type="sldNum" sz="quarter" idx="12"/>
          </p:nvPr>
        </p:nvSpPr>
        <p:spPr/>
        <p:txBody>
          <a:bodyPr/>
          <a:lstStyle/>
          <a:p>
            <a:fld id="{ED80958F-062F-4223-9EB6-1AB4DB863CFC}" type="slidenum">
              <a:rPr lang="ru-RU" smtClean="0"/>
              <a:pPr/>
              <a:t>16</a:t>
            </a:fld>
            <a:endParaRPr lang="ru-RU"/>
          </a:p>
        </p:txBody>
      </p:sp>
    </p:spTree>
    <p:extLst>
      <p:ext uri="{BB962C8B-B14F-4D97-AF65-F5344CB8AC3E}">
        <p14:creationId xmlns:p14="http://schemas.microsoft.com/office/powerpoint/2010/main" val="15363301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7" name="Прямоугольник 6"/>
          <p:cNvSpPr/>
          <p:nvPr/>
        </p:nvSpPr>
        <p:spPr>
          <a:xfrm>
            <a:off x="1864894" y="0"/>
            <a:ext cx="8831179" cy="830997"/>
          </a:xfrm>
          <a:prstGeom prst="rect">
            <a:avLst/>
          </a:prstGeom>
        </p:spPr>
        <p:txBody>
          <a:bodyPr wrap="square">
            <a:spAutoFit/>
          </a:bodyPr>
          <a:lstStyle/>
          <a:p>
            <a:pPr algn="ctr"/>
            <a:r>
              <a:rPr lang="ru-RU" sz="2400" b="1" dirty="0" smtClean="0">
                <a:solidFill>
                  <a:srgbClr val="FF0000"/>
                </a:solidFill>
                <a:latin typeface="Times New Roman" panose="02020603050405020304" pitchFamily="18" charset="0"/>
                <a:cs typeface="Times New Roman" panose="02020603050405020304" pitchFamily="18" charset="0"/>
              </a:rPr>
              <a:t>15 107 </a:t>
            </a:r>
            <a:r>
              <a:rPr lang="ru-RU" sz="2400" b="1" dirty="0" smtClean="0">
                <a:solidFill>
                  <a:srgbClr val="7030A0"/>
                </a:solidFill>
                <a:latin typeface="Times New Roman" panose="02020603050405020304" pitchFamily="18" charset="0"/>
                <a:cs typeface="Times New Roman" panose="02020603050405020304" pitchFamily="18" charset="0"/>
              </a:rPr>
              <a:t>участников СВО и членов их семей воспользовались мерами с начала СВО</a:t>
            </a:r>
            <a:endParaRPr lang="ru-RU" sz="2400" b="1" dirty="0">
              <a:solidFill>
                <a:srgbClr val="7030A0"/>
              </a:solidFill>
              <a:latin typeface="Times New Roman" panose="02020603050405020304" pitchFamily="18" charset="0"/>
              <a:cs typeface="Times New Roman" panose="02020603050405020304" pitchFamily="18" charset="0"/>
            </a:endParaRPr>
          </a:p>
        </p:txBody>
      </p:sp>
      <p:graphicFrame>
        <p:nvGraphicFramePr>
          <p:cNvPr id="12" name="Рисунок 10"/>
          <p:cNvGraphicFramePr>
            <a:graphicFrameLocks/>
          </p:cNvGraphicFramePr>
          <p:nvPr>
            <p:extLst>
              <p:ext uri="{D42A27DB-BD31-4B8C-83A1-F6EECF244321}">
                <p14:modId xmlns:p14="http://schemas.microsoft.com/office/powerpoint/2010/main" val="1157739995"/>
              </p:ext>
            </p:extLst>
          </p:nvPr>
        </p:nvGraphicFramePr>
        <p:xfrm>
          <a:off x="1952329" y="1224697"/>
          <a:ext cx="8743744" cy="4550462"/>
        </p:xfrm>
        <a:graphic>
          <a:graphicData uri="http://schemas.openxmlformats.org/drawingml/2006/chart">
            <c:chart xmlns:c="http://schemas.openxmlformats.org/drawingml/2006/chart" xmlns:r="http://schemas.openxmlformats.org/officeDocument/2006/relationships" r:id="rId4"/>
          </a:graphicData>
        </a:graphic>
      </p:graphicFrame>
      <p:sp>
        <p:nvSpPr>
          <p:cNvPr id="13" name="Текст 9"/>
          <p:cNvSpPr txBox="1">
            <a:spLocks/>
          </p:cNvSpPr>
          <p:nvPr/>
        </p:nvSpPr>
        <p:spPr>
          <a:xfrm>
            <a:off x="2057936" y="6227553"/>
            <a:ext cx="8445093" cy="4186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ru-RU" sz="1800" b="1" dirty="0" smtClean="0">
                <a:solidFill>
                  <a:srgbClr val="7030A0"/>
                </a:solidFill>
                <a:latin typeface="Times New Roman" pitchFamily="18" charset="0"/>
                <a:ea typeface="PT Astra Serif" pitchFamily="18" charset="-52"/>
                <a:cs typeface="Times New Roman" pitchFamily="18" charset="0"/>
              </a:rPr>
              <a:t>1 июля 2025 года размер выплаты контрактникам составил </a:t>
            </a:r>
            <a:r>
              <a:rPr lang="ru-RU" sz="1800" b="1" dirty="0" smtClean="0">
                <a:solidFill>
                  <a:srgbClr val="FF0000"/>
                </a:solidFill>
                <a:latin typeface="Times New Roman" pitchFamily="18" charset="0"/>
                <a:ea typeface="PT Astra Serif" pitchFamily="18" charset="-52"/>
                <a:cs typeface="Times New Roman" pitchFamily="18" charset="0"/>
              </a:rPr>
              <a:t>800 </a:t>
            </a:r>
            <a:r>
              <a:rPr lang="ru-RU" sz="1800" b="1" dirty="0" err="1" smtClean="0">
                <a:solidFill>
                  <a:srgbClr val="FF0000"/>
                </a:solidFill>
                <a:latin typeface="Times New Roman" pitchFamily="18" charset="0"/>
                <a:ea typeface="PT Astra Serif" pitchFamily="18" charset="-52"/>
                <a:cs typeface="Times New Roman" pitchFamily="18" charset="0"/>
              </a:rPr>
              <a:t>тыс.руб</a:t>
            </a:r>
            <a:r>
              <a:rPr lang="ru-RU" sz="1800" b="1" dirty="0" smtClean="0">
                <a:solidFill>
                  <a:srgbClr val="FF0000"/>
                </a:solidFill>
                <a:latin typeface="Times New Roman" pitchFamily="18" charset="0"/>
                <a:ea typeface="PT Astra Serif" pitchFamily="18" charset="-52"/>
                <a:cs typeface="Times New Roman" pitchFamily="18" charset="0"/>
              </a:rPr>
              <a:t>.</a:t>
            </a:r>
          </a:p>
          <a:p>
            <a:endParaRPr lang="ru-RU" sz="1800" b="1" dirty="0">
              <a:solidFill>
                <a:srgbClr val="7030A0"/>
              </a:solidFill>
              <a:latin typeface="Times New Roman" pitchFamily="18" charset="0"/>
              <a:cs typeface="Times New Roman" pitchFamily="18" charset="0"/>
            </a:endParaRPr>
          </a:p>
        </p:txBody>
      </p:sp>
      <p:sp>
        <p:nvSpPr>
          <p:cNvPr id="2" name="Номер слайда 1"/>
          <p:cNvSpPr>
            <a:spLocks noGrp="1"/>
          </p:cNvSpPr>
          <p:nvPr>
            <p:ph type="sldNum" sz="quarter" idx="12"/>
          </p:nvPr>
        </p:nvSpPr>
        <p:spPr/>
        <p:txBody>
          <a:bodyPr/>
          <a:lstStyle/>
          <a:p>
            <a:fld id="{ED80958F-062F-4223-9EB6-1AB4DB863CFC}" type="slidenum">
              <a:rPr lang="ru-RU" smtClean="0"/>
              <a:pPr/>
              <a:t>17</a:t>
            </a:fld>
            <a:endParaRPr lang="ru-RU"/>
          </a:p>
        </p:txBody>
      </p:sp>
    </p:spTree>
    <p:extLst>
      <p:ext uri="{BB962C8B-B14F-4D97-AF65-F5344CB8AC3E}">
        <p14:creationId xmlns:p14="http://schemas.microsoft.com/office/powerpoint/2010/main" val="37879075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8" name="Рисунок 7">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4" name="Прямоугольник 3">
            <a:extLst>
              <a:ext uri="{FF2B5EF4-FFF2-40B4-BE49-F238E27FC236}">
                <a16:creationId xmlns="" xmlns:a16="http://schemas.microsoft.com/office/drawing/2014/main" id="{439BF5A0-F654-4754-A574-42D36CB3D9EE}"/>
              </a:ext>
            </a:extLst>
          </p:cNvPr>
          <p:cNvSpPr/>
          <p:nvPr/>
        </p:nvSpPr>
        <p:spPr>
          <a:xfrm>
            <a:off x="2081463" y="255374"/>
            <a:ext cx="8133348" cy="910724"/>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7030A0"/>
                </a:solidFill>
                <a:latin typeface="Times New Roman" pitchFamily="18" charset="0"/>
                <a:cs typeface="Times New Roman" pitchFamily="18" charset="0"/>
              </a:rPr>
              <a:t>Социальный паспорт участника специальной военной операции (СВО) </a:t>
            </a:r>
          </a:p>
          <a:p>
            <a:pPr algn="ctr"/>
            <a:r>
              <a:rPr lang="ru-RU" sz="2000" b="1" dirty="0" smtClean="0">
                <a:solidFill>
                  <a:srgbClr val="7030A0"/>
                </a:solidFill>
                <a:latin typeface="Times New Roman" pitchFamily="18" charset="0"/>
                <a:cs typeface="Times New Roman" pitchFamily="18" charset="0"/>
              </a:rPr>
              <a:t>и членов его семьи</a:t>
            </a:r>
            <a:endParaRPr lang="ru-RU" sz="2000" b="1" dirty="0">
              <a:solidFill>
                <a:srgbClr val="7030A0"/>
              </a:solidFill>
              <a:latin typeface="Times New Roman" pitchFamily="18" charset="0"/>
              <a:cs typeface="Times New Roman" pitchFamily="18" charset="0"/>
            </a:endParaRPr>
          </a:p>
        </p:txBody>
      </p:sp>
      <p:pic>
        <p:nvPicPr>
          <p:cNvPr id="1028" name="Picture 4" descr="C:\Users\01\Downloads\2025-12-16_14-14-51.png"/>
          <p:cNvPicPr>
            <a:picLocks noChangeAspect="1" noChangeArrowheads="1"/>
          </p:cNvPicPr>
          <p:nvPr/>
        </p:nvPicPr>
        <p:blipFill>
          <a:blip r:embed="rId3"/>
          <a:srcRect/>
          <a:stretch>
            <a:fillRect/>
          </a:stretch>
        </p:blipFill>
        <p:spPr bwMode="auto">
          <a:xfrm>
            <a:off x="6689557" y="1166098"/>
            <a:ext cx="4006517" cy="5376997"/>
          </a:xfrm>
          <a:prstGeom prst="rect">
            <a:avLst/>
          </a:prstGeom>
          <a:noFill/>
        </p:spPr>
      </p:pic>
      <p:sp>
        <p:nvSpPr>
          <p:cNvPr id="1029" name="Rectangle 5"/>
          <p:cNvSpPr>
            <a:spLocks noChangeArrowheads="1"/>
          </p:cNvSpPr>
          <p:nvPr/>
        </p:nvSpPr>
        <p:spPr bwMode="auto">
          <a:xfrm>
            <a:off x="0" y="0"/>
            <a:ext cx="12192000" cy="0"/>
          </a:xfrm>
          <a:prstGeom prst="rect">
            <a:avLst/>
          </a:prstGeom>
          <a:solidFill>
            <a:srgbClr val="FFFFFF"/>
          </a:solidFill>
          <a:ln w="9525">
            <a:noFill/>
            <a:miter lim="800000"/>
            <a:headEnd/>
            <a:tailEnd/>
          </a:ln>
          <a:effectLst/>
        </p:spPr>
        <p:txBody>
          <a:bodyPr vert="horz" wrap="none" lIns="228528" tIns="228528" rIns="228528" bIns="22852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00" b="0" i="0" u="none" strike="noStrike" cap="none" normalizeH="0" baseline="0" smtClean="0">
              <a:ln>
                <a:noFill/>
              </a:ln>
              <a:solidFill>
                <a:srgbClr val="000000"/>
              </a:solidFill>
              <a:effectLst/>
              <a:latin typeface="Arial Unicode MS" pitchFamily="34" charset="-128"/>
              <a:ea typeface="Arial Unicode MS" pitchFamily="34" charset="-128"/>
              <a:cs typeface="Arial Unicode MS"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 b="0" i="0" u="none" strike="noStrike" cap="none" normalizeH="0" baseline="0" smtClean="0">
                <a:ln>
                  <a:noFill/>
                </a:ln>
                <a:solidFill>
                  <a:srgbClr val="000000"/>
                </a:solidFill>
                <a:effectLst/>
                <a:latin typeface="Arial Unicode MS" pitchFamily="34" charset="-128"/>
                <a:ea typeface="Arial Unicode MS" pitchFamily="34" charset="-128"/>
                <a:cs typeface="Arial Unicode MS" pitchFamily="34" charset="-128"/>
              </a:rPr>
              <a:t/>
            </a:r>
            <a:br>
              <a:rPr kumimoji="0" lang="ru-RU" sz="100" b="0" i="0" u="none" strike="noStrike" cap="none" normalizeH="0" baseline="0" smtClean="0">
                <a:ln>
                  <a:noFill/>
                </a:ln>
                <a:solidFill>
                  <a:srgbClr val="000000"/>
                </a:solidFill>
                <a:effectLst/>
                <a:latin typeface="Arial Unicode MS" pitchFamily="34" charset="-128"/>
                <a:ea typeface="Arial Unicode MS" pitchFamily="34" charset="-128"/>
                <a:cs typeface="Arial Unicode MS" pitchFamily="34" charset="-128"/>
              </a:rPr>
            </a:br>
            <a:endParaRPr kumimoji="0" lang="ru-RU"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030" name="Rectangle 6"/>
          <p:cNvSpPr>
            <a:spLocks noChangeArrowheads="1"/>
          </p:cNvSpPr>
          <p:nvPr/>
        </p:nvSpPr>
        <p:spPr bwMode="auto">
          <a:xfrm>
            <a:off x="0" y="0"/>
            <a:ext cx="12192000" cy="0"/>
          </a:xfrm>
          <a:prstGeom prst="rect">
            <a:avLst/>
          </a:prstGeom>
          <a:solidFill>
            <a:srgbClr val="FFFFFF"/>
          </a:solidFill>
          <a:ln w="9525">
            <a:noFill/>
            <a:miter lim="800000"/>
            <a:headEnd/>
            <a:tailEnd/>
          </a:ln>
          <a:effectLst/>
        </p:spPr>
        <p:txBody>
          <a:bodyPr vert="horz" wrap="none" lIns="228528" tIns="228528" rIns="228528" bIns="22852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00" b="0" i="0" u="none" strike="noStrike" cap="none" normalizeH="0" baseline="0" smtClean="0">
              <a:ln>
                <a:noFill/>
              </a:ln>
              <a:solidFill>
                <a:srgbClr val="000000"/>
              </a:solidFill>
              <a:effectLst/>
              <a:latin typeface="Arial Unicode MS" pitchFamily="34" charset="-128"/>
              <a:ea typeface="Arial Unicode MS" pitchFamily="34" charset="-128"/>
              <a:cs typeface="Arial Unicode MS"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 b="0" i="0" u="none" strike="noStrike" cap="none" normalizeH="0" baseline="0" smtClean="0">
                <a:ln>
                  <a:noFill/>
                </a:ln>
                <a:solidFill>
                  <a:srgbClr val="000000"/>
                </a:solidFill>
                <a:effectLst/>
                <a:latin typeface="Arial Unicode MS" pitchFamily="34" charset="-128"/>
                <a:ea typeface="Arial Unicode MS" pitchFamily="34" charset="-128"/>
                <a:cs typeface="Arial Unicode MS" pitchFamily="34" charset="-128"/>
              </a:rPr>
              <a:t/>
            </a:r>
            <a:br>
              <a:rPr kumimoji="0" lang="ru-RU" sz="100" b="0" i="0" u="none" strike="noStrike" cap="none" normalizeH="0" baseline="0" smtClean="0">
                <a:ln>
                  <a:noFill/>
                </a:ln>
                <a:solidFill>
                  <a:srgbClr val="000000"/>
                </a:solidFill>
                <a:effectLst/>
                <a:latin typeface="Arial Unicode MS" pitchFamily="34" charset="-128"/>
                <a:ea typeface="Arial Unicode MS" pitchFamily="34" charset="-128"/>
                <a:cs typeface="Arial Unicode MS" pitchFamily="34" charset="-128"/>
              </a:rPr>
            </a:br>
            <a:endParaRPr kumimoji="0" lang="ru-RU"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9" name="Схема 18"/>
          <p:cNvGraphicFramePr/>
          <p:nvPr>
            <p:extLst>
              <p:ext uri="{D42A27DB-BD31-4B8C-83A1-F6EECF244321}">
                <p14:modId xmlns:p14="http://schemas.microsoft.com/office/powerpoint/2010/main" val="2249095137"/>
              </p:ext>
            </p:extLst>
          </p:nvPr>
        </p:nvGraphicFramePr>
        <p:xfrm>
          <a:off x="2237549" y="1275347"/>
          <a:ext cx="4403884" cy="49931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Номер слайда 1"/>
          <p:cNvSpPr>
            <a:spLocks noGrp="1"/>
          </p:cNvSpPr>
          <p:nvPr>
            <p:ph type="sldNum" sz="quarter" idx="12"/>
          </p:nvPr>
        </p:nvSpPr>
        <p:spPr/>
        <p:txBody>
          <a:bodyPr/>
          <a:lstStyle/>
          <a:p>
            <a:fld id="{ED80958F-062F-4223-9EB6-1AB4DB863CFC}" type="slidenum">
              <a:rPr lang="ru-RU" smtClean="0"/>
              <a:pPr/>
              <a:t>18</a:t>
            </a:fld>
            <a:endParaRPr lang="ru-RU"/>
          </a:p>
        </p:txBody>
      </p:sp>
      <p:sp>
        <p:nvSpPr>
          <p:cNvPr id="9" name="TextBox 8"/>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11" name="Picture 2" descr="C:\Users\Минтруд РА\Desktop\c8e883a24d2ccc3c1ff8d6dc012c505e.jp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spTree>
    <p:extLst>
      <p:ext uri="{BB962C8B-B14F-4D97-AF65-F5344CB8AC3E}">
        <p14:creationId xmlns:p14="http://schemas.microsoft.com/office/powerpoint/2010/main" val="2395452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11" name="Заголовок 6">
            <a:extLst>
              <a:ext uri="{FF2B5EF4-FFF2-40B4-BE49-F238E27FC236}">
                <a16:creationId xmlns:a16="http://schemas.microsoft.com/office/drawing/2014/main" xmlns="" id="{86C0A4E0-F543-4F09-9ADD-A5D074346B6E}"/>
              </a:ext>
            </a:extLst>
          </p:cNvPr>
          <p:cNvSpPr txBox="1">
            <a:spLocks/>
          </p:cNvSpPr>
          <p:nvPr/>
        </p:nvSpPr>
        <p:spPr>
          <a:xfrm>
            <a:off x="1864894" y="0"/>
            <a:ext cx="8831179" cy="98200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400" b="1" dirty="0" smtClean="0">
                <a:solidFill>
                  <a:srgbClr val="7030A0"/>
                </a:solidFill>
                <a:latin typeface="Times New Roman" pitchFamily="18" charset="0"/>
                <a:cs typeface="Times New Roman" pitchFamily="18" charset="0"/>
              </a:rPr>
              <a:t>Социальная реабилитация участников СВО</a:t>
            </a:r>
          </a:p>
          <a:p>
            <a:r>
              <a:rPr lang="ru-RU" altLang="ru-RU" sz="1800" b="1" dirty="0">
                <a:latin typeface="Times New Roman" pitchFamily="18" charset="0"/>
                <a:ea typeface="PT Astra Serif" pitchFamily="18" charset="-52"/>
                <a:cs typeface="Times New Roman" pitchFamily="18" charset="0"/>
              </a:rPr>
              <a:t>С начала спецоперации </a:t>
            </a:r>
            <a:r>
              <a:rPr lang="ru-RU" altLang="ru-RU" sz="1800" b="1" dirty="0">
                <a:solidFill>
                  <a:srgbClr val="FF0000"/>
                </a:solidFill>
                <a:latin typeface="Times New Roman" pitchFamily="18" charset="0"/>
                <a:ea typeface="PT Astra Serif" pitchFamily="18" charset="-52"/>
                <a:cs typeface="Times New Roman" pitchFamily="18" charset="0"/>
              </a:rPr>
              <a:t>11325  чел. </a:t>
            </a:r>
            <a:r>
              <a:rPr lang="ru-RU" altLang="ru-RU" sz="1800" b="1" dirty="0">
                <a:latin typeface="Times New Roman" pitchFamily="18" charset="0"/>
                <a:ea typeface="PT Astra Serif" pitchFamily="18" charset="-52"/>
                <a:cs typeface="Times New Roman" pitchFamily="18" charset="0"/>
              </a:rPr>
              <a:t>получили </a:t>
            </a:r>
            <a:r>
              <a:rPr lang="ru-RU" sz="1800" b="1" dirty="0">
                <a:latin typeface="Times New Roman" pitchFamily="18" charset="0"/>
                <a:ea typeface="PT Astra Serif" pitchFamily="18" charset="-52"/>
                <a:cs typeface="Times New Roman" pitchFamily="18" charset="0"/>
              </a:rPr>
              <a:t>консультационные  и социально-бытовые услуги, юридическую  и психологическую помощь</a:t>
            </a:r>
            <a:endParaRPr lang="ru-RU" sz="1800" b="1" dirty="0">
              <a:solidFill>
                <a:srgbClr val="7030A0"/>
              </a:solidFill>
              <a:latin typeface="Times New Roman" pitchFamily="18" charset="0"/>
              <a:cs typeface="Times New Roman" pitchFamily="18" charset="0"/>
            </a:endParaRPr>
          </a:p>
        </p:txBody>
      </p:sp>
      <p:graphicFrame>
        <p:nvGraphicFramePr>
          <p:cNvPr id="12" name="Таблица 11"/>
          <p:cNvGraphicFramePr>
            <a:graphicFrameLocks noGrp="1"/>
          </p:cNvGraphicFramePr>
          <p:nvPr>
            <p:extLst>
              <p:ext uri="{D42A27DB-BD31-4B8C-83A1-F6EECF244321}">
                <p14:modId xmlns:p14="http://schemas.microsoft.com/office/powerpoint/2010/main" val="1798581795"/>
              </p:ext>
            </p:extLst>
          </p:nvPr>
        </p:nvGraphicFramePr>
        <p:xfrm>
          <a:off x="2748800" y="1139790"/>
          <a:ext cx="5709400" cy="640080"/>
        </p:xfrm>
        <a:graphic>
          <a:graphicData uri="http://schemas.openxmlformats.org/drawingml/2006/table">
            <a:tbl>
              <a:tblPr firstRow="1" bandRow="1">
                <a:tableStyleId>{5C22544A-7EE6-4342-B048-85BDC9FD1C3A}</a:tableStyleId>
              </a:tblPr>
              <a:tblGrid>
                <a:gridCol w="5709400"/>
              </a:tblGrid>
              <a:tr h="370840">
                <a:tc>
                  <a:txBody>
                    <a:bodyPr/>
                    <a:lstStyle/>
                    <a:p>
                      <a:pPr algn="ctr"/>
                      <a:r>
                        <a:rPr lang="ru-RU" dirty="0" smtClean="0">
                          <a:solidFill>
                            <a:schemeClr val="tx1"/>
                          </a:solidFill>
                        </a:rPr>
                        <a:t>Оказание комплексной помощи участникам СВО</a:t>
                      </a:r>
                      <a:endParaRPr lang="ru-RU" dirty="0">
                        <a:solidFill>
                          <a:schemeClr val="tx1"/>
                        </a:solidFill>
                      </a:endParaRPr>
                    </a:p>
                  </a:txBody>
                  <a:tcPr>
                    <a:solidFill>
                      <a:schemeClr val="accent1">
                        <a:lumMod val="20000"/>
                        <a:lumOff val="80000"/>
                      </a:schemeClr>
                    </a:solidFill>
                  </a:tcPr>
                </a:tc>
              </a:tr>
            </a:tbl>
          </a:graphicData>
        </a:graphic>
      </p:graphicFrame>
      <p:graphicFrame>
        <p:nvGraphicFramePr>
          <p:cNvPr id="13" name="Схема 12"/>
          <p:cNvGraphicFramePr/>
          <p:nvPr>
            <p:extLst>
              <p:ext uri="{D42A27DB-BD31-4B8C-83A1-F6EECF244321}">
                <p14:modId xmlns:p14="http://schemas.microsoft.com/office/powerpoint/2010/main" val="3290140536"/>
              </p:ext>
            </p:extLst>
          </p:nvPr>
        </p:nvGraphicFramePr>
        <p:xfrm>
          <a:off x="5214165" y="1864895"/>
          <a:ext cx="5481908" cy="2470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4" name="Схема 13"/>
          <p:cNvGraphicFramePr/>
          <p:nvPr>
            <p:extLst>
              <p:ext uri="{D42A27DB-BD31-4B8C-83A1-F6EECF244321}">
                <p14:modId xmlns:p14="http://schemas.microsoft.com/office/powerpoint/2010/main" val="3094574803"/>
              </p:ext>
            </p:extLst>
          </p:nvPr>
        </p:nvGraphicFramePr>
        <p:xfrm>
          <a:off x="5858898" y="4235116"/>
          <a:ext cx="4837175" cy="262288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6" name="Схема 15"/>
          <p:cNvGraphicFramePr/>
          <p:nvPr>
            <p:extLst>
              <p:ext uri="{D42A27DB-BD31-4B8C-83A1-F6EECF244321}">
                <p14:modId xmlns:p14="http://schemas.microsoft.com/office/powerpoint/2010/main" val="2870899304"/>
              </p:ext>
            </p:extLst>
          </p:nvPr>
        </p:nvGraphicFramePr>
        <p:xfrm>
          <a:off x="2018943" y="2633579"/>
          <a:ext cx="4261540" cy="3705864"/>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17" name="Таблица 16"/>
          <p:cNvGraphicFramePr>
            <a:graphicFrameLocks noGrp="1"/>
          </p:cNvGraphicFramePr>
          <p:nvPr>
            <p:extLst>
              <p:ext uri="{D42A27DB-BD31-4B8C-83A1-F6EECF244321}">
                <p14:modId xmlns:p14="http://schemas.microsoft.com/office/powerpoint/2010/main" val="1605679761"/>
              </p:ext>
            </p:extLst>
          </p:nvPr>
        </p:nvGraphicFramePr>
        <p:xfrm>
          <a:off x="2021305" y="2101962"/>
          <a:ext cx="3741821" cy="791633"/>
        </p:xfrm>
        <a:graphic>
          <a:graphicData uri="http://schemas.openxmlformats.org/drawingml/2006/table">
            <a:tbl>
              <a:tblPr firstRow="1" bandRow="1">
                <a:tableStyleId>{5C22544A-7EE6-4342-B048-85BDC9FD1C3A}</a:tableStyleId>
              </a:tblPr>
              <a:tblGrid>
                <a:gridCol w="3741821"/>
              </a:tblGrid>
              <a:tr h="79163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400" b="1" dirty="0" smtClean="0">
                          <a:solidFill>
                            <a:schemeClr val="tx1"/>
                          </a:solidFill>
                        </a:rPr>
                        <a:t>Система социальной реабилитации участников СВО и членов их семей включает</a:t>
                      </a:r>
                      <a:r>
                        <a:rPr lang="ru-RU" sz="1400" b="1" baseline="0" dirty="0" smtClean="0">
                          <a:solidFill>
                            <a:schemeClr val="tx1"/>
                          </a:solidFill>
                        </a:rPr>
                        <a:t> 12 учреждений</a:t>
                      </a:r>
                      <a:endParaRPr lang="ru-RU" sz="1400" dirty="0" smtClean="0">
                        <a:solidFill>
                          <a:schemeClr val="tx1"/>
                        </a:solidFill>
                      </a:endParaRPr>
                    </a:p>
                  </a:txBody>
                  <a:tcPr>
                    <a:solidFill>
                      <a:schemeClr val="accent1">
                        <a:lumMod val="20000"/>
                        <a:lumOff val="80000"/>
                      </a:schemeClr>
                    </a:solidFill>
                  </a:tcPr>
                </a:tc>
              </a:tr>
            </a:tbl>
          </a:graphicData>
        </a:graphic>
      </p:graphicFrame>
      <p:sp>
        <p:nvSpPr>
          <p:cNvPr id="2" name="Номер слайда 1"/>
          <p:cNvSpPr>
            <a:spLocks noGrp="1"/>
          </p:cNvSpPr>
          <p:nvPr>
            <p:ph type="sldNum" sz="quarter" idx="12"/>
          </p:nvPr>
        </p:nvSpPr>
        <p:spPr/>
        <p:txBody>
          <a:bodyPr/>
          <a:lstStyle/>
          <a:p>
            <a:fld id="{ED80958F-062F-4223-9EB6-1AB4DB863CFC}" type="slidenum">
              <a:rPr lang="ru-RU" smtClean="0"/>
              <a:pPr/>
              <a:t>19</a:t>
            </a:fld>
            <a:endParaRPr lang="ru-RU"/>
          </a:p>
        </p:txBody>
      </p:sp>
    </p:spTree>
    <p:extLst>
      <p:ext uri="{BB962C8B-B14F-4D97-AF65-F5344CB8AC3E}">
        <p14:creationId xmlns:p14="http://schemas.microsoft.com/office/powerpoint/2010/main" val="37879075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11" name="Заголовок 6">
            <a:extLst>
              <a:ext uri="{FF2B5EF4-FFF2-40B4-BE49-F238E27FC236}">
                <a16:creationId xmlns:a16="http://schemas.microsoft.com/office/drawing/2014/main" xmlns="" id="{86C0A4E0-F543-4F09-9ADD-A5D074346B6E}"/>
              </a:ext>
            </a:extLst>
          </p:cNvPr>
          <p:cNvSpPr txBox="1">
            <a:spLocks/>
          </p:cNvSpPr>
          <p:nvPr/>
        </p:nvSpPr>
        <p:spPr>
          <a:xfrm>
            <a:off x="1864894" y="28645"/>
            <a:ext cx="8831179" cy="64512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800" b="1" dirty="0" smtClean="0">
                <a:solidFill>
                  <a:srgbClr val="7030A0"/>
                </a:solidFill>
                <a:latin typeface="Montserrat"/>
              </a:rPr>
              <a:t>Бюджет Минтруда Республики Алтай</a:t>
            </a:r>
            <a:endParaRPr lang="ru-RU" sz="2800" b="1" dirty="0">
              <a:solidFill>
                <a:srgbClr val="7030A0"/>
              </a:solidFill>
              <a:latin typeface="Montserrat"/>
            </a:endParaRPr>
          </a:p>
        </p:txBody>
      </p:sp>
      <p:graphicFrame>
        <p:nvGraphicFramePr>
          <p:cNvPr id="12" name="Диаграмма 11"/>
          <p:cNvGraphicFramePr/>
          <p:nvPr>
            <p:extLst>
              <p:ext uri="{D42A27DB-BD31-4B8C-83A1-F6EECF244321}">
                <p14:modId xmlns:p14="http://schemas.microsoft.com/office/powerpoint/2010/main" val="1561699963"/>
              </p:ext>
            </p:extLst>
          </p:nvPr>
        </p:nvGraphicFramePr>
        <p:xfrm>
          <a:off x="1864895" y="1267324"/>
          <a:ext cx="6078829" cy="5590675"/>
        </p:xfrm>
        <a:graphic>
          <a:graphicData uri="http://schemas.openxmlformats.org/drawingml/2006/chart">
            <c:chart xmlns:c="http://schemas.openxmlformats.org/drawingml/2006/chart" xmlns:r="http://schemas.openxmlformats.org/officeDocument/2006/relationships" r:id="rId4"/>
          </a:graphicData>
        </a:graphic>
      </p:graphicFrame>
      <p:sp>
        <p:nvSpPr>
          <p:cNvPr id="13" name="Заголовок 6">
            <a:extLst>
              <a:ext uri="{FF2B5EF4-FFF2-40B4-BE49-F238E27FC236}">
                <a16:creationId xmlns:a16="http://schemas.microsoft.com/office/drawing/2014/main" xmlns="" id="{86C0A4E0-F543-4F09-9ADD-A5D074346B6E}"/>
              </a:ext>
            </a:extLst>
          </p:cNvPr>
          <p:cNvSpPr txBox="1">
            <a:spLocks/>
          </p:cNvSpPr>
          <p:nvPr/>
        </p:nvSpPr>
        <p:spPr>
          <a:xfrm>
            <a:off x="2286000" y="834187"/>
            <a:ext cx="3441031" cy="775597"/>
          </a:xfrm>
          <a:prstGeom prst="rect">
            <a:avLst/>
          </a:prstGeom>
        </p:spPr>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2800" b="1" i="0" u="none" strike="noStrike" kern="1200" cap="none" spc="0" normalizeH="0" baseline="0" noProof="0" dirty="0" smtClean="0">
                <a:ln>
                  <a:noFill/>
                </a:ln>
                <a:solidFill>
                  <a:srgbClr val="7030A0"/>
                </a:solidFill>
                <a:effectLst/>
                <a:uLnTx/>
                <a:uFillTx/>
                <a:latin typeface="Times New Roman" pitchFamily="18" charset="0"/>
                <a:ea typeface="+mj-ea"/>
                <a:cs typeface="Times New Roman" pitchFamily="18" charset="0"/>
              </a:rPr>
              <a:t>2025 год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2800" b="1" i="0" u="none" strike="noStrike" kern="1200" cap="none" spc="0" normalizeH="0" baseline="0" noProof="0" dirty="0" smtClean="0">
                <a:ln>
                  <a:noFill/>
                </a:ln>
                <a:solidFill>
                  <a:srgbClr val="7030A0"/>
                </a:solidFill>
                <a:effectLst/>
                <a:uLnTx/>
                <a:uFillTx/>
                <a:latin typeface="Times New Roman" pitchFamily="18" charset="0"/>
                <a:ea typeface="+mj-ea"/>
                <a:cs typeface="Times New Roman" pitchFamily="18" charset="0"/>
              </a:rPr>
              <a:t>5,5 млрд. руб.</a:t>
            </a:r>
            <a:endParaRPr kumimoji="0" lang="ru-RU" sz="2800" b="1" i="0" u="none" strike="noStrike" kern="1200" cap="none" spc="0" normalizeH="0" baseline="0" noProof="0" dirty="0">
              <a:ln>
                <a:noFill/>
              </a:ln>
              <a:solidFill>
                <a:srgbClr val="7030A0"/>
              </a:solidFill>
              <a:effectLst/>
              <a:uLnTx/>
              <a:uFillTx/>
              <a:latin typeface="Times New Roman" pitchFamily="18" charset="0"/>
              <a:ea typeface="+mj-ea"/>
              <a:cs typeface="Times New Roman" pitchFamily="18" charset="0"/>
            </a:endParaRPr>
          </a:p>
        </p:txBody>
      </p:sp>
      <p:sp>
        <p:nvSpPr>
          <p:cNvPr id="14" name="Заголовок 6">
            <a:extLst>
              <a:ext uri="{FF2B5EF4-FFF2-40B4-BE49-F238E27FC236}">
                <a16:creationId xmlns:a16="http://schemas.microsoft.com/office/drawing/2014/main" xmlns="" id="{86C0A4E0-F543-4F09-9ADD-A5D074346B6E}"/>
              </a:ext>
            </a:extLst>
          </p:cNvPr>
          <p:cNvSpPr txBox="1">
            <a:spLocks/>
          </p:cNvSpPr>
          <p:nvPr/>
        </p:nvSpPr>
        <p:spPr>
          <a:xfrm>
            <a:off x="6986338" y="834188"/>
            <a:ext cx="3441031" cy="775597"/>
          </a:xfrm>
          <a:prstGeom prst="rect">
            <a:avLst/>
          </a:prstGeom>
        </p:spPr>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2800" b="1" i="0" u="none" strike="noStrike" kern="1200" cap="none" spc="0" normalizeH="0" baseline="0" noProof="0" dirty="0" smtClean="0">
                <a:ln>
                  <a:noFill/>
                </a:ln>
                <a:solidFill>
                  <a:srgbClr val="7030A0"/>
                </a:solidFill>
                <a:effectLst/>
                <a:uLnTx/>
                <a:uFillTx/>
                <a:latin typeface="Times New Roman" pitchFamily="18" charset="0"/>
                <a:ea typeface="+mj-ea"/>
                <a:cs typeface="Times New Roman" pitchFamily="18" charset="0"/>
              </a:rPr>
              <a:t>2026 год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2800" b="1" i="0" u="none" strike="noStrike" kern="1200" cap="none" spc="0" normalizeH="0" baseline="0" noProof="0" dirty="0" smtClean="0">
                <a:ln>
                  <a:noFill/>
                </a:ln>
                <a:solidFill>
                  <a:srgbClr val="7030A0"/>
                </a:solidFill>
                <a:effectLst/>
                <a:uLnTx/>
                <a:uFillTx/>
                <a:latin typeface="Times New Roman" pitchFamily="18" charset="0"/>
                <a:ea typeface="+mj-ea"/>
                <a:cs typeface="Times New Roman" pitchFamily="18" charset="0"/>
              </a:rPr>
              <a:t>4,8 млрд. руб.</a:t>
            </a:r>
            <a:endParaRPr kumimoji="0" lang="ru-RU" sz="2800" b="1" i="0" u="none" strike="noStrike" kern="1200" cap="none" spc="0" normalizeH="0" baseline="0" noProof="0" dirty="0">
              <a:ln>
                <a:noFill/>
              </a:ln>
              <a:solidFill>
                <a:srgbClr val="7030A0"/>
              </a:solidFill>
              <a:effectLst/>
              <a:uLnTx/>
              <a:uFillTx/>
              <a:latin typeface="Times New Roman" pitchFamily="18" charset="0"/>
              <a:ea typeface="+mj-ea"/>
              <a:cs typeface="Times New Roman" pitchFamily="18" charset="0"/>
            </a:endParaRPr>
          </a:p>
        </p:txBody>
      </p:sp>
      <p:graphicFrame>
        <p:nvGraphicFramePr>
          <p:cNvPr id="15" name="Диаграмма 14"/>
          <p:cNvGraphicFramePr/>
          <p:nvPr>
            <p:extLst>
              <p:ext uri="{D42A27DB-BD31-4B8C-83A1-F6EECF244321}">
                <p14:modId xmlns:p14="http://schemas.microsoft.com/office/powerpoint/2010/main" val="3854453472"/>
              </p:ext>
            </p:extLst>
          </p:nvPr>
        </p:nvGraphicFramePr>
        <p:xfrm>
          <a:off x="5896598" y="1881560"/>
          <a:ext cx="6295402" cy="4976440"/>
        </p:xfrm>
        <a:graphic>
          <a:graphicData uri="http://schemas.openxmlformats.org/drawingml/2006/chart">
            <c:chart xmlns:c="http://schemas.openxmlformats.org/drawingml/2006/chart" xmlns:r="http://schemas.openxmlformats.org/officeDocument/2006/relationships" r:id="rId5"/>
          </a:graphicData>
        </a:graphic>
      </p:graphicFrame>
      <p:sp>
        <p:nvSpPr>
          <p:cNvPr id="2" name="Номер слайда 1"/>
          <p:cNvSpPr>
            <a:spLocks noGrp="1"/>
          </p:cNvSpPr>
          <p:nvPr>
            <p:ph type="sldNum" sz="quarter" idx="12"/>
          </p:nvPr>
        </p:nvSpPr>
        <p:spPr/>
        <p:txBody>
          <a:bodyPr/>
          <a:lstStyle/>
          <a:p>
            <a:fld id="{ED80958F-062F-4223-9EB6-1AB4DB863CFC}" type="slidenum">
              <a:rPr lang="ru-RU" sz="2000" b="1" smtClean="0">
                <a:solidFill>
                  <a:srgbClr val="0070C0"/>
                </a:solidFill>
                <a:latin typeface="Times New Roman" pitchFamily="18" charset="0"/>
                <a:cs typeface="Times New Roman" pitchFamily="18" charset="0"/>
              </a:rPr>
              <a:t>2</a:t>
            </a:fld>
            <a:endParaRPr lang="ru-RU" sz="20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14166634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13" name="Picture 11"/>
          <p:cNvPicPr>
            <a:picLocks noChangeAspect="1" noChangeArrowheads="1"/>
          </p:cNvPicPr>
          <p:nvPr/>
        </p:nvPicPr>
        <p:blipFill>
          <a:blip r:embed="rId4" cstate="print"/>
          <a:srcRect/>
          <a:stretch>
            <a:fillRect/>
          </a:stretch>
        </p:blipFill>
        <p:spPr bwMode="auto">
          <a:xfrm>
            <a:off x="1892912" y="5221271"/>
            <a:ext cx="1930438" cy="1650768"/>
          </a:xfrm>
          <a:prstGeom prst="rect">
            <a:avLst/>
          </a:prstGeom>
          <a:noFill/>
          <a:ln w="9525">
            <a:noFill/>
            <a:miter lim="800000"/>
            <a:headEnd/>
            <a:tailEnd/>
          </a:ln>
          <a:effectLst/>
        </p:spPr>
      </p:pic>
      <p:pic>
        <p:nvPicPr>
          <p:cNvPr id="14" name="Picture 2" descr="C:\Users\turov\Downloads\IMG_20251205_132442.png"/>
          <p:cNvPicPr>
            <a:picLocks noChangeAspect="1" noChangeArrowheads="1"/>
          </p:cNvPicPr>
          <p:nvPr/>
        </p:nvPicPr>
        <p:blipFill>
          <a:blip r:embed="rId5" cstate="print"/>
          <a:srcRect/>
          <a:stretch>
            <a:fillRect/>
          </a:stretch>
        </p:blipFill>
        <p:spPr bwMode="auto">
          <a:xfrm>
            <a:off x="8361946" y="5221270"/>
            <a:ext cx="2334125" cy="1634837"/>
          </a:xfrm>
          <a:prstGeom prst="rect">
            <a:avLst/>
          </a:prstGeom>
          <a:noFill/>
        </p:spPr>
      </p:pic>
      <p:pic>
        <p:nvPicPr>
          <p:cNvPr id="15" name="Picture 12"/>
          <p:cNvPicPr>
            <a:picLocks noChangeAspect="1" noChangeArrowheads="1"/>
          </p:cNvPicPr>
          <p:nvPr/>
        </p:nvPicPr>
        <p:blipFill>
          <a:blip r:embed="rId6"/>
          <a:srcRect/>
          <a:stretch>
            <a:fillRect/>
          </a:stretch>
        </p:blipFill>
        <p:spPr bwMode="auto">
          <a:xfrm>
            <a:off x="5666874" y="5221270"/>
            <a:ext cx="2855495" cy="1649491"/>
          </a:xfrm>
          <a:prstGeom prst="rect">
            <a:avLst/>
          </a:prstGeom>
          <a:noFill/>
          <a:ln w="9525">
            <a:noFill/>
            <a:miter lim="800000"/>
            <a:headEnd/>
            <a:tailEnd/>
          </a:ln>
          <a:effectLst/>
        </p:spPr>
      </p:pic>
      <p:pic>
        <p:nvPicPr>
          <p:cNvPr id="16" name="Picture 10"/>
          <p:cNvPicPr>
            <a:picLocks noChangeAspect="1" noChangeArrowheads="1"/>
          </p:cNvPicPr>
          <p:nvPr/>
        </p:nvPicPr>
        <p:blipFill>
          <a:blip r:embed="rId7" cstate="print"/>
          <a:srcRect/>
          <a:stretch>
            <a:fillRect/>
          </a:stretch>
        </p:blipFill>
        <p:spPr bwMode="auto">
          <a:xfrm>
            <a:off x="3814011" y="5221271"/>
            <a:ext cx="2851484" cy="1636730"/>
          </a:xfrm>
          <a:prstGeom prst="rect">
            <a:avLst/>
          </a:prstGeom>
          <a:noFill/>
          <a:ln w="9525">
            <a:noFill/>
            <a:miter lim="800000"/>
            <a:headEnd/>
            <a:tailEnd/>
          </a:ln>
          <a:effectLst/>
        </p:spPr>
      </p:pic>
      <p:graphicFrame>
        <p:nvGraphicFramePr>
          <p:cNvPr id="17" name="Диаграмма 16"/>
          <p:cNvGraphicFramePr>
            <a:graphicFrameLocks/>
          </p:cNvGraphicFramePr>
          <p:nvPr>
            <p:extLst>
              <p:ext uri="{D42A27DB-BD31-4B8C-83A1-F6EECF244321}">
                <p14:modId xmlns:p14="http://schemas.microsoft.com/office/powerpoint/2010/main" val="2391651703"/>
              </p:ext>
            </p:extLst>
          </p:nvPr>
        </p:nvGraphicFramePr>
        <p:xfrm>
          <a:off x="1892912" y="1143000"/>
          <a:ext cx="8634720" cy="3308684"/>
        </p:xfrm>
        <a:graphic>
          <a:graphicData uri="http://schemas.openxmlformats.org/drawingml/2006/chart">
            <c:chart xmlns:c="http://schemas.openxmlformats.org/drawingml/2006/chart" xmlns:r="http://schemas.openxmlformats.org/officeDocument/2006/relationships" r:id="rId8"/>
          </a:graphicData>
        </a:graphic>
      </p:graphicFrame>
      <p:sp>
        <p:nvSpPr>
          <p:cNvPr id="18" name="Заголовок 2"/>
          <p:cNvSpPr txBox="1">
            <a:spLocks/>
          </p:cNvSpPr>
          <p:nvPr/>
        </p:nvSpPr>
        <p:spPr>
          <a:xfrm>
            <a:off x="2057400" y="168893"/>
            <a:ext cx="8470232" cy="858697"/>
          </a:xfrm>
          <a:prstGeom prst="rect">
            <a:avLst/>
          </a:prstGeom>
        </p:spPr>
        <p:txBody>
          <a:bodyPr vert="horz" wrap="square" lIns="0" tIns="0"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000" b="1" dirty="0" smtClean="0">
                <a:solidFill>
                  <a:srgbClr val="7030A0"/>
                </a:solidFill>
                <a:latin typeface="Times New Roman" pitchFamily="18" charset="0"/>
                <a:cs typeface="Times New Roman" pitchFamily="18" charset="0"/>
              </a:rPr>
              <a:t>Объем собранных средств добровольных пожертвований </a:t>
            </a:r>
            <a:r>
              <a:rPr lang="ru-RU" sz="3200" b="1" dirty="0" smtClean="0">
                <a:solidFill>
                  <a:srgbClr val="FF0000"/>
                </a:solidFill>
                <a:latin typeface="Times New Roman" pitchFamily="18" charset="0"/>
                <a:cs typeface="Times New Roman" pitchFamily="18" charset="0"/>
              </a:rPr>
              <a:t>9 </a:t>
            </a:r>
            <a:r>
              <a:rPr lang="ru-RU" sz="3200" b="1" dirty="0">
                <a:solidFill>
                  <a:srgbClr val="FF0000"/>
                </a:solidFill>
                <a:latin typeface="Times New Roman" pitchFamily="18" charset="0"/>
                <a:cs typeface="Times New Roman" pitchFamily="18" charset="0"/>
              </a:rPr>
              <a:t>млн. </a:t>
            </a:r>
            <a:r>
              <a:rPr lang="ru-RU" sz="3200" b="1" dirty="0" smtClean="0">
                <a:solidFill>
                  <a:srgbClr val="FF0000"/>
                </a:solidFill>
                <a:latin typeface="Times New Roman" pitchFamily="18" charset="0"/>
                <a:cs typeface="Times New Roman" pitchFamily="18" charset="0"/>
              </a:rPr>
              <a:t>рублей    1200 </a:t>
            </a:r>
            <a:r>
              <a:rPr lang="ru-RU" sz="3200" b="1" dirty="0">
                <a:solidFill>
                  <a:srgbClr val="FF0000"/>
                </a:solidFill>
                <a:latin typeface="Times New Roman" pitchFamily="18" charset="0"/>
                <a:cs typeface="Times New Roman" pitchFamily="18" charset="0"/>
              </a:rPr>
              <a:t>тонн</a:t>
            </a:r>
            <a:endParaRPr lang="ru-RU" sz="3000" b="1" dirty="0">
              <a:solidFill>
                <a:srgbClr val="7030A0"/>
              </a:solidFill>
              <a:latin typeface="Times New Roman" pitchFamily="18" charset="0"/>
              <a:cs typeface="Times New Roman" pitchFamily="18" charset="0"/>
            </a:endParaRPr>
          </a:p>
        </p:txBody>
      </p:sp>
      <p:sp>
        <p:nvSpPr>
          <p:cNvPr id="19" name="Текст 5"/>
          <p:cNvSpPr txBox="1">
            <a:spLocks/>
          </p:cNvSpPr>
          <p:nvPr/>
        </p:nvSpPr>
        <p:spPr>
          <a:xfrm>
            <a:off x="1892912" y="4499811"/>
            <a:ext cx="8634720" cy="721459"/>
          </a:xfrm>
          <a:prstGeom prst="rect">
            <a:avLst/>
          </a:prstGeom>
        </p:spPr>
        <p:txBody>
          <a:bodyPr vert="horz" wrap="square" lIns="0" tIns="0" rIns="0" bIns="0" rtlCol="0" anchor="ctr">
            <a:noAutofit/>
          </a:bodyPr>
          <a:lstStyle>
            <a:defPPr>
              <a:defRPr lang="ru-RU"/>
            </a:defPPr>
            <a:lvl1pPr marL="0" algn="l"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2000" b="1" dirty="0" smtClean="0">
                <a:solidFill>
                  <a:srgbClr val="7030A0"/>
                </a:solidFill>
                <a:latin typeface="Times New Roman" pitchFamily="18" charset="0"/>
                <a:cs typeface="Times New Roman" pitchFamily="18" charset="0"/>
              </a:rPr>
              <a:t>В 2023 году 15 фур, в 2024 году – 55 фур, в 2025 году - </a:t>
            </a:r>
            <a:r>
              <a:rPr lang="ru-RU" sz="2000" b="1" dirty="0" smtClean="0">
                <a:solidFill>
                  <a:srgbClr val="7030A0"/>
                </a:solidFill>
                <a:latin typeface="Times New Roman" pitchFamily="18" charset="0"/>
                <a:cs typeface="Times New Roman" pitchFamily="18" charset="0"/>
              </a:rPr>
              <a:t>83 </a:t>
            </a:r>
            <a:r>
              <a:rPr lang="ru-RU" sz="2000" b="1" dirty="0" smtClean="0">
                <a:solidFill>
                  <a:srgbClr val="7030A0"/>
                </a:solidFill>
                <a:latin typeface="Times New Roman" pitchFamily="18" charset="0"/>
                <a:cs typeface="Times New Roman" pitchFamily="18" charset="0"/>
              </a:rPr>
              <a:t>фуры</a:t>
            </a:r>
            <a:endParaRPr lang="ru-RU" sz="2000" b="1" dirty="0">
              <a:solidFill>
                <a:srgbClr val="7030A0"/>
              </a:solidFill>
              <a:latin typeface="Times New Roman" pitchFamily="18" charset="0"/>
              <a:cs typeface="Times New Roman" pitchFamily="18" charset="0"/>
            </a:endParaRPr>
          </a:p>
        </p:txBody>
      </p:sp>
      <p:sp>
        <p:nvSpPr>
          <p:cNvPr id="2" name="Номер слайда 1"/>
          <p:cNvSpPr>
            <a:spLocks noGrp="1"/>
          </p:cNvSpPr>
          <p:nvPr>
            <p:ph type="sldNum" sz="quarter" idx="12"/>
          </p:nvPr>
        </p:nvSpPr>
        <p:spPr/>
        <p:txBody>
          <a:bodyPr/>
          <a:lstStyle/>
          <a:p>
            <a:fld id="{ED80958F-062F-4223-9EB6-1AB4DB863CFC}" type="slidenum">
              <a:rPr lang="ru-RU" smtClean="0"/>
              <a:pPr/>
              <a:t>20</a:t>
            </a:fld>
            <a:endParaRPr lang="ru-RU"/>
          </a:p>
        </p:txBody>
      </p:sp>
    </p:spTree>
    <p:extLst>
      <p:ext uri="{BB962C8B-B14F-4D97-AF65-F5344CB8AC3E}">
        <p14:creationId xmlns:p14="http://schemas.microsoft.com/office/powerpoint/2010/main" val="37879075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18" name="Заголовок 2"/>
          <p:cNvSpPr txBox="1">
            <a:spLocks/>
          </p:cNvSpPr>
          <p:nvPr/>
        </p:nvSpPr>
        <p:spPr>
          <a:xfrm>
            <a:off x="1987216" y="42346"/>
            <a:ext cx="8470232" cy="332399"/>
          </a:xfrm>
          <a:prstGeom prst="rect">
            <a:avLst/>
          </a:prstGeom>
        </p:spPr>
        <p:txBody>
          <a:bodyPr vert="horz" wrap="square" lIns="0" tIns="0"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400" b="1" dirty="0" smtClean="0">
                <a:solidFill>
                  <a:srgbClr val="7030A0"/>
                </a:solidFill>
                <a:latin typeface="Times New Roman" pitchFamily="18" charset="0"/>
                <a:cs typeface="Times New Roman" pitchFamily="18" charset="0"/>
              </a:rPr>
              <a:t>Оказание бесплатной юридической помощи гражданам</a:t>
            </a:r>
            <a:endParaRPr lang="ru-RU" sz="2400" b="1" dirty="0">
              <a:solidFill>
                <a:srgbClr val="7030A0"/>
              </a:solidFill>
              <a:latin typeface="Times New Roman" pitchFamily="18" charset="0"/>
              <a:cs typeface="Times New Roman" pitchFamily="18" charset="0"/>
            </a:endParaRPr>
          </a:p>
        </p:txBody>
      </p:sp>
      <p:sp>
        <p:nvSpPr>
          <p:cNvPr id="19" name="Текст 5"/>
          <p:cNvSpPr txBox="1">
            <a:spLocks/>
          </p:cNvSpPr>
          <p:nvPr/>
        </p:nvSpPr>
        <p:spPr>
          <a:xfrm>
            <a:off x="1892912" y="4499811"/>
            <a:ext cx="8634720" cy="721459"/>
          </a:xfrm>
          <a:prstGeom prst="rect">
            <a:avLst/>
          </a:prstGeom>
        </p:spPr>
        <p:txBody>
          <a:bodyPr vert="horz" wrap="square" lIns="0" tIns="0" rIns="0" bIns="0" rtlCol="0" anchor="ctr">
            <a:noAutofit/>
          </a:bodyPr>
          <a:lstStyle>
            <a:defPPr>
              <a:defRPr lang="ru-RU"/>
            </a:defPPr>
            <a:lvl1pPr marL="0" algn="l"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2400" b="1" dirty="0" err="1" smtClean="0">
                <a:solidFill>
                  <a:srgbClr val="7030A0"/>
                </a:solidFill>
                <a:latin typeface="Times New Roman" pitchFamily="18" charset="0"/>
                <a:cs typeface="Times New Roman" pitchFamily="18" charset="0"/>
              </a:rPr>
              <a:t>Правомобиль</a:t>
            </a:r>
            <a:r>
              <a:rPr lang="ru-RU" sz="2400" b="1" dirty="0" smtClean="0">
                <a:solidFill>
                  <a:srgbClr val="7030A0"/>
                </a:solidFill>
                <a:latin typeface="Times New Roman" pitchFamily="18" charset="0"/>
                <a:cs typeface="Times New Roman" pitchFamily="18" charset="0"/>
              </a:rPr>
              <a:t> КСВО</a:t>
            </a:r>
            <a:endParaRPr lang="ru-RU" sz="2400" b="1" dirty="0">
              <a:solidFill>
                <a:srgbClr val="7030A0"/>
              </a:solidFill>
              <a:latin typeface="Times New Roman" pitchFamily="18" charset="0"/>
              <a:cs typeface="Times New Roman" pitchFamily="18" charset="0"/>
            </a:endParaRPr>
          </a:p>
        </p:txBody>
      </p:sp>
      <p:sp>
        <p:nvSpPr>
          <p:cNvPr id="2" name="Номер слайда 1"/>
          <p:cNvSpPr>
            <a:spLocks noGrp="1"/>
          </p:cNvSpPr>
          <p:nvPr>
            <p:ph type="sldNum" sz="quarter" idx="12"/>
          </p:nvPr>
        </p:nvSpPr>
        <p:spPr/>
        <p:txBody>
          <a:bodyPr/>
          <a:lstStyle/>
          <a:p>
            <a:fld id="{ED80958F-062F-4223-9EB6-1AB4DB863CFC}" type="slidenum">
              <a:rPr lang="ru-RU" smtClean="0"/>
              <a:pPr/>
              <a:t>21</a:t>
            </a:fld>
            <a:endParaRPr lang="ru-RU"/>
          </a:p>
        </p:txBody>
      </p:sp>
      <p:pic>
        <p:nvPicPr>
          <p:cNvPr id="3" name="Рисунок 2"/>
          <p:cNvPicPr>
            <a:picLocks noChangeAspect="1"/>
          </p:cNvPicPr>
          <p:nvPr/>
        </p:nvPicPr>
        <p:blipFill>
          <a:blip r:embed="rId4"/>
          <a:stretch>
            <a:fillRect/>
          </a:stretch>
        </p:blipFill>
        <p:spPr>
          <a:xfrm>
            <a:off x="3800217" y="5186960"/>
            <a:ext cx="2274526" cy="1705894"/>
          </a:xfrm>
          <a:prstGeom prst="rect">
            <a:avLst/>
          </a:prstGeom>
        </p:spPr>
      </p:pic>
      <p:pic>
        <p:nvPicPr>
          <p:cNvPr id="5" name="Рисунок 4"/>
          <p:cNvPicPr>
            <a:picLocks noChangeAspect="1"/>
          </p:cNvPicPr>
          <p:nvPr/>
        </p:nvPicPr>
        <p:blipFill>
          <a:blip r:embed="rId5"/>
          <a:stretch>
            <a:fillRect/>
          </a:stretch>
        </p:blipFill>
        <p:spPr>
          <a:xfrm>
            <a:off x="8428633" y="5182033"/>
            <a:ext cx="2224216" cy="1668162"/>
          </a:xfrm>
          <a:prstGeom prst="rect">
            <a:avLst/>
          </a:prstGeom>
        </p:spPr>
      </p:pic>
      <p:pic>
        <p:nvPicPr>
          <p:cNvPr id="7" name="Рисунок 6"/>
          <p:cNvPicPr>
            <a:picLocks noChangeAspect="1"/>
          </p:cNvPicPr>
          <p:nvPr/>
        </p:nvPicPr>
        <p:blipFill>
          <a:blip r:embed="rId6"/>
          <a:stretch>
            <a:fillRect/>
          </a:stretch>
        </p:blipFill>
        <p:spPr>
          <a:xfrm>
            <a:off x="6117968" y="5182033"/>
            <a:ext cx="2246476" cy="1684857"/>
          </a:xfrm>
          <a:prstGeom prst="rect">
            <a:avLst/>
          </a:prstGeom>
        </p:spPr>
      </p:pic>
      <p:pic>
        <p:nvPicPr>
          <p:cNvPr id="11" name="Рисунок 10"/>
          <p:cNvPicPr>
            <a:picLocks noChangeAspect="1"/>
          </p:cNvPicPr>
          <p:nvPr/>
        </p:nvPicPr>
        <p:blipFill>
          <a:blip r:embed="rId7"/>
          <a:stretch>
            <a:fillRect/>
          </a:stretch>
        </p:blipFill>
        <p:spPr>
          <a:xfrm>
            <a:off x="1937130" y="4567094"/>
            <a:ext cx="1818869" cy="2425159"/>
          </a:xfrm>
          <a:prstGeom prst="rect">
            <a:avLst/>
          </a:prstGeom>
        </p:spPr>
      </p:pic>
      <p:sp>
        <p:nvSpPr>
          <p:cNvPr id="20" name="Замещающее содержимое 2"/>
          <p:cNvSpPr txBox="1">
            <a:spLocks/>
          </p:cNvSpPr>
          <p:nvPr/>
        </p:nvSpPr>
        <p:spPr>
          <a:xfrm>
            <a:off x="1987216" y="1118032"/>
            <a:ext cx="3721606" cy="298085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n-US" altLang="en-US" sz="1400" dirty="0" smtClean="0">
                <a:solidFill>
                  <a:srgbClr val="0070C0"/>
                </a:solidFill>
                <a:latin typeface="Times New Roman" panose="02020603050405020304" pitchFamily="18" charset="0"/>
                <a:cs typeface="Times New Roman" panose="02020603050405020304" pitchFamily="18" charset="0"/>
              </a:rPr>
              <a:t>C 21</a:t>
            </a:r>
            <a:r>
              <a:rPr lang="ru-RU" altLang="en-US" sz="1400" dirty="0" smtClean="0">
                <a:solidFill>
                  <a:srgbClr val="0070C0"/>
                </a:solidFill>
                <a:latin typeface="Times New Roman" panose="02020603050405020304" pitchFamily="18" charset="0"/>
                <a:cs typeface="Times New Roman" panose="02020603050405020304" pitchFamily="18" charset="0"/>
              </a:rPr>
              <a:t>.10.2025 по 18.12.2025:</a:t>
            </a:r>
            <a:endParaRPr lang="en-US" altLang="en-US" sz="1400" dirty="0" smtClean="0">
              <a:solidFill>
                <a:srgbClr val="0070C0"/>
              </a:solidFill>
              <a:latin typeface="Times New Roman" panose="02020603050405020304" pitchFamily="18" charset="0"/>
              <a:cs typeface="Times New Roman" panose="02020603050405020304" pitchFamily="18" charset="0"/>
            </a:endParaRPr>
          </a:p>
          <a:p>
            <a:pPr algn="just"/>
            <a:r>
              <a:rPr lang="ru-RU" altLang="en-US" sz="1400" dirty="0" smtClean="0">
                <a:solidFill>
                  <a:srgbClr val="0070C0"/>
                </a:solidFill>
                <a:latin typeface="Times New Roman" panose="02020603050405020304" pitchFamily="18" charset="0"/>
                <a:cs typeface="Times New Roman" panose="02020603050405020304" pitchFamily="18" charset="0"/>
              </a:rPr>
              <a:t>Количество обращений граждан по вопросам оказания бесплатной юридической помощи - </a:t>
            </a:r>
            <a:r>
              <a:rPr lang="ru-RU" altLang="en-US" sz="1400" b="1" dirty="0" smtClean="0">
                <a:solidFill>
                  <a:srgbClr val="0070C0"/>
                </a:solidFill>
                <a:latin typeface="Times New Roman" panose="02020603050405020304" pitchFamily="18" charset="0"/>
                <a:cs typeface="Times New Roman" panose="02020603050405020304" pitchFamily="18" charset="0"/>
              </a:rPr>
              <a:t>163</a:t>
            </a:r>
            <a:r>
              <a:rPr lang="ru-RU" altLang="en-US" sz="1400" dirty="0" smtClean="0">
                <a:solidFill>
                  <a:srgbClr val="0070C0"/>
                </a:solidFill>
                <a:latin typeface="Times New Roman" panose="02020603050405020304" pitchFamily="18" charset="0"/>
                <a:cs typeface="Times New Roman" panose="02020603050405020304" pitchFamily="18" charset="0"/>
              </a:rPr>
              <a:t> </a:t>
            </a:r>
            <a:r>
              <a:rPr lang="ru-RU" altLang="en-US" sz="1400" b="1" dirty="0" smtClean="0">
                <a:solidFill>
                  <a:srgbClr val="0070C0"/>
                </a:solidFill>
                <a:latin typeface="Times New Roman" panose="02020603050405020304" pitchFamily="18" charset="0"/>
                <a:cs typeface="Times New Roman" panose="02020603050405020304" pitchFamily="18" charset="0"/>
              </a:rPr>
              <a:t>человека.</a:t>
            </a:r>
          </a:p>
          <a:p>
            <a:pPr algn="just"/>
            <a:r>
              <a:rPr lang="ru-RU" altLang="en-US" sz="1400" dirty="0" smtClean="0">
                <a:solidFill>
                  <a:srgbClr val="0070C0"/>
                </a:solidFill>
                <a:latin typeface="Times New Roman" panose="02020603050405020304" pitchFamily="18" charset="0"/>
                <a:cs typeface="Times New Roman" panose="02020603050405020304" pitchFamily="18" charset="0"/>
              </a:rPr>
              <a:t>Количество обращений граждан, по которым оказана бесплатная юридическая помощь - </a:t>
            </a:r>
            <a:r>
              <a:rPr lang="ru-RU" altLang="en-US" sz="1400" b="1" dirty="0" smtClean="0">
                <a:solidFill>
                  <a:srgbClr val="0070C0"/>
                </a:solidFill>
                <a:latin typeface="Times New Roman" panose="02020603050405020304" pitchFamily="18" charset="0"/>
                <a:cs typeface="Times New Roman" panose="02020603050405020304" pitchFamily="18" charset="0"/>
              </a:rPr>
              <a:t>162 человека.</a:t>
            </a:r>
          </a:p>
          <a:p>
            <a:pPr algn="just"/>
            <a:r>
              <a:rPr lang="ru-RU" altLang="en-US" sz="1400" dirty="0" smtClean="0">
                <a:solidFill>
                  <a:srgbClr val="0070C0"/>
                </a:solidFill>
                <a:latin typeface="Times New Roman" panose="02020603050405020304" pitchFamily="18" charset="0"/>
                <a:cs typeface="Times New Roman" panose="02020603050405020304" pitchFamily="18" charset="0"/>
              </a:rPr>
              <a:t>Отказ в оказании бесплатной юридической помощи гражданину из-за отсутствия правовых оснований -</a:t>
            </a:r>
            <a:r>
              <a:rPr lang="ru-RU" altLang="en-US" sz="1400" b="1" dirty="0" smtClean="0">
                <a:solidFill>
                  <a:srgbClr val="0070C0"/>
                </a:solidFill>
                <a:latin typeface="Times New Roman" panose="02020603050405020304" pitchFamily="18" charset="0"/>
                <a:cs typeface="Times New Roman" panose="02020603050405020304" pitchFamily="18" charset="0"/>
              </a:rPr>
              <a:t> 1 человек.</a:t>
            </a:r>
          </a:p>
          <a:p>
            <a:endParaRPr lang="ru-RU" altLang="en-US" sz="800" b="1" dirty="0" smtClean="0">
              <a:latin typeface="Times New Roman" panose="02020603050405020304" pitchFamily="18" charset="0"/>
              <a:cs typeface="Times New Roman" panose="02020603050405020304" pitchFamily="18" charset="0"/>
            </a:endParaRPr>
          </a:p>
          <a:p>
            <a:endParaRPr lang="ru-RU" altLang="en-US" sz="800" b="1" dirty="0" smtClean="0">
              <a:latin typeface="Times New Roman" panose="02020603050405020304" pitchFamily="18" charset="0"/>
              <a:cs typeface="Times New Roman" panose="02020603050405020304" pitchFamily="18" charset="0"/>
            </a:endParaRPr>
          </a:p>
          <a:p>
            <a:endParaRPr lang="ru-RU" altLang="en-US" sz="800" b="1" dirty="0">
              <a:latin typeface="Times New Roman" panose="02020603050405020304" pitchFamily="18" charset="0"/>
              <a:cs typeface="Times New Roman" panose="02020603050405020304" pitchFamily="18" charset="0"/>
            </a:endParaRPr>
          </a:p>
        </p:txBody>
      </p:sp>
      <p:sp>
        <p:nvSpPr>
          <p:cNvPr id="21" name="Заголовок 1"/>
          <p:cNvSpPr txBox="1">
            <a:spLocks/>
          </p:cNvSpPr>
          <p:nvPr/>
        </p:nvSpPr>
        <p:spPr>
          <a:xfrm>
            <a:off x="6117968" y="374745"/>
            <a:ext cx="4281815" cy="614939"/>
          </a:xfrm>
          <a:prstGeom prst="rect">
            <a:avLst/>
          </a:prstGeom>
          <a:solidFill>
            <a:schemeClr val="tx2">
              <a:lumMod val="20000"/>
              <a:lumOff val="80000"/>
            </a:schemeClr>
          </a:solidFill>
          <a:ln w="38100">
            <a:solidFill>
              <a:schemeClr val="accent1"/>
            </a:solidFill>
          </a:ln>
        </p:spPr>
        <p:txBody>
          <a:bodyPr vert="horz" wrap="square" lIns="0" tIns="0" rIns="0" bIns="0" rtlCol="0" anchor="b">
            <a:normAutofit fontScale="6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800" b="1" dirty="0" smtClean="0">
                <a:latin typeface="Times New Roman" panose="02020603050405020304" pitchFamily="18" charset="0"/>
                <a:cs typeface="Times New Roman" panose="02020603050405020304" pitchFamily="18" charset="0"/>
              </a:rPr>
              <a:t>Виды оказания  бесплатной юридической помощи Государственным юридическим бюро за 3 месяца 2025 года</a:t>
            </a:r>
            <a:endParaRPr lang="ru-RU" sz="2800" dirty="0"/>
          </a:p>
        </p:txBody>
      </p:sp>
      <p:graphicFrame>
        <p:nvGraphicFramePr>
          <p:cNvPr id="22" name="Содержимое 4"/>
          <p:cNvGraphicFramePr>
            <a:graphicFrameLocks/>
          </p:cNvGraphicFramePr>
          <p:nvPr>
            <p:extLst>
              <p:ext uri="{D42A27DB-BD31-4B8C-83A1-F6EECF244321}">
                <p14:modId xmlns:p14="http://schemas.microsoft.com/office/powerpoint/2010/main" val="1649459251"/>
              </p:ext>
            </p:extLst>
          </p:nvPr>
        </p:nvGraphicFramePr>
        <p:xfrm>
          <a:off x="6117967" y="1253635"/>
          <a:ext cx="4212281" cy="3313459"/>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27840859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11" name="Заголовок 6">
            <a:extLst>
              <a:ext uri="{FF2B5EF4-FFF2-40B4-BE49-F238E27FC236}">
                <a16:creationId xmlns:a16="http://schemas.microsoft.com/office/drawing/2014/main" xmlns="" id="{86C0A4E0-F543-4F09-9ADD-A5D074346B6E}"/>
              </a:ext>
            </a:extLst>
          </p:cNvPr>
          <p:cNvSpPr txBox="1">
            <a:spLocks/>
          </p:cNvSpPr>
          <p:nvPr/>
        </p:nvSpPr>
        <p:spPr>
          <a:xfrm>
            <a:off x="1864894" y="28645"/>
            <a:ext cx="8831179" cy="64512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800" b="1" dirty="0" smtClean="0">
                <a:solidFill>
                  <a:srgbClr val="7030A0"/>
                </a:solidFill>
                <a:latin typeface="Montserrat"/>
              </a:rPr>
              <a:t>Герои Алтая</a:t>
            </a:r>
            <a:endParaRPr lang="ru-RU" sz="2800" b="1" dirty="0">
              <a:solidFill>
                <a:srgbClr val="7030A0"/>
              </a:solidFill>
              <a:latin typeface="Montserrat"/>
            </a:endParaRPr>
          </a:p>
        </p:txBody>
      </p:sp>
      <p:pic>
        <p:nvPicPr>
          <p:cNvPr id="7" name="Picture 2" descr="https://cdnstatic.rg.ru/uploads/photogallery/2024/02/29/tass_67753783_4d4.jpg"/>
          <p:cNvPicPr>
            <a:picLocks noChangeAspect="1" noChangeArrowheads="1"/>
          </p:cNvPicPr>
          <p:nvPr/>
        </p:nvPicPr>
        <p:blipFill>
          <a:blip r:embed="rId4" cstate="print"/>
          <a:srcRect/>
          <a:stretch>
            <a:fillRect/>
          </a:stretch>
        </p:blipFill>
        <p:spPr bwMode="auto">
          <a:xfrm>
            <a:off x="2012394" y="673769"/>
            <a:ext cx="4857638" cy="3239161"/>
          </a:xfrm>
          <a:prstGeom prst="rect">
            <a:avLst/>
          </a:prstGeom>
          <a:ln>
            <a:noFill/>
          </a:ln>
          <a:effectLst>
            <a:softEdge rad="112500"/>
          </a:effectLst>
        </p:spPr>
      </p:pic>
      <p:pic>
        <p:nvPicPr>
          <p:cNvPr id="12" name="Picture 4" descr="Picture background"/>
          <p:cNvPicPr>
            <a:picLocks noChangeAspect="1" noChangeArrowheads="1"/>
          </p:cNvPicPr>
          <p:nvPr/>
        </p:nvPicPr>
        <p:blipFill>
          <a:blip r:embed="rId5" cstate="print"/>
          <a:srcRect/>
          <a:stretch>
            <a:fillRect/>
          </a:stretch>
        </p:blipFill>
        <p:spPr bwMode="auto">
          <a:xfrm>
            <a:off x="7117351" y="745959"/>
            <a:ext cx="3413398" cy="45532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Текст 6">
            <a:extLst>
              <a:ext uri="{FF2B5EF4-FFF2-40B4-BE49-F238E27FC236}">
                <a16:creationId xmlns="" xmlns:a16="http://schemas.microsoft.com/office/drawing/2014/main" id="{0EED20ED-0F5C-4A6E-AC53-35825E412427}"/>
              </a:ext>
            </a:extLst>
          </p:cNvPr>
          <p:cNvSpPr txBox="1">
            <a:spLocks/>
          </p:cNvSpPr>
          <p:nvPr/>
        </p:nvSpPr>
        <p:spPr>
          <a:xfrm>
            <a:off x="2096615" y="4223085"/>
            <a:ext cx="5020736" cy="21295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ru-RU" sz="2000" dirty="0" smtClean="0">
                <a:latin typeface="Times New Roman" pitchFamily="18" charset="0"/>
                <a:ea typeface="PT Astra Serif" pitchFamily="18" charset="-52"/>
                <a:cs typeface="Times New Roman" pitchFamily="18" charset="0"/>
              </a:rPr>
              <a:t>«С 1 марта 2024 года ветераны СВО, </a:t>
            </a:r>
            <a:br>
              <a:rPr lang="ru-RU" sz="2000" dirty="0" smtClean="0">
                <a:latin typeface="Times New Roman" pitchFamily="18" charset="0"/>
                <a:ea typeface="PT Astra Serif" pitchFamily="18" charset="-52"/>
                <a:cs typeface="Times New Roman" pitchFamily="18" charset="0"/>
              </a:rPr>
            </a:br>
            <a:r>
              <a:rPr lang="ru-RU" sz="2000" dirty="0" smtClean="0">
                <a:latin typeface="Times New Roman" pitchFamily="18" charset="0"/>
                <a:ea typeface="PT Astra Serif" pitchFamily="18" charset="-52"/>
                <a:cs typeface="Times New Roman" pitchFamily="18" charset="0"/>
              </a:rPr>
              <a:t>а также солдаты и офицеры, которые сейчас сражаются в действующих частях, </a:t>
            </a:r>
            <a:br>
              <a:rPr lang="ru-RU" sz="2000" dirty="0" smtClean="0">
                <a:latin typeface="Times New Roman" pitchFamily="18" charset="0"/>
                <a:ea typeface="PT Astra Serif" pitchFamily="18" charset="-52"/>
                <a:cs typeface="Times New Roman" pitchFamily="18" charset="0"/>
              </a:rPr>
            </a:br>
            <a:r>
              <a:rPr lang="ru-RU" sz="2000" dirty="0" smtClean="0">
                <a:latin typeface="Times New Roman" pitchFamily="18" charset="0"/>
                <a:ea typeface="PT Astra Serif" pitchFamily="18" charset="-52"/>
                <a:cs typeface="Times New Roman" pitchFamily="18" charset="0"/>
              </a:rPr>
              <a:t>смогут подать заявление </a:t>
            </a:r>
            <a:br>
              <a:rPr lang="ru-RU" sz="2000" dirty="0" smtClean="0">
                <a:latin typeface="Times New Roman" pitchFamily="18" charset="0"/>
                <a:ea typeface="PT Astra Serif" pitchFamily="18" charset="-52"/>
                <a:cs typeface="Times New Roman" pitchFamily="18" charset="0"/>
              </a:rPr>
            </a:br>
            <a:r>
              <a:rPr lang="ru-RU" sz="2000" dirty="0" smtClean="0">
                <a:latin typeface="Times New Roman" pitchFamily="18" charset="0"/>
                <a:ea typeface="PT Astra Serif" pitchFamily="18" charset="-52"/>
                <a:cs typeface="Times New Roman" pitchFamily="18" charset="0"/>
              </a:rPr>
              <a:t>для участия в первом учебном потоке специальной кадровой программы, назовем ее </a:t>
            </a:r>
            <a:r>
              <a:rPr lang="ru-RU" sz="2000" b="1" dirty="0" smtClean="0">
                <a:latin typeface="Times New Roman" pitchFamily="18" charset="0"/>
                <a:ea typeface="PT Astra Serif" pitchFamily="18" charset="-52"/>
                <a:cs typeface="Times New Roman" pitchFamily="18" charset="0"/>
              </a:rPr>
              <a:t>«Время героев».</a:t>
            </a:r>
            <a:endParaRPr lang="ru-RU" sz="2000" b="1" dirty="0">
              <a:latin typeface="Times New Roman" pitchFamily="18" charset="0"/>
              <a:ea typeface="PT Astra Serif" pitchFamily="18" charset="-52"/>
              <a:cs typeface="Times New Roman" pitchFamily="18" charset="0"/>
            </a:endParaRPr>
          </a:p>
        </p:txBody>
      </p:sp>
      <p:sp>
        <p:nvSpPr>
          <p:cNvPr id="2" name="Номер слайда 1"/>
          <p:cNvSpPr>
            <a:spLocks noGrp="1"/>
          </p:cNvSpPr>
          <p:nvPr>
            <p:ph type="sldNum" sz="quarter" idx="12"/>
          </p:nvPr>
        </p:nvSpPr>
        <p:spPr/>
        <p:txBody>
          <a:bodyPr/>
          <a:lstStyle/>
          <a:p>
            <a:fld id="{ED80958F-062F-4223-9EB6-1AB4DB863CFC}" type="slidenum">
              <a:rPr lang="ru-RU" smtClean="0"/>
              <a:pPr/>
              <a:t>22</a:t>
            </a:fld>
            <a:endParaRPr lang="ru-RU"/>
          </a:p>
        </p:txBody>
      </p:sp>
    </p:spTree>
    <p:extLst>
      <p:ext uri="{BB962C8B-B14F-4D97-AF65-F5344CB8AC3E}">
        <p14:creationId xmlns:p14="http://schemas.microsoft.com/office/powerpoint/2010/main" val="37385369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7" name="Прямоугольник 6"/>
          <p:cNvSpPr/>
          <p:nvPr/>
        </p:nvSpPr>
        <p:spPr>
          <a:xfrm>
            <a:off x="2057401" y="163141"/>
            <a:ext cx="8485299" cy="579967"/>
          </a:xfrm>
          <a:prstGeom prst="rect">
            <a:avLst/>
          </a:prstGeom>
        </p:spPr>
        <p:txBody>
          <a:bodyPr wrap="square">
            <a:spAutoFit/>
          </a:bodyPr>
          <a:lstStyle/>
          <a:p>
            <a:pPr indent="450215" algn="ctr">
              <a:lnSpc>
                <a:spcPct val="150000"/>
              </a:lnSpc>
              <a:spcAft>
                <a:spcPts val="0"/>
              </a:spcAft>
            </a:pPr>
            <a:r>
              <a:rPr lang="ru-RU" sz="2400" b="1" dirty="0" smtClean="0">
                <a:solidFill>
                  <a:srgbClr val="7030A0"/>
                </a:solidFill>
                <a:effectLst/>
                <a:latin typeface="PT Astra Serif" pitchFamily="18" charset="-52"/>
                <a:ea typeface="PT Astra Serif" pitchFamily="18" charset="-52"/>
                <a:cs typeface="Times New Roman" panose="02020603050405020304" pitchFamily="18" charset="0"/>
              </a:rPr>
              <a:t>Первый поток регионального проекта «Герои Алтая»</a:t>
            </a:r>
          </a:p>
        </p:txBody>
      </p:sp>
      <p:sp>
        <p:nvSpPr>
          <p:cNvPr id="12" name="Прямоугольник 11"/>
          <p:cNvSpPr/>
          <p:nvPr/>
        </p:nvSpPr>
        <p:spPr>
          <a:xfrm>
            <a:off x="2027321" y="4663294"/>
            <a:ext cx="8545457" cy="2031325"/>
          </a:xfrm>
          <a:prstGeom prst="rect">
            <a:avLst/>
          </a:prstGeom>
        </p:spPr>
        <p:txBody>
          <a:bodyPr wrap="square">
            <a:spAutoFit/>
          </a:bodyPr>
          <a:lstStyle/>
          <a:p>
            <a:pPr indent="450215" algn="ctr">
              <a:lnSpc>
                <a:spcPct val="150000"/>
              </a:lnSpc>
              <a:spcAft>
                <a:spcPts val="0"/>
              </a:spcAft>
            </a:pPr>
            <a:r>
              <a:rPr lang="ru-RU" sz="1400" b="1" dirty="0" smtClean="0">
                <a:effectLst/>
                <a:latin typeface="PT Astra Serif" pitchFamily="18" charset="-52"/>
                <a:ea typeface="PT Astra Serif" pitchFamily="18" charset="-52"/>
                <a:cs typeface="Times New Roman" panose="02020603050405020304" pitchFamily="18" charset="0"/>
              </a:rPr>
              <a:t>По данным полученным в результате анализа списка участников специальной военной операции, зарегистрированных на участие в региональном проекте «Герои Алтая» выявлено:</a:t>
            </a:r>
          </a:p>
          <a:p>
            <a:pPr lvl="0">
              <a:lnSpc>
                <a:spcPct val="150000"/>
              </a:lnSpc>
              <a:spcAft>
                <a:spcPts val="0"/>
              </a:spcAft>
            </a:pPr>
            <a:r>
              <a:rPr lang="ru-RU" sz="1400" dirty="0" smtClean="0">
                <a:effectLst/>
                <a:latin typeface="PT Astra Serif" pitchFamily="18" charset="-52"/>
                <a:ea typeface="PT Astra Serif" pitchFamily="18" charset="-52"/>
                <a:cs typeface="Times New Roman" panose="02020603050405020304" pitchFamily="18" charset="0"/>
              </a:rPr>
              <a:t> Всего подали заявления </a:t>
            </a:r>
            <a:r>
              <a:rPr lang="ru-RU" sz="1400" b="1" u="sng" dirty="0" smtClean="0">
                <a:effectLst/>
                <a:latin typeface="PT Astra Serif" pitchFamily="18" charset="-52"/>
                <a:ea typeface="PT Astra Serif" pitchFamily="18" charset="-52"/>
                <a:cs typeface="Times New Roman" panose="02020603050405020304" pitchFamily="18" charset="0"/>
              </a:rPr>
              <a:t>189</a:t>
            </a:r>
            <a:r>
              <a:rPr lang="ru-RU" sz="1400" dirty="0" smtClean="0">
                <a:effectLst/>
                <a:latin typeface="PT Astra Serif" pitchFamily="18" charset="-52"/>
                <a:ea typeface="PT Astra Serif" pitchFamily="18" charset="-52"/>
                <a:cs typeface="Times New Roman" panose="02020603050405020304" pitchFamily="18" charset="0"/>
              </a:rPr>
              <a:t> соискателей;</a:t>
            </a:r>
          </a:p>
          <a:p>
            <a:pPr marL="800100" indent="-342900">
              <a:lnSpc>
                <a:spcPct val="150000"/>
              </a:lnSpc>
              <a:spcAft>
                <a:spcPts val="0"/>
              </a:spcAft>
              <a:buFont typeface="Arial" panose="020B0604020202020204" pitchFamily="34" charset="0"/>
              <a:buChar char="•"/>
            </a:pPr>
            <a:r>
              <a:rPr lang="ru-RU" sz="1400" dirty="0" smtClean="0">
                <a:effectLst/>
                <a:latin typeface="PT Astra Serif" pitchFamily="18" charset="-52"/>
                <a:ea typeface="PT Astra Serif" pitchFamily="18" charset="-52"/>
                <a:cs typeface="Times New Roman" panose="02020603050405020304" pitchFamily="18" charset="0"/>
              </a:rPr>
              <a:t>Из них с высшим образованием – </a:t>
            </a:r>
            <a:r>
              <a:rPr lang="ru-RU" sz="1400" b="1" dirty="0" smtClean="0">
                <a:effectLst/>
                <a:latin typeface="PT Astra Serif" pitchFamily="18" charset="-52"/>
                <a:ea typeface="PT Astra Serif" pitchFamily="18" charset="-52"/>
                <a:cs typeface="Times New Roman" panose="02020603050405020304" pitchFamily="18" charset="0"/>
              </a:rPr>
              <a:t>88</a:t>
            </a:r>
            <a:r>
              <a:rPr lang="ru-RU" sz="1400" dirty="0" smtClean="0">
                <a:effectLst/>
                <a:latin typeface="PT Astra Serif" pitchFamily="18" charset="-52"/>
                <a:ea typeface="PT Astra Serif" pitchFamily="18" charset="-52"/>
                <a:cs typeface="Times New Roman" panose="02020603050405020304" pitchFamily="18" charset="0"/>
              </a:rPr>
              <a:t>, </a:t>
            </a:r>
          </a:p>
          <a:p>
            <a:pPr marL="800100" indent="-342900">
              <a:lnSpc>
                <a:spcPct val="150000"/>
              </a:lnSpc>
              <a:spcAft>
                <a:spcPts val="0"/>
              </a:spcAft>
              <a:buFont typeface="Arial" panose="020B0604020202020204" pitchFamily="34" charset="0"/>
              <a:buChar char="•"/>
            </a:pPr>
            <a:r>
              <a:rPr lang="ru-RU" sz="1400" dirty="0">
                <a:latin typeface="PT Astra Serif" pitchFamily="18" charset="-52"/>
                <a:ea typeface="PT Astra Serif" pitchFamily="18" charset="-52"/>
                <a:cs typeface="Times New Roman" panose="02020603050405020304" pitchFamily="18" charset="0"/>
              </a:rPr>
              <a:t>С</a:t>
            </a:r>
            <a:r>
              <a:rPr lang="ru-RU" sz="1400" dirty="0" smtClean="0">
                <a:effectLst/>
                <a:latin typeface="PT Astra Serif" pitchFamily="18" charset="-52"/>
                <a:ea typeface="PT Astra Serif" pitchFamily="18" charset="-52"/>
                <a:cs typeface="Times New Roman" panose="02020603050405020304" pitchFamily="18" charset="0"/>
              </a:rPr>
              <a:t>редним образованием – </a:t>
            </a:r>
            <a:r>
              <a:rPr lang="ru-RU" sz="1400" b="1" dirty="0" smtClean="0">
                <a:effectLst/>
                <a:latin typeface="PT Astra Serif" pitchFamily="18" charset="-52"/>
                <a:ea typeface="PT Astra Serif" pitchFamily="18" charset="-52"/>
                <a:cs typeface="Times New Roman" panose="02020603050405020304" pitchFamily="18" charset="0"/>
              </a:rPr>
              <a:t>89</a:t>
            </a:r>
            <a:r>
              <a:rPr lang="ru-RU" sz="1400" dirty="0" smtClean="0">
                <a:effectLst/>
                <a:latin typeface="PT Astra Serif" pitchFamily="18" charset="-52"/>
                <a:ea typeface="PT Astra Serif" pitchFamily="18" charset="-52"/>
                <a:cs typeface="Times New Roman" panose="02020603050405020304" pitchFamily="18" charset="0"/>
              </a:rPr>
              <a:t>, </a:t>
            </a:r>
          </a:p>
          <a:p>
            <a:pPr marL="800100" indent="-342900">
              <a:lnSpc>
                <a:spcPct val="150000"/>
              </a:lnSpc>
              <a:spcAft>
                <a:spcPts val="0"/>
              </a:spcAft>
              <a:buFont typeface="Arial" panose="020B0604020202020204" pitchFamily="34" charset="0"/>
              <a:buChar char="•"/>
            </a:pPr>
            <a:r>
              <a:rPr lang="ru-RU" sz="1400" dirty="0">
                <a:latin typeface="PT Astra Serif" pitchFamily="18" charset="-52"/>
                <a:ea typeface="PT Astra Serif" pitchFamily="18" charset="-52"/>
                <a:cs typeface="Times New Roman" panose="02020603050405020304" pitchFamily="18" charset="0"/>
              </a:rPr>
              <a:t>Н</a:t>
            </a:r>
            <a:r>
              <a:rPr lang="ru-RU" sz="1400" dirty="0" smtClean="0">
                <a:effectLst/>
                <a:latin typeface="PT Astra Serif" pitchFamily="18" charset="-52"/>
                <a:ea typeface="PT Astra Serif" pitchFamily="18" charset="-52"/>
                <a:cs typeface="Times New Roman" panose="02020603050405020304" pitchFamily="18" charset="0"/>
              </a:rPr>
              <a:t>е указана информация об образовании – </a:t>
            </a:r>
            <a:r>
              <a:rPr lang="ru-RU" sz="1400" b="1" dirty="0" smtClean="0">
                <a:effectLst/>
                <a:latin typeface="PT Astra Serif" pitchFamily="18" charset="-52"/>
                <a:ea typeface="PT Astra Serif" pitchFamily="18" charset="-52"/>
                <a:cs typeface="Times New Roman" panose="02020603050405020304" pitchFamily="18" charset="0"/>
              </a:rPr>
              <a:t>12</a:t>
            </a:r>
            <a:r>
              <a:rPr lang="ru-RU" sz="1400" dirty="0" smtClean="0">
                <a:effectLst/>
                <a:latin typeface="PT Astra Serif" pitchFamily="18" charset="-52"/>
                <a:ea typeface="PT Astra Serif" pitchFamily="18" charset="-52"/>
                <a:cs typeface="Times New Roman" panose="02020603050405020304" pitchFamily="18" charset="0"/>
              </a:rPr>
              <a:t>; </a:t>
            </a:r>
          </a:p>
        </p:txBody>
      </p:sp>
      <p:pic>
        <p:nvPicPr>
          <p:cNvPr id="13" name="Picture 2"/>
          <p:cNvPicPr>
            <a:picLocks noChangeAspect="1" noChangeArrowheads="1"/>
          </p:cNvPicPr>
          <p:nvPr/>
        </p:nvPicPr>
        <p:blipFill>
          <a:blip r:embed="rId4" cstate="print"/>
          <a:srcRect/>
          <a:stretch>
            <a:fillRect/>
          </a:stretch>
        </p:blipFill>
        <p:spPr bwMode="auto">
          <a:xfrm>
            <a:off x="2423632" y="834188"/>
            <a:ext cx="7752833" cy="3853119"/>
          </a:xfrm>
          <a:prstGeom prst="rect">
            <a:avLst/>
          </a:prstGeom>
          <a:ln>
            <a:noFill/>
          </a:ln>
          <a:effectLst>
            <a:softEdge rad="112500"/>
          </a:effectLst>
        </p:spPr>
      </p:pic>
      <p:sp>
        <p:nvSpPr>
          <p:cNvPr id="2" name="Номер слайда 1"/>
          <p:cNvSpPr>
            <a:spLocks noGrp="1"/>
          </p:cNvSpPr>
          <p:nvPr>
            <p:ph type="sldNum" sz="quarter" idx="12"/>
          </p:nvPr>
        </p:nvSpPr>
        <p:spPr/>
        <p:txBody>
          <a:bodyPr/>
          <a:lstStyle/>
          <a:p>
            <a:fld id="{ED80958F-062F-4223-9EB6-1AB4DB863CFC}" type="slidenum">
              <a:rPr lang="ru-RU" smtClean="0"/>
              <a:pPr/>
              <a:t>23</a:t>
            </a:fld>
            <a:endParaRPr lang="ru-RU"/>
          </a:p>
        </p:txBody>
      </p:sp>
    </p:spTree>
    <p:extLst>
      <p:ext uri="{BB962C8B-B14F-4D97-AF65-F5344CB8AC3E}">
        <p14:creationId xmlns:p14="http://schemas.microsoft.com/office/powerpoint/2010/main" val="16857142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7" name="Picture 3" descr="Picture background"/>
          <p:cNvPicPr>
            <a:picLocks noChangeAspect="1" noChangeArrowheads="1"/>
          </p:cNvPicPr>
          <p:nvPr/>
        </p:nvPicPr>
        <p:blipFill>
          <a:blip r:embed="rId4" cstate="print">
            <a:lum bright="18000" contrast="55000"/>
          </a:blip>
          <a:srcRect/>
          <a:stretch>
            <a:fillRect/>
          </a:stretch>
        </p:blipFill>
        <p:spPr bwMode="auto">
          <a:xfrm>
            <a:off x="8122310" y="3335081"/>
            <a:ext cx="2467601" cy="3366508"/>
          </a:xfrm>
          <a:prstGeom prst="rect">
            <a:avLst/>
          </a:prstGeom>
          <a:ln>
            <a:noFill/>
          </a:ln>
          <a:effectLst>
            <a:softEdge rad="112500"/>
          </a:effectLst>
        </p:spPr>
      </p:pic>
      <p:pic>
        <p:nvPicPr>
          <p:cNvPr id="12" name="Picture 1"/>
          <p:cNvPicPr>
            <a:picLocks noChangeAspect="1" noChangeArrowheads="1"/>
          </p:cNvPicPr>
          <p:nvPr/>
        </p:nvPicPr>
        <p:blipFill>
          <a:blip r:embed="rId5" cstate="print"/>
          <a:srcRect/>
          <a:stretch>
            <a:fillRect/>
          </a:stretch>
        </p:blipFill>
        <p:spPr bwMode="auto">
          <a:xfrm>
            <a:off x="1969165" y="367590"/>
            <a:ext cx="2602833" cy="1952016"/>
          </a:xfrm>
          <a:prstGeom prst="rect">
            <a:avLst/>
          </a:prstGeom>
          <a:ln>
            <a:noFill/>
          </a:ln>
          <a:effectLst>
            <a:softEdge rad="112500"/>
          </a:effectLst>
        </p:spPr>
      </p:pic>
      <p:pic>
        <p:nvPicPr>
          <p:cNvPr id="13" name="Picture 4"/>
          <p:cNvPicPr>
            <a:picLocks noChangeAspect="1" noChangeArrowheads="1"/>
          </p:cNvPicPr>
          <p:nvPr/>
        </p:nvPicPr>
        <p:blipFill>
          <a:blip r:embed="rId6" cstate="print"/>
          <a:srcRect/>
          <a:stretch>
            <a:fillRect/>
          </a:stretch>
        </p:blipFill>
        <p:spPr bwMode="auto">
          <a:xfrm>
            <a:off x="8103326" y="520427"/>
            <a:ext cx="2279927" cy="1709849"/>
          </a:xfrm>
          <a:prstGeom prst="rect">
            <a:avLst/>
          </a:prstGeom>
          <a:ln>
            <a:noFill/>
          </a:ln>
          <a:effectLst>
            <a:softEdge rad="112500"/>
          </a:effectLst>
        </p:spPr>
      </p:pic>
      <p:pic>
        <p:nvPicPr>
          <p:cNvPr id="14" name="Picture 15" descr="Picture background"/>
          <p:cNvPicPr>
            <a:picLocks noChangeAspect="1" noChangeArrowheads="1"/>
          </p:cNvPicPr>
          <p:nvPr/>
        </p:nvPicPr>
        <p:blipFill>
          <a:blip r:embed="rId7" cstate="print"/>
          <a:srcRect/>
          <a:stretch>
            <a:fillRect/>
          </a:stretch>
        </p:blipFill>
        <p:spPr bwMode="auto">
          <a:xfrm>
            <a:off x="4699495" y="584918"/>
            <a:ext cx="3034718" cy="1517359"/>
          </a:xfrm>
          <a:prstGeom prst="rect">
            <a:avLst/>
          </a:prstGeom>
          <a:ln>
            <a:noFill/>
          </a:ln>
          <a:effectLst>
            <a:softEdge rad="112500"/>
          </a:effectLst>
        </p:spPr>
      </p:pic>
      <p:pic>
        <p:nvPicPr>
          <p:cNvPr id="15" name="Picture 6"/>
          <p:cNvPicPr>
            <a:picLocks noChangeAspect="1" noChangeArrowheads="1"/>
          </p:cNvPicPr>
          <p:nvPr/>
        </p:nvPicPr>
        <p:blipFill>
          <a:blip r:embed="rId8" cstate="print"/>
          <a:srcRect/>
          <a:stretch>
            <a:fillRect/>
          </a:stretch>
        </p:blipFill>
        <p:spPr bwMode="auto">
          <a:xfrm>
            <a:off x="2094778" y="4655846"/>
            <a:ext cx="2477221" cy="1857862"/>
          </a:xfrm>
          <a:prstGeom prst="rect">
            <a:avLst/>
          </a:prstGeom>
          <a:ln>
            <a:noFill/>
          </a:ln>
          <a:effectLst>
            <a:softEdge rad="112500"/>
          </a:effectLst>
        </p:spPr>
      </p:pic>
      <p:sp>
        <p:nvSpPr>
          <p:cNvPr id="16" name="Текст 8">
            <a:extLst>
              <a:ext uri="{FF2B5EF4-FFF2-40B4-BE49-F238E27FC236}">
                <a16:creationId xmlns="" xmlns:a16="http://schemas.microsoft.com/office/drawing/2014/main" id="{6D0C965A-A54A-42F8-9CF8-25F285BE7ABB}"/>
              </a:ext>
            </a:extLst>
          </p:cNvPr>
          <p:cNvSpPr txBox="1">
            <a:spLocks/>
          </p:cNvSpPr>
          <p:nvPr/>
        </p:nvSpPr>
        <p:spPr>
          <a:xfrm>
            <a:off x="3567392" y="2316671"/>
            <a:ext cx="4554917" cy="7030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ru-RU" sz="1800" b="1" dirty="0" smtClean="0">
                <a:latin typeface="Times New Roman" pitchFamily="18" charset="0"/>
                <a:ea typeface="PT Astra Serif" pitchFamily="18" charset="-52"/>
                <a:cs typeface="Times New Roman" pitchFamily="18" charset="0"/>
              </a:rPr>
              <a:t>Четыре модуля, охватывающих основы государственного и муниципального управления</a:t>
            </a:r>
            <a:endParaRPr lang="ru-RU" sz="1800" b="1" dirty="0">
              <a:latin typeface="Times New Roman" pitchFamily="18" charset="0"/>
              <a:ea typeface="PT Astra Serif" pitchFamily="18" charset="-52"/>
              <a:cs typeface="Times New Roman" pitchFamily="18" charset="0"/>
            </a:endParaRPr>
          </a:p>
        </p:txBody>
      </p:sp>
      <p:sp>
        <p:nvSpPr>
          <p:cNvPr id="17" name="Текст 13">
            <a:extLst>
              <a:ext uri="{FF2B5EF4-FFF2-40B4-BE49-F238E27FC236}">
                <a16:creationId xmlns="" xmlns:a16="http://schemas.microsoft.com/office/drawing/2014/main" id="{E9478237-4831-408B-9DF5-FAA7660EB64E}"/>
              </a:ext>
            </a:extLst>
          </p:cNvPr>
          <p:cNvSpPr txBox="1">
            <a:spLocks/>
          </p:cNvSpPr>
          <p:nvPr/>
        </p:nvSpPr>
        <p:spPr>
          <a:xfrm>
            <a:off x="3787789" y="3335081"/>
            <a:ext cx="4114122" cy="393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ru-RU" sz="1800" b="1" dirty="0" smtClean="0">
                <a:latin typeface="Times New Roman" pitchFamily="18" charset="0"/>
                <a:ea typeface="PT Astra Serif" pitchFamily="18" charset="-52"/>
                <a:cs typeface="Times New Roman" pitchFamily="18" charset="0"/>
              </a:rPr>
              <a:t>Обязательная стажировка</a:t>
            </a:r>
            <a:endParaRPr lang="ru-RU" sz="1800" b="1" dirty="0">
              <a:latin typeface="Times New Roman" pitchFamily="18" charset="0"/>
              <a:ea typeface="PT Astra Serif" pitchFamily="18" charset="-52"/>
              <a:cs typeface="Times New Roman" pitchFamily="18" charset="0"/>
            </a:endParaRPr>
          </a:p>
        </p:txBody>
      </p:sp>
      <p:sp>
        <p:nvSpPr>
          <p:cNvPr id="18" name="Текст 12">
            <a:extLst>
              <a:ext uri="{FF2B5EF4-FFF2-40B4-BE49-F238E27FC236}">
                <a16:creationId xmlns="" xmlns:a16="http://schemas.microsoft.com/office/drawing/2014/main" id="{7360D9CF-29B4-466E-9B13-6F3B69DEDCFF}"/>
              </a:ext>
            </a:extLst>
          </p:cNvPr>
          <p:cNvSpPr txBox="1">
            <a:spLocks/>
          </p:cNvSpPr>
          <p:nvPr/>
        </p:nvSpPr>
        <p:spPr>
          <a:xfrm>
            <a:off x="3778381" y="3977866"/>
            <a:ext cx="4343929" cy="6923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ru-RU" sz="1800" b="1" smtClean="0">
                <a:latin typeface="Times New Roman" pitchFamily="18" charset="0"/>
                <a:ea typeface="PT Astra Serif" pitchFamily="18" charset="-52"/>
                <a:cs typeface="Times New Roman" pitchFamily="18" charset="0"/>
              </a:rPr>
              <a:t>Практические занятия, </a:t>
            </a:r>
            <a:br>
              <a:rPr lang="ru-RU" sz="1800" b="1" smtClean="0">
                <a:latin typeface="Times New Roman" pitchFamily="18" charset="0"/>
                <a:ea typeface="PT Astra Serif" pitchFamily="18" charset="-52"/>
                <a:cs typeface="Times New Roman" pitchFamily="18" charset="0"/>
              </a:rPr>
            </a:br>
            <a:r>
              <a:rPr lang="ru-RU" sz="1800" b="1" smtClean="0">
                <a:latin typeface="Times New Roman" pitchFamily="18" charset="0"/>
                <a:ea typeface="PT Astra Serif" pitchFamily="18" charset="-52"/>
                <a:cs typeface="Times New Roman" pitchFamily="18" charset="0"/>
              </a:rPr>
              <a:t> защита проекта направленная на закрепление </a:t>
            </a:r>
            <a:br>
              <a:rPr lang="ru-RU" sz="1800" b="1" smtClean="0">
                <a:latin typeface="Times New Roman" pitchFamily="18" charset="0"/>
                <a:ea typeface="PT Astra Serif" pitchFamily="18" charset="-52"/>
                <a:cs typeface="Times New Roman" pitchFamily="18" charset="0"/>
              </a:rPr>
            </a:br>
            <a:r>
              <a:rPr lang="ru-RU" sz="1800" b="1" smtClean="0">
                <a:latin typeface="Times New Roman" pitchFamily="18" charset="0"/>
                <a:ea typeface="PT Astra Serif" pitchFamily="18" charset="-52"/>
                <a:cs typeface="Times New Roman" pitchFamily="18" charset="0"/>
              </a:rPr>
              <a:t>полученных знаний</a:t>
            </a:r>
            <a:endParaRPr lang="ru-RU" sz="1800" b="1" dirty="0">
              <a:latin typeface="Times New Roman" pitchFamily="18" charset="0"/>
              <a:ea typeface="PT Astra Serif" pitchFamily="18" charset="-52"/>
              <a:cs typeface="Times New Roman" pitchFamily="18" charset="0"/>
            </a:endParaRPr>
          </a:p>
        </p:txBody>
      </p:sp>
      <p:sp>
        <p:nvSpPr>
          <p:cNvPr id="2" name="Номер слайда 1"/>
          <p:cNvSpPr>
            <a:spLocks noGrp="1"/>
          </p:cNvSpPr>
          <p:nvPr>
            <p:ph type="sldNum" sz="quarter" idx="12"/>
          </p:nvPr>
        </p:nvSpPr>
        <p:spPr/>
        <p:txBody>
          <a:bodyPr/>
          <a:lstStyle/>
          <a:p>
            <a:fld id="{ED80958F-062F-4223-9EB6-1AB4DB863CFC}" type="slidenum">
              <a:rPr lang="ru-RU" smtClean="0"/>
              <a:pPr/>
              <a:t>24</a:t>
            </a:fld>
            <a:endParaRPr lang="ru-RU"/>
          </a:p>
        </p:txBody>
      </p:sp>
    </p:spTree>
    <p:extLst>
      <p:ext uri="{BB962C8B-B14F-4D97-AF65-F5344CB8AC3E}">
        <p14:creationId xmlns:p14="http://schemas.microsoft.com/office/powerpoint/2010/main" val="16857142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7" name="Picture 1"/>
          <p:cNvPicPr>
            <a:picLocks noChangeAspect="1" noChangeArrowheads="1"/>
          </p:cNvPicPr>
          <p:nvPr/>
        </p:nvPicPr>
        <p:blipFill>
          <a:blip r:embed="rId4" cstate="print"/>
          <a:srcRect b="28726"/>
          <a:stretch>
            <a:fillRect/>
          </a:stretch>
        </p:blipFill>
        <p:spPr bwMode="auto">
          <a:xfrm>
            <a:off x="1939915" y="1459830"/>
            <a:ext cx="2576137" cy="2448208"/>
          </a:xfrm>
          <a:prstGeom prst="rect">
            <a:avLst/>
          </a:prstGeom>
          <a:ln>
            <a:noFill/>
          </a:ln>
          <a:effectLst>
            <a:softEdge rad="112500"/>
          </a:effectLst>
        </p:spPr>
      </p:pic>
      <p:pic>
        <p:nvPicPr>
          <p:cNvPr id="12" name="Picture 2"/>
          <p:cNvPicPr>
            <a:picLocks noChangeAspect="1" noChangeArrowheads="1"/>
          </p:cNvPicPr>
          <p:nvPr/>
        </p:nvPicPr>
        <p:blipFill>
          <a:blip r:embed="rId5" cstate="print"/>
          <a:srcRect l="7765" t="19945" r="8572" b="11430"/>
          <a:stretch>
            <a:fillRect/>
          </a:stretch>
        </p:blipFill>
        <p:spPr bwMode="auto">
          <a:xfrm>
            <a:off x="4560585" y="1458493"/>
            <a:ext cx="3539067" cy="2177063"/>
          </a:xfrm>
          <a:prstGeom prst="rect">
            <a:avLst/>
          </a:prstGeom>
          <a:ln>
            <a:noFill/>
          </a:ln>
          <a:effectLst>
            <a:softEdge rad="112500"/>
          </a:effectLst>
        </p:spPr>
      </p:pic>
      <p:pic>
        <p:nvPicPr>
          <p:cNvPr id="13" name="Picture 16" descr="Picture background"/>
          <p:cNvPicPr>
            <a:picLocks noChangeAspect="1" noChangeArrowheads="1"/>
          </p:cNvPicPr>
          <p:nvPr/>
        </p:nvPicPr>
        <p:blipFill>
          <a:blip r:embed="rId6" cstate="print"/>
          <a:srcRect/>
          <a:stretch>
            <a:fillRect/>
          </a:stretch>
        </p:blipFill>
        <p:spPr bwMode="auto">
          <a:xfrm>
            <a:off x="3084808" y="3932988"/>
            <a:ext cx="2073670" cy="2768601"/>
          </a:xfrm>
          <a:prstGeom prst="rect">
            <a:avLst/>
          </a:prstGeom>
          <a:ln>
            <a:noFill/>
          </a:ln>
          <a:effectLst>
            <a:softEdge rad="112500"/>
          </a:effectLst>
        </p:spPr>
      </p:pic>
      <p:pic>
        <p:nvPicPr>
          <p:cNvPr id="14" name="Picture 5" descr="Picture background"/>
          <p:cNvPicPr>
            <a:picLocks noChangeAspect="1" noChangeArrowheads="1"/>
          </p:cNvPicPr>
          <p:nvPr/>
        </p:nvPicPr>
        <p:blipFill>
          <a:blip r:embed="rId7" cstate="print"/>
          <a:srcRect/>
          <a:stretch>
            <a:fillRect/>
          </a:stretch>
        </p:blipFill>
        <p:spPr bwMode="auto">
          <a:xfrm>
            <a:off x="6236756" y="3726166"/>
            <a:ext cx="2386682" cy="3182243"/>
          </a:xfrm>
          <a:prstGeom prst="rect">
            <a:avLst/>
          </a:prstGeom>
          <a:ln>
            <a:noFill/>
          </a:ln>
          <a:effectLst>
            <a:softEdge rad="112500"/>
          </a:effectLst>
        </p:spPr>
      </p:pic>
      <p:pic>
        <p:nvPicPr>
          <p:cNvPr id="15" name="Picture 3"/>
          <p:cNvPicPr>
            <a:picLocks noChangeAspect="1" noChangeArrowheads="1"/>
          </p:cNvPicPr>
          <p:nvPr/>
        </p:nvPicPr>
        <p:blipFill>
          <a:blip r:embed="rId8" cstate="print"/>
          <a:srcRect/>
          <a:stretch>
            <a:fillRect/>
          </a:stretch>
        </p:blipFill>
        <p:spPr bwMode="auto">
          <a:xfrm>
            <a:off x="8486778" y="1204719"/>
            <a:ext cx="2209296" cy="2946400"/>
          </a:xfrm>
          <a:prstGeom prst="rect">
            <a:avLst/>
          </a:prstGeom>
          <a:ln>
            <a:noFill/>
          </a:ln>
          <a:effectLst>
            <a:softEdge rad="112500"/>
          </a:effectLst>
        </p:spPr>
      </p:pic>
      <p:sp>
        <p:nvSpPr>
          <p:cNvPr id="17" name="Заголовок 6">
            <a:extLst>
              <a:ext uri="{FF2B5EF4-FFF2-40B4-BE49-F238E27FC236}">
                <a16:creationId xmlns="" xmlns:a16="http://schemas.microsoft.com/office/drawing/2014/main" id="{86C0A4E0-F543-4F09-9ADD-A5D074346B6E}"/>
              </a:ext>
            </a:extLst>
          </p:cNvPr>
          <p:cNvSpPr txBox="1">
            <a:spLocks/>
          </p:cNvSpPr>
          <p:nvPr/>
        </p:nvSpPr>
        <p:spPr>
          <a:xfrm>
            <a:off x="1909787" y="429122"/>
            <a:ext cx="8653939" cy="775597"/>
          </a:xfrm>
          <a:prstGeom prst="rect">
            <a:avLst/>
          </a:prstGeom>
        </p:spPr>
        <p:txBody>
          <a:bodyPr vert="horz" wrap="square" lIns="0" tIns="0"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800" b="1" dirty="0" smtClean="0">
                <a:solidFill>
                  <a:srgbClr val="7030A0"/>
                </a:solidFill>
                <a:latin typeface="Times New Roman" pitchFamily="18" charset="0"/>
                <a:ea typeface="PT Astra Serif" pitchFamily="18" charset="-52"/>
                <a:cs typeface="Times New Roman" pitchFamily="18" charset="0"/>
              </a:rPr>
              <a:t>Участники программы «Герои Алтая» </a:t>
            </a:r>
            <a:br>
              <a:rPr lang="ru-RU" sz="2800" b="1" dirty="0" smtClean="0">
                <a:solidFill>
                  <a:srgbClr val="7030A0"/>
                </a:solidFill>
                <a:latin typeface="Times New Roman" pitchFamily="18" charset="0"/>
                <a:ea typeface="PT Astra Serif" pitchFamily="18" charset="-52"/>
                <a:cs typeface="Times New Roman" pitchFamily="18" charset="0"/>
              </a:rPr>
            </a:br>
            <a:r>
              <a:rPr lang="ru-RU" sz="2800" b="1" dirty="0" smtClean="0">
                <a:solidFill>
                  <a:srgbClr val="7030A0"/>
                </a:solidFill>
                <a:latin typeface="Times New Roman" pitchFamily="18" charset="0"/>
                <a:ea typeface="PT Astra Serif" pitchFamily="18" charset="-52"/>
                <a:cs typeface="Times New Roman" pitchFamily="18" charset="0"/>
              </a:rPr>
              <a:t>принимают  участие в мероприятиях</a:t>
            </a:r>
            <a:endParaRPr lang="ru-RU" sz="2800" b="1" dirty="0">
              <a:solidFill>
                <a:srgbClr val="7030A0"/>
              </a:solidFill>
              <a:latin typeface="Times New Roman" pitchFamily="18" charset="0"/>
              <a:ea typeface="PT Astra Serif" pitchFamily="18" charset="-52"/>
              <a:cs typeface="Times New Roman" pitchFamily="18" charset="0"/>
            </a:endParaRPr>
          </a:p>
        </p:txBody>
      </p:sp>
      <p:sp>
        <p:nvSpPr>
          <p:cNvPr id="2" name="Номер слайда 1"/>
          <p:cNvSpPr>
            <a:spLocks noGrp="1"/>
          </p:cNvSpPr>
          <p:nvPr>
            <p:ph type="sldNum" sz="quarter" idx="12"/>
          </p:nvPr>
        </p:nvSpPr>
        <p:spPr/>
        <p:txBody>
          <a:bodyPr/>
          <a:lstStyle/>
          <a:p>
            <a:fld id="{ED80958F-062F-4223-9EB6-1AB4DB863CFC}" type="slidenum">
              <a:rPr lang="ru-RU" smtClean="0"/>
              <a:pPr/>
              <a:t>25</a:t>
            </a:fld>
            <a:endParaRPr lang="ru-RU"/>
          </a:p>
        </p:txBody>
      </p:sp>
    </p:spTree>
    <p:extLst>
      <p:ext uri="{BB962C8B-B14F-4D97-AF65-F5344CB8AC3E}">
        <p14:creationId xmlns:p14="http://schemas.microsoft.com/office/powerpoint/2010/main" val="16857142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12" name="Текст 18"/>
          <p:cNvSpPr txBox="1">
            <a:spLocks/>
          </p:cNvSpPr>
          <p:nvPr/>
        </p:nvSpPr>
        <p:spPr>
          <a:xfrm>
            <a:off x="2441144" y="208546"/>
            <a:ext cx="8254930" cy="7539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 typeface="Arial" panose="020B0604020202020204" pitchFamily="34" charset="0"/>
              <a:buNone/>
            </a:pPr>
            <a:r>
              <a:rPr lang="ru-RU" sz="2400" b="1" dirty="0" smtClean="0">
                <a:solidFill>
                  <a:schemeClr val="accent1"/>
                </a:solidFill>
                <a:latin typeface="Times New Roman" pitchFamily="18" charset="0"/>
                <a:cs typeface="Times New Roman" pitchFamily="18" charset="0"/>
              </a:rPr>
              <a:t>Содействие занятости </a:t>
            </a:r>
          </a:p>
          <a:p>
            <a:pPr algn="ctr">
              <a:buFont typeface="Arial" panose="020B0604020202020204" pitchFamily="34" charset="0"/>
              <a:buNone/>
            </a:pPr>
            <a:r>
              <a:rPr lang="ru-RU" sz="2400" b="1" dirty="0" smtClean="0">
                <a:solidFill>
                  <a:schemeClr val="accent1"/>
                </a:solidFill>
                <a:latin typeface="Times New Roman" pitchFamily="18" charset="0"/>
                <a:cs typeface="Times New Roman" pitchFamily="18" charset="0"/>
              </a:rPr>
              <a:t>участников специальной военной операции  </a:t>
            </a:r>
          </a:p>
        </p:txBody>
      </p:sp>
      <p:pic>
        <p:nvPicPr>
          <p:cNvPr id="13" name="Picture 3" descr="C:\Users\Users\Downloads\25ec76ccbce569e6a518021ceb90bbec.jpg"/>
          <p:cNvPicPr>
            <a:picLocks noChangeAspect="1" noChangeArrowheads="1"/>
          </p:cNvPicPr>
          <p:nvPr/>
        </p:nvPicPr>
        <p:blipFill>
          <a:blip r:embed="rId4" cstate="print"/>
          <a:srcRect/>
          <a:stretch>
            <a:fillRect/>
          </a:stretch>
        </p:blipFill>
        <p:spPr bwMode="auto">
          <a:xfrm>
            <a:off x="2382253" y="1306532"/>
            <a:ext cx="3898231" cy="3282409"/>
          </a:xfrm>
          <a:prstGeom prst="rect">
            <a:avLst/>
          </a:prstGeom>
          <a:noFill/>
        </p:spPr>
      </p:pic>
      <p:sp>
        <p:nvSpPr>
          <p:cNvPr id="14" name="Текст 20"/>
          <p:cNvSpPr txBox="1">
            <a:spLocks/>
          </p:cNvSpPr>
          <p:nvPr/>
        </p:nvSpPr>
        <p:spPr>
          <a:xfrm>
            <a:off x="7324345" y="1459830"/>
            <a:ext cx="3371729" cy="972000"/>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sz="1600" b="1" dirty="0" smtClean="0">
                <a:solidFill>
                  <a:schemeClr val="accent1"/>
                </a:solidFill>
                <a:latin typeface="Times New Roman" pitchFamily="18" charset="0"/>
                <a:cs typeface="Times New Roman" pitchFamily="18" charset="0"/>
              </a:rPr>
              <a:t>обратилось участника </a:t>
            </a:r>
          </a:p>
          <a:p>
            <a:pPr marL="0" indent="0">
              <a:buNone/>
            </a:pPr>
            <a:r>
              <a:rPr lang="ru-RU" sz="1800" b="1" dirty="0" smtClean="0">
                <a:solidFill>
                  <a:schemeClr val="accent1"/>
                </a:solidFill>
                <a:latin typeface="Times New Roman" pitchFamily="18" charset="0"/>
                <a:cs typeface="Times New Roman" pitchFamily="18" charset="0"/>
              </a:rPr>
              <a:t>специальной</a:t>
            </a:r>
            <a:r>
              <a:rPr lang="ru-RU" sz="1600" b="1" dirty="0" smtClean="0">
                <a:solidFill>
                  <a:schemeClr val="accent1"/>
                </a:solidFill>
                <a:latin typeface="Times New Roman" pitchFamily="18" charset="0"/>
                <a:cs typeface="Times New Roman" pitchFamily="18" charset="0"/>
              </a:rPr>
              <a:t> военной операции </a:t>
            </a:r>
            <a:endParaRPr lang="ru-RU" sz="1600" b="1" dirty="0">
              <a:solidFill>
                <a:schemeClr val="accent1"/>
              </a:solidFill>
              <a:latin typeface="Times New Roman" pitchFamily="18" charset="0"/>
              <a:cs typeface="Times New Roman" pitchFamily="18" charset="0"/>
            </a:endParaRPr>
          </a:p>
        </p:txBody>
      </p:sp>
      <p:sp>
        <p:nvSpPr>
          <p:cNvPr id="15" name="Текст 28"/>
          <p:cNvSpPr txBox="1">
            <a:spLocks/>
          </p:cNvSpPr>
          <p:nvPr/>
        </p:nvSpPr>
        <p:spPr>
          <a:xfrm>
            <a:off x="6481327" y="1459830"/>
            <a:ext cx="710067" cy="560652"/>
          </a:xfrm>
          <a:prstGeom prst="rect">
            <a:avLst/>
          </a:prstGeom>
          <a:ln w="3175">
            <a:solidFill>
              <a:srgbClr val="7030A0"/>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ru-RU" sz="2400" dirty="0" smtClean="0">
                <a:solidFill>
                  <a:srgbClr val="7030A0"/>
                </a:solidFill>
                <a:latin typeface="Times New Roman" pitchFamily="18" charset="0"/>
                <a:cs typeface="Times New Roman" pitchFamily="18" charset="0"/>
              </a:rPr>
              <a:t>54</a:t>
            </a:r>
            <a:endParaRPr lang="ru-RU" sz="2400" dirty="0">
              <a:solidFill>
                <a:srgbClr val="7030A0"/>
              </a:solidFill>
              <a:latin typeface="Times New Roman" pitchFamily="18" charset="0"/>
              <a:cs typeface="Times New Roman" pitchFamily="18" charset="0"/>
            </a:endParaRPr>
          </a:p>
        </p:txBody>
      </p:sp>
      <p:sp>
        <p:nvSpPr>
          <p:cNvPr id="16" name="Текст 19"/>
          <p:cNvSpPr txBox="1">
            <a:spLocks/>
          </p:cNvSpPr>
          <p:nvPr/>
        </p:nvSpPr>
        <p:spPr>
          <a:xfrm>
            <a:off x="7324344" y="2516777"/>
            <a:ext cx="3371729" cy="575340"/>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sz="1800" b="1" dirty="0" smtClean="0">
                <a:solidFill>
                  <a:schemeClr val="accent1"/>
                </a:solidFill>
                <a:latin typeface="Times New Roman" pitchFamily="18" charset="0"/>
                <a:cs typeface="Times New Roman" pitchFamily="18" charset="0"/>
              </a:rPr>
              <a:t>направлено на обучение </a:t>
            </a:r>
            <a:endParaRPr lang="ru-RU" sz="1800" b="1" dirty="0">
              <a:solidFill>
                <a:schemeClr val="accent1"/>
              </a:solidFill>
              <a:latin typeface="Times New Roman" pitchFamily="18" charset="0"/>
              <a:cs typeface="Times New Roman" pitchFamily="18" charset="0"/>
            </a:endParaRPr>
          </a:p>
        </p:txBody>
      </p:sp>
      <p:sp>
        <p:nvSpPr>
          <p:cNvPr id="17" name="Текст 20"/>
          <p:cNvSpPr txBox="1">
            <a:spLocks/>
          </p:cNvSpPr>
          <p:nvPr/>
        </p:nvSpPr>
        <p:spPr>
          <a:xfrm>
            <a:off x="6481327" y="2434585"/>
            <a:ext cx="710067" cy="513152"/>
          </a:xfrm>
          <a:prstGeom prst="rect">
            <a:avLst/>
          </a:prstGeom>
          <a:ln>
            <a:solidFill>
              <a:srgbClr val="7030A0"/>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dirty="0" smtClean="0">
                <a:solidFill>
                  <a:srgbClr val="7030A0"/>
                </a:solidFill>
                <a:latin typeface="Times New Roman" pitchFamily="18" charset="0"/>
                <a:cs typeface="Times New Roman" pitchFamily="18" charset="0"/>
              </a:rPr>
              <a:t>18</a:t>
            </a:r>
            <a:endParaRPr lang="ru-RU" dirty="0">
              <a:solidFill>
                <a:srgbClr val="7030A0"/>
              </a:solidFill>
              <a:latin typeface="Times New Roman" pitchFamily="18" charset="0"/>
              <a:cs typeface="Times New Roman" pitchFamily="18" charset="0"/>
            </a:endParaRPr>
          </a:p>
        </p:txBody>
      </p:sp>
      <p:sp>
        <p:nvSpPr>
          <p:cNvPr id="18" name="Текст 20"/>
          <p:cNvSpPr txBox="1">
            <a:spLocks/>
          </p:cNvSpPr>
          <p:nvPr/>
        </p:nvSpPr>
        <p:spPr>
          <a:xfrm>
            <a:off x="7324343" y="3224321"/>
            <a:ext cx="3371729" cy="972000"/>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sz="1800" b="1" dirty="0" smtClean="0">
                <a:solidFill>
                  <a:schemeClr val="accent1"/>
                </a:solidFill>
                <a:latin typeface="Times New Roman" pitchFamily="18" charset="0"/>
                <a:cs typeface="Times New Roman" pitchFamily="18" charset="0"/>
              </a:rPr>
              <a:t>участников специальной военной операции трудоустроено </a:t>
            </a:r>
            <a:endParaRPr lang="ru-RU" sz="1800" b="1" dirty="0">
              <a:solidFill>
                <a:schemeClr val="accent1"/>
              </a:solidFill>
              <a:latin typeface="Times New Roman" pitchFamily="18" charset="0"/>
              <a:cs typeface="Times New Roman" pitchFamily="18" charset="0"/>
            </a:endParaRPr>
          </a:p>
        </p:txBody>
      </p:sp>
      <p:sp>
        <p:nvSpPr>
          <p:cNvPr id="19" name="Текст 29"/>
          <p:cNvSpPr txBox="1">
            <a:spLocks/>
          </p:cNvSpPr>
          <p:nvPr/>
        </p:nvSpPr>
        <p:spPr>
          <a:xfrm>
            <a:off x="6533723" y="3381555"/>
            <a:ext cx="657671" cy="657532"/>
          </a:xfrm>
          <a:prstGeom prst="rect">
            <a:avLst/>
          </a:prstGeom>
          <a:ln>
            <a:solidFill>
              <a:srgbClr val="7030A0"/>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dirty="0" smtClean="0">
                <a:solidFill>
                  <a:srgbClr val="7030A0"/>
                </a:solidFill>
                <a:latin typeface="Times New Roman" pitchFamily="18" charset="0"/>
                <a:cs typeface="Times New Roman" pitchFamily="18" charset="0"/>
              </a:rPr>
              <a:t>30</a:t>
            </a:r>
            <a:endParaRPr lang="ru-RU" dirty="0">
              <a:solidFill>
                <a:srgbClr val="7030A0"/>
              </a:solidFill>
              <a:latin typeface="Times New Roman" pitchFamily="18" charset="0"/>
              <a:cs typeface="Times New Roman" pitchFamily="18" charset="0"/>
            </a:endParaRPr>
          </a:p>
        </p:txBody>
      </p:sp>
      <p:sp>
        <p:nvSpPr>
          <p:cNvPr id="20" name="Заголовок 2"/>
          <p:cNvSpPr txBox="1">
            <a:spLocks/>
          </p:cNvSpPr>
          <p:nvPr/>
        </p:nvSpPr>
        <p:spPr>
          <a:xfrm>
            <a:off x="1864895" y="4577930"/>
            <a:ext cx="8831179" cy="1107996"/>
          </a:xfrm>
          <a:prstGeom prst="rect">
            <a:avLst/>
          </a:prstGeom>
        </p:spPr>
        <p:txBody>
          <a:bodyPr vert="horz" wrap="square" lIns="0" tIns="0"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000" b="1" dirty="0" smtClean="0">
                <a:solidFill>
                  <a:schemeClr val="accent1">
                    <a:lumMod val="75000"/>
                  </a:schemeClr>
                </a:solidFill>
                <a:latin typeface="Times New Roman" pitchFamily="18" charset="0"/>
                <a:cs typeface="Times New Roman" pitchFamily="18" charset="0"/>
              </a:rPr>
              <a:t/>
            </a:r>
            <a:br>
              <a:rPr lang="ru-RU" sz="2000" b="1" dirty="0" smtClean="0">
                <a:solidFill>
                  <a:schemeClr val="accent1">
                    <a:lumMod val="75000"/>
                  </a:schemeClr>
                </a:solidFill>
                <a:latin typeface="Times New Roman" pitchFamily="18" charset="0"/>
                <a:cs typeface="Times New Roman" pitchFamily="18" charset="0"/>
              </a:rPr>
            </a:br>
            <a:r>
              <a:rPr lang="ru-RU" sz="2000" b="1" dirty="0" smtClean="0">
                <a:solidFill>
                  <a:schemeClr val="accent1">
                    <a:lumMod val="75000"/>
                  </a:schemeClr>
                </a:solidFill>
                <a:latin typeface="Times New Roman" pitchFamily="18" charset="0"/>
                <a:cs typeface="Times New Roman" pitchFamily="18" charset="0"/>
              </a:rPr>
              <a:t>Закон Республики Алтай от 24 ноября 2025 г. № 112-РЗ</a:t>
            </a:r>
            <a:br>
              <a:rPr lang="ru-RU" sz="2000" b="1" dirty="0" smtClean="0">
                <a:solidFill>
                  <a:schemeClr val="accent1">
                    <a:lumMod val="75000"/>
                  </a:schemeClr>
                </a:solidFill>
                <a:latin typeface="Times New Roman" pitchFamily="18" charset="0"/>
                <a:cs typeface="Times New Roman" pitchFamily="18" charset="0"/>
              </a:rPr>
            </a:br>
            <a:r>
              <a:rPr lang="ru-RU" sz="2000" b="1" dirty="0" smtClean="0">
                <a:solidFill>
                  <a:schemeClr val="accent1">
                    <a:lumMod val="75000"/>
                  </a:schemeClr>
                </a:solidFill>
                <a:latin typeface="Times New Roman" pitchFamily="18" charset="0"/>
                <a:cs typeface="Times New Roman" pitchFamily="18" charset="0"/>
              </a:rPr>
              <a:t>«Об установлении на территории Республики Алтай квоты </a:t>
            </a:r>
            <a:br>
              <a:rPr lang="ru-RU" sz="2000" b="1" dirty="0" smtClean="0">
                <a:solidFill>
                  <a:schemeClr val="accent1">
                    <a:lumMod val="75000"/>
                  </a:schemeClr>
                </a:solidFill>
                <a:latin typeface="Times New Roman" pitchFamily="18" charset="0"/>
                <a:cs typeface="Times New Roman" pitchFamily="18" charset="0"/>
              </a:rPr>
            </a:br>
            <a:r>
              <a:rPr lang="ru-RU" sz="2000" b="1" dirty="0" smtClean="0">
                <a:solidFill>
                  <a:schemeClr val="accent1">
                    <a:lumMod val="75000"/>
                  </a:schemeClr>
                </a:solidFill>
                <a:latin typeface="Times New Roman" pitchFamily="18" charset="0"/>
                <a:cs typeface="Times New Roman" pitchFamily="18" charset="0"/>
              </a:rPr>
              <a:t>для приема на работу участников специальной военной операции»</a:t>
            </a:r>
            <a:endParaRPr lang="ru-RU" sz="2000" b="1" dirty="0">
              <a:solidFill>
                <a:schemeClr val="accent1">
                  <a:lumMod val="75000"/>
                </a:schemeClr>
              </a:solidFill>
              <a:latin typeface="Times New Roman" pitchFamily="18" charset="0"/>
              <a:cs typeface="Times New Roman" pitchFamily="18" charset="0"/>
            </a:endParaRPr>
          </a:p>
        </p:txBody>
      </p:sp>
      <p:sp>
        <p:nvSpPr>
          <p:cNvPr id="21" name="Текст 25"/>
          <p:cNvSpPr txBox="1">
            <a:spLocks/>
          </p:cNvSpPr>
          <p:nvPr/>
        </p:nvSpPr>
        <p:spPr>
          <a:xfrm>
            <a:off x="2086449" y="5890462"/>
            <a:ext cx="8501340" cy="8076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lnSpc>
                <a:spcPct val="115000"/>
              </a:lnSpc>
              <a:buNone/>
            </a:pPr>
            <a:r>
              <a:rPr lang="ru-RU" sz="1600" b="1" dirty="0" smtClean="0">
                <a:solidFill>
                  <a:schemeClr val="accent1">
                    <a:lumMod val="50000"/>
                  </a:schemeClr>
                </a:solidFill>
                <a:latin typeface="Times New Roman" pitchFamily="18" charset="0"/>
                <a:ea typeface="Times New Roman"/>
                <a:cs typeface="Times New Roman" pitchFamily="18" charset="0"/>
              </a:rPr>
              <a:t>Для работодателей, у которых численность работников составляет от 100 человек и более установлена квота для приема на работу участников специальной военной операции   в размере 1 % от среднесписочной численности работников.</a:t>
            </a:r>
          </a:p>
          <a:p>
            <a:pPr indent="342265">
              <a:lnSpc>
                <a:spcPct val="115000"/>
              </a:lnSpc>
            </a:pPr>
            <a:endParaRPr lang="ru-RU" sz="1600" b="1" dirty="0" smtClean="0">
              <a:solidFill>
                <a:schemeClr val="accent1"/>
              </a:solidFill>
              <a:latin typeface="Times New Roman" pitchFamily="18" charset="0"/>
              <a:ea typeface="Times New Roman"/>
              <a:cs typeface="Times New Roman" pitchFamily="18" charset="0"/>
            </a:endParaRPr>
          </a:p>
          <a:p>
            <a:endParaRPr lang="ru-RU" sz="1600" dirty="0">
              <a:latin typeface="Times New Roman" pitchFamily="18" charset="0"/>
              <a:cs typeface="Times New Roman" pitchFamily="18" charset="0"/>
            </a:endParaRPr>
          </a:p>
        </p:txBody>
      </p:sp>
      <p:sp>
        <p:nvSpPr>
          <p:cNvPr id="2" name="Номер слайда 1"/>
          <p:cNvSpPr>
            <a:spLocks noGrp="1"/>
          </p:cNvSpPr>
          <p:nvPr>
            <p:ph type="sldNum" sz="quarter" idx="12"/>
          </p:nvPr>
        </p:nvSpPr>
        <p:spPr/>
        <p:txBody>
          <a:bodyPr/>
          <a:lstStyle/>
          <a:p>
            <a:fld id="{ED80958F-062F-4223-9EB6-1AB4DB863CFC}" type="slidenum">
              <a:rPr lang="ru-RU" smtClean="0"/>
              <a:pPr/>
              <a:t>26</a:t>
            </a:fld>
            <a:endParaRPr lang="ru-RU"/>
          </a:p>
        </p:txBody>
      </p:sp>
    </p:spTree>
    <p:extLst>
      <p:ext uri="{BB962C8B-B14F-4D97-AF65-F5344CB8AC3E}">
        <p14:creationId xmlns:p14="http://schemas.microsoft.com/office/powerpoint/2010/main" val="41814220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7" name="Picture 3" descr="C:\Users\Users\Downloads\TrpuAxNgauY.jpg"/>
          <p:cNvPicPr>
            <a:picLocks noChangeAspect="1" noChangeArrowheads="1"/>
          </p:cNvPicPr>
          <p:nvPr/>
        </p:nvPicPr>
        <p:blipFill>
          <a:blip r:embed="rId4" cstate="print"/>
          <a:srcRect/>
          <a:stretch>
            <a:fillRect/>
          </a:stretch>
        </p:blipFill>
        <p:spPr bwMode="auto">
          <a:xfrm>
            <a:off x="1968203" y="689810"/>
            <a:ext cx="4601039" cy="4146885"/>
          </a:xfrm>
          <a:prstGeom prst="rect">
            <a:avLst/>
          </a:prstGeom>
          <a:noFill/>
          <a:ln>
            <a:solidFill>
              <a:srgbClr val="272938"/>
            </a:solidFill>
          </a:ln>
        </p:spPr>
      </p:pic>
      <p:sp>
        <p:nvSpPr>
          <p:cNvPr id="12" name="Прямоугольник 11"/>
          <p:cNvSpPr/>
          <p:nvPr/>
        </p:nvSpPr>
        <p:spPr>
          <a:xfrm>
            <a:off x="2108938" y="126302"/>
            <a:ext cx="8382599" cy="400110"/>
          </a:xfrm>
          <a:prstGeom prst="rect">
            <a:avLst/>
          </a:prstGeom>
        </p:spPr>
        <p:txBody>
          <a:bodyPr wrap="square">
            <a:spAutoFit/>
          </a:bodyPr>
          <a:lstStyle/>
          <a:p>
            <a:pPr algn="ctr"/>
            <a:r>
              <a:rPr lang="ru-RU" sz="2000" b="1" dirty="0" smtClean="0">
                <a:solidFill>
                  <a:srgbClr val="7030A0"/>
                </a:solidFill>
                <a:latin typeface="Times New Roman" pitchFamily="18" charset="0"/>
                <a:cs typeface="Times New Roman" pitchFamily="18" charset="0"/>
              </a:rPr>
              <a:t>Ре</a:t>
            </a:r>
            <a:r>
              <a:rPr lang="" sz="2000" b="1" dirty="0" smtClean="0">
                <a:solidFill>
                  <a:srgbClr val="7030A0"/>
                </a:solidFill>
                <a:latin typeface="Times New Roman" pitchFamily="18" charset="0"/>
                <a:cs typeface="Times New Roman" pitchFamily="18" charset="0"/>
              </a:rPr>
              <a:t>ал</a:t>
            </a:r>
            <a:r>
              <a:rPr lang="ru-RU" sz="2000" b="1" dirty="0" err="1" smtClean="0">
                <a:solidFill>
                  <a:srgbClr val="7030A0"/>
                </a:solidFill>
                <a:latin typeface="Times New Roman" pitchFamily="18" charset="0"/>
                <a:cs typeface="Times New Roman" pitchFamily="18" charset="0"/>
              </a:rPr>
              <a:t>изация</a:t>
            </a:r>
            <a:r>
              <a:rPr lang="ru-RU" sz="2000" b="1" dirty="0" smtClean="0">
                <a:solidFill>
                  <a:srgbClr val="7030A0"/>
                </a:solidFill>
                <a:latin typeface="Times New Roman" pitchFamily="18" charset="0"/>
                <a:cs typeface="Times New Roman" pitchFamily="18" charset="0"/>
              </a:rPr>
              <a:t> национального проекта «Кадры» </a:t>
            </a:r>
          </a:p>
        </p:txBody>
      </p:sp>
      <p:sp>
        <p:nvSpPr>
          <p:cNvPr id="13" name="Текст 25"/>
          <p:cNvSpPr txBox="1">
            <a:spLocks/>
          </p:cNvSpPr>
          <p:nvPr/>
        </p:nvSpPr>
        <p:spPr>
          <a:xfrm>
            <a:off x="6997404" y="1122582"/>
            <a:ext cx="3602417" cy="674496"/>
          </a:xfrm>
          <a:prstGeom prst="rect">
            <a:avLst/>
          </a:prstGeom>
          <a:ln>
            <a:solidFill>
              <a:schemeClr val="accent1"/>
            </a:solidFill>
            <a:prstDash val="sysDot"/>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sz="1800" b="1" dirty="0" smtClean="0">
                <a:solidFill>
                  <a:schemeClr val="accent1">
                    <a:lumMod val="75000"/>
                  </a:schemeClr>
                </a:solidFill>
                <a:latin typeface="Times New Roman" pitchFamily="18" charset="0"/>
                <a:cs typeface="Times New Roman" pitchFamily="18" charset="0"/>
              </a:rPr>
              <a:t>Созданы рабочие места для граждан с инвалидностью </a:t>
            </a:r>
            <a:endParaRPr lang="ru-RU" sz="1800" b="1" dirty="0">
              <a:solidFill>
                <a:schemeClr val="accent1">
                  <a:lumMod val="75000"/>
                </a:schemeClr>
              </a:solidFill>
              <a:latin typeface="Times New Roman" pitchFamily="18" charset="0"/>
              <a:cs typeface="Times New Roman" pitchFamily="18" charset="0"/>
            </a:endParaRPr>
          </a:p>
        </p:txBody>
      </p:sp>
      <p:sp>
        <p:nvSpPr>
          <p:cNvPr id="14" name="Текст 19"/>
          <p:cNvSpPr txBox="1">
            <a:spLocks/>
          </p:cNvSpPr>
          <p:nvPr/>
        </p:nvSpPr>
        <p:spPr>
          <a:xfrm>
            <a:off x="6997401" y="2107702"/>
            <a:ext cx="3602417" cy="1130795"/>
          </a:xfrm>
          <a:prstGeom prst="rect">
            <a:avLst/>
          </a:prstGeom>
          <a:ln>
            <a:solidFill>
              <a:schemeClr val="accent1"/>
            </a:solidFill>
            <a:prstDash val="sysDot"/>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1800" b="1" dirty="0" smtClean="0">
                <a:solidFill>
                  <a:schemeClr val="accent1">
                    <a:lumMod val="75000"/>
                  </a:schemeClr>
                </a:solidFill>
                <a:latin typeface="Times New Roman" pitchFamily="18" charset="0"/>
                <a:cs typeface="Times New Roman" pitchFamily="18" charset="0"/>
              </a:rPr>
              <a:t>Работодатели получили возмещение затрат за трудоустройство отдельных категорий граждан </a:t>
            </a:r>
            <a:endParaRPr lang="ru-RU" sz="1800" b="1" dirty="0">
              <a:solidFill>
                <a:schemeClr val="accent1">
                  <a:lumMod val="75000"/>
                </a:schemeClr>
              </a:solidFill>
              <a:latin typeface="Times New Roman" pitchFamily="18" charset="0"/>
              <a:cs typeface="Times New Roman" pitchFamily="18" charset="0"/>
            </a:endParaRPr>
          </a:p>
        </p:txBody>
      </p:sp>
      <p:sp>
        <p:nvSpPr>
          <p:cNvPr id="15" name="Текст 17"/>
          <p:cNvSpPr txBox="1">
            <a:spLocks/>
          </p:cNvSpPr>
          <p:nvPr/>
        </p:nvSpPr>
        <p:spPr>
          <a:xfrm>
            <a:off x="6997402" y="3714124"/>
            <a:ext cx="3602417" cy="638767"/>
          </a:xfrm>
          <a:prstGeom prst="rect">
            <a:avLst/>
          </a:prstGeom>
          <a:ln>
            <a:solidFill>
              <a:schemeClr val="accent1"/>
            </a:solidFill>
            <a:prstDash val="sysDot"/>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1800" b="1" smtClean="0">
                <a:solidFill>
                  <a:schemeClr val="accent1">
                    <a:lumMod val="75000"/>
                  </a:schemeClr>
                </a:solidFill>
                <a:latin typeface="Times New Roman" pitchFamily="18" charset="0"/>
                <a:cs typeface="Times New Roman" pitchFamily="18" charset="0"/>
              </a:rPr>
              <a:t>76 человек направлено на обучение </a:t>
            </a:r>
            <a:endParaRPr lang="ru-RU" sz="1800" b="1" dirty="0">
              <a:solidFill>
                <a:schemeClr val="accent1">
                  <a:lumMod val="75000"/>
                </a:schemeClr>
              </a:solidFill>
              <a:latin typeface="Times New Roman" pitchFamily="18" charset="0"/>
              <a:cs typeface="Times New Roman" pitchFamily="18" charset="0"/>
            </a:endParaRPr>
          </a:p>
        </p:txBody>
      </p:sp>
      <p:sp>
        <p:nvSpPr>
          <p:cNvPr id="16" name="object 13"/>
          <p:cNvSpPr/>
          <p:nvPr/>
        </p:nvSpPr>
        <p:spPr bwMode="auto">
          <a:xfrm>
            <a:off x="1968203" y="5088639"/>
            <a:ext cx="1845808" cy="1264036"/>
          </a:xfrm>
          <a:custGeom>
            <a:avLst/>
            <a:gdLst/>
            <a:ahLst/>
            <a:cxnLst/>
            <a:rect l="l" t="t" r="r" b="b"/>
            <a:pathLst>
              <a:path w="2646045" h="1396364" extrusionOk="0">
                <a:moveTo>
                  <a:pt x="2413000" y="0"/>
                </a:moveTo>
                <a:lnTo>
                  <a:pt x="232664" y="0"/>
                </a:lnTo>
                <a:lnTo>
                  <a:pt x="185766" y="4725"/>
                </a:lnTo>
                <a:lnTo>
                  <a:pt x="142089" y="18280"/>
                </a:lnTo>
                <a:lnTo>
                  <a:pt x="102567" y="39728"/>
                </a:lnTo>
                <a:lnTo>
                  <a:pt x="68135" y="68135"/>
                </a:lnTo>
                <a:lnTo>
                  <a:pt x="39728" y="102567"/>
                </a:lnTo>
                <a:lnTo>
                  <a:pt x="18280" y="142089"/>
                </a:lnTo>
                <a:lnTo>
                  <a:pt x="4725" y="185766"/>
                </a:lnTo>
                <a:lnTo>
                  <a:pt x="0" y="232663"/>
                </a:lnTo>
                <a:lnTo>
                  <a:pt x="0" y="1163319"/>
                </a:lnTo>
                <a:lnTo>
                  <a:pt x="4725" y="1210217"/>
                </a:lnTo>
                <a:lnTo>
                  <a:pt x="18280" y="1253894"/>
                </a:lnTo>
                <a:lnTo>
                  <a:pt x="39728" y="1293416"/>
                </a:lnTo>
                <a:lnTo>
                  <a:pt x="68135" y="1327848"/>
                </a:lnTo>
                <a:lnTo>
                  <a:pt x="102567" y="1356255"/>
                </a:lnTo>
                <a:lnTo>
                  <a:pt x="142089" y="1377703"/>
                </a:lnTo>
                <a:lnTo>
                  <a:pt x="185766" y="1391258"/>
                </a:lnTo>
                <a:lnTo>
                  <a:pt x="232664" y="1395984"/>
                </a:lnTo>
                <a:lnTo>
                  <a:pt x="2413000" y="1395984"/>
                </a:lnTo>
                <a:lnTo>
                  <a:pt x="2459897" y="1391258"/>
                </a:lnTo>
                <a:lnTo>
                  <a:pt x="2503574" y="1377703"/>
                </a:lnTo>
                <a:lnTo>
                  <a:pt x="2543096" y="1356255"/>
                </a:lnTo>
                <a:lnTo>
                  <a:pt x="2577528" y="1327848"/>
                </a:lnTo>
                <a:lnTo>
                  <a:pt x="2605935" y="1293416"/>
                </a:lnTo>
                <a:lnTo>
                  <a:pt x="2627383" y="1253894"/>
                </a:lnTo>
                <a:lnTo>
                  <a:pt x="2640938" y="1210217"/>
                </a:lnTo>
                <a:lnTo>
                  <a:pt x="2645664" y="1163319"/>
                </a:lnTo>
                <a:lnTo>
                  <a:pt x="2645664" y="232663"/>
                </a:lnTo>
                <a:lnTo>
                  <a:pt x="2640938" y="185766"/>
                </a:lnTo>
                <a:lnTo>
                  <a:pt x="2627383" y="142089"/>
                </a:lnTo>
                <a:lnTo>
                  <a:pt x="2605935" y="102567"/>
                </a:lnTo>
                <a:lnTo>
                  <a:pt x="2577528" y="68135"/>
                </a:lnTo>
                <a:lnTo>
                  <a:pt x="2543096" y="39728"/>
                </a:lnTo>
                <a:lnTo>
                  <a:pt x="2503574" y="18280"/>
                </a:lnTo>
                <a:lnTo>
                  <a:pt x="2459897" y="4725"/>
                </a:lnTo>
                <a:lnTo>
                  <a:pt x="2413000" y="0"/>
                </a:lnTo>
                <a:close/>
              </a:path>
            </a:pathLst>
          </a:custGeom>
          <a:noFill/>
        </p:spPr>
        <p:style>
          <a:lnRef idx="1">
            <a:schemeClr val="accent1"/>
          </a:lnRef>
          <a:fillRef idx="3">
            <a:schemeClr val="accent1"/>
          </a:fillRef>
          <a:effectRef idx="2">
            <a:schemeClr val="accent1"/>
          </a:effectRef>
          <a:fontRef idx="minor">
            <a:schemeClr val="lt1"/>
          </a:fontRef>
        </p:style>
        <p:txBody>
          <a:bodyPr wrap="square" lIns="36000" tIns="36000" rIns="36000" bIns="36000" rtlCol="0"/>
          <a:lstStyle/>
          <a:p>
            <a:pPr marL="492759" marR="5080" indent="-480695" algn="ctr">
              <a:lnSpc>
                <a:spcPct val="100000"/>
              </a:lnSpc>
              <a:spcBef>
                <a:spcPts val="100"/>
              </a:spcBef>
              <a:defRPr/>
            </a:pPr>
            <a:endParaRPr lang="ru-RU" sz="1600" b="1" spc="-10" dirty="0" smtClean="0">
              <a:solidFill>
                <a:srgbClr val="7030A0"/>
              </a:solidFill>
              <a:latin typeface="Times New Roman" pitchFamily="18" charset="0"/>
              <a:cs typeface="Times New Roman" pitchFamily="18" charset="0"/>
            </a:endParaRPr>
          </a:p>
          <a:p>
            <a:pPr marL="492759" marR="5080" indent="-480695" algn="ctr">
              <a:lnSpc>
                <a:spcPct val="100000"/>
              </a:lnSpc>
              <a:spcBef>
                <a:spcPts val="100"/>
              </a:spcBef>
              <a:defRPr/>
            </a:pPr>
            <a:r>
              <a:rPr lang="ru-RU" sz="1600" b="1" spc="-10" dirty="0" smtClean="0">
                <a:solidFill>
                  <a:srgbClr val="7030A0"/>
                </a:solidFill>
                <a:latin typeface="Times New Roman" pitchFamily="18" charset="0"/>
                <a:cs typeface="Times New Roman" pitchFamily="18" charset="0"/>
              </a:rPr>
              <a:t>направлено на</a:t>
            </a:r>
          </a:p>
          <a:p>
            <a:pPr marL="492759" marR="5080" indent="-480695" algn="ctr">
              <a:lnSpc>
                <a:spcPct val="100000"/>
              </a:lnSpc>
              <a:spcBef>
                <a:spcPts val="100"/>
              </a:spcBef>
              <a:defRPr/>
            </a:pPr>
            <a:r>
              <a:rPr lang="ru-RU" sz="1600" b="1" spc="-10" dirty="0" smtClean="0">
                <a:solidFill>
                  <a:srgbClr val="7030A0"/>
                </a:solidFill>
                <a:latin typeface="Times New Roman" pitchFamily="18" charset="0"/>
                <a:cs typeface="Times New Roman" pitchFamily="18" charset="0"/>
              </a:rPr>
              <a:t> обучение </a:t>
            </a:r>
          </a:p>
          <a:p>
            <a:pPr marL="492759" marR="5080" indent="-480695" algn="ctr">
              <a:lnSpc>
                <a:spcPct val="100000"/>
              </a:lnSpc>
              <a:spcBef>
                <a:spcPts val="100"/>
              </a:spcBef>
              <a:defRPr/>
            </a:pPr>
            <a:r>
              <a:rPr lang="ru-RU" sz="1600" b="1" spc="-10" dirty="0" smtClean="0">
                <a:solidFill>
                  <a:srgbClr val="7030A0"/>
                </a:solidFill>
                <a:latin typeface="Times New Roman" pitchFamily="18" charset="0"/>
                <a:cs typeface="Times New Roman" pitchFamily="18" charset="0"/>
              </a:rPr>
              <a:t>193 чел.  </a:t>
            </a:r>
            <a:endParaRPr lang="ru-RU" sz="1600" b="1" dirty="0">
              <a:solidFill>
                <a:srgbClr val="7030A0"/>
              </a:solidFill>
              <a:latin typeface="Times New Roman" pitchFamily="18" charset="0"/>
              <a:cs typeface="Times New Roman" pitchFamily="18" charset="0"/>
            </a:endParaRPr>
          </a:p>
        </p:txBody>
      </p:sp>
      <p:sp>
        <p:nvSpPr>
          <p:cNvPr id="17" name="object 13"/>
          <p:cNvSpPr/>
          <p:nvPr/>
        </p:nvSpPr>
        <p:spPr bwMode="auto">
          <a:xfrm>
            <a:off x="4003464" y="5088639"/>
            <a:ext cx="1855916" cy="1281183"/>
          </a:xfrm>
          <a:custGeom>
            <a:avLst/>
            <a:gdLst/>
            <a:ahLst/>
            <a:cxnLst/>
            <a:rect l="l" t="t" r="r" b="b"/>
            <a:pathLst>
              <a:path w="2646045" h="1396364" extrusionOk="0">
                <a:moveTo>
                  <a:pt x="2413000" y="0"/>
                </a:moveTo>
                <a:lnTo>
                  <a:pt x="232664" y="0"/>
                </a:lnTo>
                <a:lnTo>
                  <a:pt x="185766" y="4725"/>
                </a:lnTo>
                <a:lnTo>
                  <a:pt x="142089" y="18280"/>
                </a:lnTo>
                <a:lnTo>
                  <a:pt x="102567" y="39728"/>
                </a:lnTo>
                <a:lnTo>
                  <a:pt x="68135" y="68135"/>
                </a:lnTo>
                <a:lnTo>
                  <a:pt x="39728" y="102567"/>
                </a:lnTo>
                <a:lnTo>
                  <a:pt x="18280" y="142089"/>
                </a:lnTo>
                <a:lnTo>
                  <a:pt x="4725" y="185766"/>
                </a:lnTo>
                <a:lnTo>
                  <a:pt x="0" y="232663"/>
                </a:lnTo>
                <a:lnTo>
                  <a:pt x="0" y="1163319"/>
                </a:lnTo>
                <a:lnTo>
                  <a:pt x="4725" y="1210217"/>
                </a:lnTo>
                <a:lnTo>
                  <a:pt x="18280" y="1253894"/>
                </a:lnTo>
                <a:lnTo>
                  <a:pt x="39728" y="1293416"/>
                </a:lnTo>
                <a:lnTo>
                  <a:pt x="68135" y="1327848"/>
                </a:lnTo>
                <a:lnTo>
                  <a:pt x="102567" y="1356255"/>
                </a:lnTo>
                <a:lnTo>
                  <a:pt x="142089" y="1377703"/>
                </a:lnTo>
                <a:lnTo>
                  <a:pt x="185766" y="1391258"/>
                </a:lnTo>
                <a:lnTo>
                  <a:pt x="232664" y="1395984"/>
                </a:lnTo>
                <a:lnTo>
                  <a:pt x="2413000" y="1395984"/>
                </a:lnTo>
                <a:lnTo>
                  <a:pt x="2459897" y="1391258"/>
                </a:lnTo>
                <a:lnTo>
                  <a:pt x="2503574" y="1377703"/>
                </a:lnTo>
                <a:lnTo>
                  <a:pt x="2543096" y="1356255"/>
                </a:lnTo>
                <a:lnTo>
                  <a:pt x="2577528" y="1327848"/>
                </a:lnTo>
                <a:lnTo>
                  <a:pt x="2605935" y="1293416"/>
                </a:lnTo>
                <a:lnTo>
                  <a:pt x="2627383" y="1253894"/>
                </a:lnTo>
                <a:lnTo>
                  <a:pt x="2640938" y="1210217"/>
                </a:lnTo>
                <a:lnTo>
                  <a:pt x="2645664" y="1163319"/>
                </a:lnTo>
                <a:lnTo>
                  <a:pt x="2645664" y="232663"/>
                </a:lnTo>
                <a:lnTo>
                  <a:pt x="2640938" y="185766"/>
                </a:lnTo>
                <a:lnTo>
                  <a:pt x="2627383" y="142089"/>
                </a:lnTo>
                <a:lnTo>
                  <a:pt x="2605935" y="102567"/>
                </a:lnTo>
                <a:lnTo>
                  <a:pt x="2577528" y="68135"/>
                </a:lnTo>
                <a:lnTo>
                  <a:pt x="2543096" y="39728"/>
                </a:lnTo>
                <a:lnTo>
                  <a:pt x="2503574" y="18280"/>
                </a:lnTo>
                <a:lnTo>
                  <a:pt x="2459897" y="4725"/>
                </a:lnTo>
                <a:lnTo>
                  <a:pt x="2413000" y="0"/>
                </a:lnTo>
                <a:close/>
              </a:path>
            </a:pathLst>
          </a:custGeom>
          <a:noFill/>
        </p:spPr>
        <p:style>
          <a:lnRef idx="1">
            <a:schemeClr val="accent1"/>
          </a:lnRef>
          <a:fillRef idx="3">
            <a:schemeClr val="accent1"/>
          </a:fillRef>
          <a:effectRef idx="2">
            <a:schemeClr val="accent1"/>
          </a:effectRef>
          <a:fontRef idx="minor">
            <a:schemeClr val="lt1"/>
          </a:fontRef>
        </p:style>
        <p:txBody>
          <a:bodyPr wrap="square" lIns="36000" tIns="36000" rIns="36000" bIns="36000" rtlCol="0"/>
          <a:lstStyle/>
          <a:p>
            <a:pPr lvl="0" algn="ctr"/>
            <a:endParaRPr lang="ru-RU" sz="1600" b="1" dirty="0" smtClean="0">
              <a:solidFill>
                <a:srgbClr val="7030A0"/>
              </a:solidFill>
              <a:latin typeface="Times New Roman" pitchFamily="18" charset="0"/>
              <a:cs typeface="Times New Roman" pitchFamily="18" charset="0"/>
            </a:endParaRPr>
          </a:p>
          <a:p>
            <a:pPr lvl="0" algn="ctr"/>
            <a:r>
              <a:rPr lang="ru-RU" sz="1600" b="1" dirty="0" smtClean="0">
                <a:solidFill>
                  <a:srgbClr val="7030A0"/>
                </a:solidFill>
                <a:latin typeface="Times New Roman" pitchFamily="18" charset="0"/>
                <a:cs typeface="Times New Roman" pitchFamily="18" charset="0"/>
              </a:rPr>
              <a:t> направлено на временные работы 167 чел. </a:t>
            </a:r>
          </a:p>
        </p:txBody>
      </p:sp>
      <p:sp>
        <p:nvSpPr>
          <p:cNvPr id="18" name="object 13"/>
          <p:cNvSpPr/>
          <p:nvPr/>
        </p:nvSpPr>
        <p:spPr bwMode="auto">
          <a:xfrm>
            <a:off x="6034944" y="5103966"/>
            <a:ext cx="2098403" cy="1265856"/>
          </a:xfrm>
          <a:custGeom>
            <a:avLst/>
            <a:gdLst/>
            <a:ahLst/>
            <a:cxnLst/>
            <a:rect l="l" t="t" r="r" b="b"/>
            <a:pathLst>
              <a:path w="2646045" h="1396364" extrusionOk="0">
                <a:moveTo>
                  <a:pt x="2413000" y="0"/>
                </a:moveTo>
                <a:lnTo>
                  <a:pt x="232664" y="0"/>
                </a:lnTo>
                <a:lnTo>
                  <a:pt x="185766" y="4725"/>
                </a:lnTo>
                <a:lnTo>
                  <a:pt x="142089" y="18280"/>
                </a:lnTo>
                <a:lnTo>
                  <a:pt x="102567" y="39728"/>
                </a:lnTo>
                <a:lnTo>
                  <a:pt x="68135" y="68135"/>
                </a:lnTo>
                <a:lnTo>
                  <a:pt x="39728" y="102567"/>
                </a:lnTo>
                <a:lnTo>
                  <a:pt x="18280" y="142089"/>
                </a:lnTo>
                <a:lnTo>
                  <a:pt x="4725" y="185766"/>
                </a:lnTo>
                <a:lnTo>
                  <a:pt x="0" y="232663"/>
                </a:lnTo>
                <a:lnTo>
                  <a:pt x="0" y="1163319"/>
                </a:lnTo>
                <a:lnTo>
                  <a:pt x="4725" y="1210217"/>
                </a:lnTo>
                <a:lnTo>
                  <a:pt x="18280" y="1253894"/>
                </a:lnTo>
                <a:lnTo>
                  <a:pt x="39728" y="1293416"/>
                </a:lnTo>
                <a:lnTo>
                  <a:pt x="68135" y="1327848"/>
                </a:lnTo>
                <a:lnTo>
                  <a:pt x="102567" y="1356255"/>
                </a:lnTo>
                <a:lnTo>
                  <a:pt x="142089" y="1377703"/>
                </a:lnTo>
                <a:lnTo>
                  <a:pt x="185766" y="1391258"/>
                </a:lnTo>
                <a:lnTo>
                  <a:pt x="232664" y="1395984"/>
                </a:lnTo>
                <a:lnTo>
                  <a:pt x="2413000" y="1395984"/>
                </a:lnTo>
                <a:lnTo>
                  <a:pt x="2459897" y="1391258"/>
                </a:lnTo>
                <a:lnTo>
                  <a:pt x="2503574" y="1377703"/>
                </a:lnTo>
                <a:lnTo>
                  <a:pt x="2543096" y="1356255"/>
                </a:lnTo>
                <a:lnTo>
                  <a:pt x="2577528" y="1327848"/>
                </a:lnTo>
                <a:lnTo>
                  <a:pt x="2605935" y="1293416"/>
                </a:lnTo>
                <a:lnTo>
                  <a:pt x="2627383" y="1253894"/>
                </a:lnTo>
                <a:lnTo>
                  <a:pt x="2640938" y="1210217"/>
                </a:lnTo>
                <a:lnTo>
                  <a:pt x="2645664" y="1163319"/>
                </a:lnTo>
                <a:lnTo>
                  <a:pt x="2645664" y="232663"/>
                </a:lnTo>
                <a:lnTo>
                  <a:pt x="2640938" y="185766"/>
                </a:lnTo>
                <a:lnTo>
                  <a:pt x="2627383" y="142089"/>
                </a:lnTo>
                <a:lnTo>
                  <a:pt x="2605935" y="102567"/>
                </a:lnTo>
                <a:lnTo>
                  <a:pt x="2577528" y="68135"/>
                </a:lnTo>
                <a:lnTo>
                  <a:pt x="2543096" y="39728"/>
                </a:lnTo>
                <a:lnTo>
                  <a:pt x="2503574" y="18280"/>
                </a:lnTo>
                <a:lnTo>
                  <a:pt x="2459897" y="4725"/>
                </a:lnTo>
                <a:lnTo>
                  <a:pt x="2413000" y="0"/>
                </a:lnTo>
                <a:close/>
              </a:path>
            </a:pathLst>
          </a:custGeom>
          <a:noFill/>
        </p:spPr>
        <p:style>
          <a:lnRef idx="1">
            <a:schemeClr val="accent1"/>
          </a:lnRef>
          <a:fillRef idx="3">
            <a:schemeClr val="accent1"/>
          </a:fillRef>
          <a:effectRef idx="2">
            <a:schemeClr val="accent1"/>
          </a:effectRef>
          <a:fontRef idx="minor">
            <a:schemeClr val="lt1"/>
          </a:fontRef>
        </p:style>
        <p:txBody>
          <a:bodyPr wrap="square" lIns="36000" tIns="36000" rIns="36000" bIns="36000" rtlCol="0"/>
          <a:lstStyle/>
          <a:p>
            <a:pPr lvl="0" algn="ctr"/>
            <a:r>
              <a:rPr lang="ru-RU" sz="1600" b="1" dirty="0" smtClean="0">
                <a:solidFill>
                  <a:srgbClr val="7030A0"/>
                </a:solidFill>
                <a:latin typeface="Times New Roman" pitchFamily="18" charset="0"/>
                <a:cs typeface="Times New Roman" pitchFamily="18" charset="0"/>
              </a:rPr>
              <a:t>трудоустроено</a:t>
            </a:r>
          </a:p>
          <a:p>
            <a:pPr lvl="0" algn="ctr"/>
            <a:r>
              <a:rPr lang="ru-RU" sz="1600" b="1" dirty="0" smtClean="0">
                <a:solidFill>
                  <a:srgbClr val="7030A0"/>
                </a:solidFill>
                <a:latin typeface="Times New Roman" pitchFamily="18" charset="0"/>
                <a:cs typeface="Times New Roman" pitchFamily="18" charset="0"/>
              </a:rPr>
              <a:t>1488 несовершеннолетних граждан   </a:t>
            </a:r>
          </a:p>
        </p:txBody>
      </p:sp>
      <p:sp>
        <p:nvSpPr>
          <p:cNvPr id="19" name="object 13"/>
          <p:cNvSpPr/>
          <p:nvPr/>
        </p:nvSpPr>
        <p:spPr bwMode="auto">
          <a:xfrm>
            <a:off x="8238968" y="5103966"/>
            <a:ext cx="2011937" cy="1248709"/>
          </a:xfrm>
          <a:custGeom>
            <a:avLst/>
            <a:gdLst/>
            <a:ahLst/>
            <a:cxnLst/>
            <a:rect l="l" t="t" r="r" b="b"/>
            <a:pathLst>
              <a:path w="2646045" h="1396364" extrusionOk="0">
                <a:moveTo>
                  <a:pt x="2413000" y="0"/>
                </a:moveTo>
                <a:lnTo>
                  <a:pt x="232664" y="0"/>
                </a:lnTo>
                <a:lnTo>
                  <a:pt x="185766" y="4725"/>
                </a:lnTo>
                <a:lnTo>
                  <a:pt x="142089" y="18280"/>
                </a:lnTo>
                <a:lnTo>
                  <a:pt x="102567" y="39728"/>
                </a:lnTo>
                <a:lnTo>
                  <a:pt x="68135" y="68135"/>
                </a:lnTo>
                <a:lnTo>
                  <a:pt x="39728" y="102567"/>
                </a:lnTo>
                <a:lnTo>
                  <a:pt x="18280" y="142089"/>
                </a:lnTo>
                <a:lnTo>
                  <a:pt x="4725" y="185766"/>
                </a:lnTo>
                <a:lnTo>
                  <a:pt x="0" y="232663"/>
                </a:lnTo>
                <a:lnTo>
                  <a:pt x="0" y="1163319"/>
                </a:lnTo>
                <a:lnTo>
                  <a:pt x="4725" y="1210217"/>
                </a:lnTo>
                <a:lnTo>
                  <a:pt x="18280" y="1253894"/>
                </a:lnTo>
                <a:lnTo>
                  <a:pt x="39728" y="1293416"/>
                </a:lnTo>
                <a:lnTo>
                  <a:pt x="68135" y="1327848"/>
                </a:lnTo>
                <a:lnTo>
                  <a:pt x="102567" y="1356255"/>
                </a:lnTo>
                <a:lnTo>
                  <a:pt x="142089" y="1377703"/>
                </a:lnTo>
                <a:lnTo>
                  <a:pt x="185766" y="1391258"/>
                </a:lnTo>
                <a:lnTo>
                  <a:pt x="232664" y="1395984"/>
                </a:lnTo>
                <a:lnTo>
                  <a:pt x="2413000" y="1395984"/>
                </a:lnTo>
                <a:lnTo>
                  <a:pt x="2459897" y="1391258"/>
                </a:lnTo>
                <a:lnTo>
                  <a:pt x="2503574" y="1377703"/>
                </a:lnTo>
                <a:lnTo>
                  <a:pt x="2543096" y="1356255"/>
                </a:lnTo>
                <a:lnTo>
                  <a:pt x="2577528" y="1327848"/>
                </a:lnTo>
                <a:lnTo>
                  <a:pt x="2605935" y="1293416"/>
                </a:lnTo>
                <a:lnTo>
                  <a:pt x="2627383" y="1253894"/>
                </a:lnTo>
                <a:lnTo>
                  <a:pt x="2640938" y="1210217"/>
                </a:lnTo>
                <a:lnTo>
                  <a:pt x="2645664" y="1163319"/>
                </a:lnTo>
                <a:lnTo>
                  <a:pt x="2645664" y="232663"/>
                </a:lnTo>
                <a:lnTo>
                  <a:pt x="2640938" y="185766"/>
                </a:lnTo>
                <a:lnTo>
                  <a:pt x="2627383" y="142089"/>
                </a:lnTo>
                <a:lnTo>
                  <a:pt x="2605935" y="102567"/>
                </a:lnTo>
                <a:lnTo>
                  <a:pt x="2577528" y="68135"/>
                </a:lnTo>
                <a:lnTo>
                  <a:pt x="2543096" y="39728"/>
                </a:lnTo>
                <a:lnTo>
                  <a:pt x="2503574" y="18280"/>
                </a:lnTo>
                <a:lnTo>
                  <a:pt x="2459897" y="4725"/>
                </a:lnTo>
                <a:lnTo>
                  <a:pt x="2413000" y="0"/>
                </a:lnTo>
                <a:close/>
              </a:path>
            </a:pathLst>
          </a:custGeom>
          <a:noFill/>
        </p:spPr>
        <p:style>
          <a:lnRef idx="1">
            <a:schemeClr val="accent1"/>
          </a:lnRef>
          <a:fillRef idx="3">
            <a:schemeClr val="accent1"/>
          </a:fillRef>
          <a:effectRef idx="2">
            <a:schemeClr val="accent1"/>
          </a:effectRef>
          <a:fontRef idx="minor">
            <a:schemeClr val="lt1"/>
          </a:fontRef>
        </p:style>
        <p:txBody>
          <a:bodyPr wrap="square" lIns="36000" tIns="36000" rIns="36000" bIns="36000" rtlCol="0"/>
          <a:lstStyle/>
          <a:p>
            <a:pPr lvl="0" algn="ctr"/>
            <a:r>
              <a:rPr lang="ru-RU" sz="1600" b="1" dirty="0" smtClean="0">
                <a:solidFill>
                  <a:srgbClr val="7030A0"/>
                </a:solidFill>
                <a:latin typeface="Times New Roman" pitchFamily="18" charset="0"/>
                <a:cs typeface="Times New Roman" pitchFamily="18" charset="0"/>
              </a:rPr>
              <a:t> мера поддержки по переезду (переселению) предоставлена </a:t>
            </a:r>
          </a:p>
          <a:p>
            <a:pPr lvl="0" algn="ctr"/>
            <a:r>
              <a:rPr lang="ru-RU" sz="1600" b="1" dirty="0" smtClean="0">
                <a:solidFill>
                  <a:srgbClr val="7030A0"/>
                </a:solidFill>
                <a:latin typeface="Times New Roman" pitchFamily="18" charset="0"/>
                <a:cs typeface="Times New Roman" pitchFamily="18" charset="0"/>
              </a:rPr>
              <a:t>32 чел. </a:t>
            </a:r>
          </a:p>
        </p:txBody>
      </p:sp>
      <p:sp>
        <p:nvSpPr>
          <p:cNvPr id="2" name="Номер слайда 1"/>
          <p:cNvSpPr>
            <a:spLocks noGrp="1"/>
          </p:cNvSpPr>
          <p:nvPr>
            <p:ph type="sldNum" sz="quarter" idx="12"/>
          </p:nvPr>
        </p:nvSpPr>
        <p:spPr/>
        <p:txBody>
          <a:bodyPr/>
          <a:lstStyle/>
          <a:p>
            <a:fld id="{ED80958F-062F-4223-9EB6-1AB4DB863CFC}" type="slidenum">
              <a:rPr lang="ru-RU" smtClean="0"/>
              <a:pPr/>
              <a:t>27</a:t>
            </a:fld>
            <a:endParaRPr lang="ru-RU"/>
          </a:p>
        </p:txBody>
      </p:sp>
    </p:spTree>
    <p:extLst>
      <p:ext uri="{BB962C8B-B14F-4D97-AF65-F5344CB8AC3E}">
        <p14:creationId xmlns:p14="http://schemas.microsoft.com/office/powerpoint/2010/main" val="41814220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7" name="Заголовок 2"/>
          <p:cNvSpPr txBox="1">
            <a:spLocks/>
          </p:cNvSpPr>
          <p:nvPr/>
        </p:nvSpPr>
        <p:spPr>
          <a:xfrm>
            <a:off x="1973180" y="208546"/>
            <a:ext cx="8722894" cy="664797"/>
          </a:xfrm>
          <a:prstGeom prst="rect">
            <a:avLst/>
          </a:prstGeom>
        </p:spPr>
        <p:txBody>
          <a:bodyPr vert="horz" wrap="square" lIns="0" tIns="0"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400" b="1" dirty="0" smtClean="0">
                <a:solidFill>
                  <a:schemeClr val="accent1">
                    <a:lumMod val="75000"/>
                  </a:schemeClr>
                </a:solidFill>
                <a:latin typeface="Times New Roman" pitchFamily="18" charset="0"/>
                <a:cs typeface="Times New Roman" pitchFamily="18" charset="0"/>
              </a:rPr>
              <a:t>Всероссийская ярмарка трудоустройства «Работа России. Время возможностей» </a:t>
            </a:r>
            <a:endParaRPr lang="ru-RU" sz="2400" b="1" dirty="0">
              <a:solidFill>
                <a:schemeClr val="accent1">
                  <a:lumMod val="75000"/>
                </a:schemeClr>
              </a:solidFill>
              <a:latin typeface="Times New Roman" pitchFamily="18" charset="0"/>
              <a:cs typeface="Times New Roman" pitchFamily="18" charset="0"/>
            </a:endParaRPr>
          </a:p>
        </p:txBody>
      </p:sp>
      <p:pic>
        <p:nvPicPr>
          <p:cNvPr id="12" name="Picture 5" descr="C:\Users\Users\Downloads\2025-12-10_11-22-44.png"/>
          <p:cNvPicPr>
            <a:picLocks noChangeAspect="1" noChangeArrowheads="1"/>
          </p:cNvPicPr>
          <p:nvPr/>
        </p:nvPicPr>
        <p:blipFill>
          <a:blip r:embed="rId4" cstate="print"/>
          <a:srcRect/>
          <a:stretch>
            <a:fillRect/>
          </a:stretch>
        </p:blipFill>
        <p:spPr bwMode="auto">
          <a:xfrm>
            <a:off x="1967164" y="2003013"/>
            <a:ext cx="2824571" cy="3085536"/>
          </a:xfrm>
          <a:prstGeom prst="rect">
            <a:avLst/>
          </a:prstGeom>
          <a:noFill/>
          <a:ln>
            <a:solidFill>
              <a:schemeClr val="accent1"/>
            </a:solidFill>
          </a:ln>
        </p:spPr>
      </p:pic>
      <p:pic>
        <p:nvPicPr>
          <p:cNvPr id="13" name="Picture 7" descr="C:\Users\Users\Downloads\b22e6a11-608b-4ee7-81b4-f659ce4d24f9.png"/>
          <p:cNvPicPr>
            <a:picLocks noChangeAspect="1" noChangeArrowheads="1"/>
          </p:cNvPicPr>
          <p:nvPr/>
        </p:nvPicPr>
        <p:blipFill>
          <a:blip r:embed="rId5" cstate="print"/>
          <a:srcRect/>
          <a:stretch>
            <a:fillRect/>
          </a:stretch>
        </p:blipFill>
        <p:spPr bwMode="auto">
          <a:xfrm>
            <a:off x="5041734" y="2003013"/>
            <a:ext cx="2814887" cy="3085536"/>
          </a:xfrm>
          <a:prstGeom prst="rect">
            <a:avLst/>
          </a:prstGeom>
          <a:noFill/>
          <a:ln>
            <a:solidFill>
              <a:schemeClr val="accent1"/>
            </a:solidFill>
          </a:ln>
        </p:spPr>
      </p:pic>
      <p:pic>
        <p:nvPicPr>
          <p:cNvPr id="14" name="Picture 8" descr="C:\Users\Users\Downloads\af16ac0d-976c-4077-a523-b782fee490e9.png"/>
          <p:cNvPicPr>
            <a:picLocks noChangeAspect="1" noChangeArrowheads="1"/>
          </p:cNvPicPr>
          <p:nvPr/>
        </p:nvPicPr>
        <p:blipFill>
          <a:blip r:embed="rId6" cstate="print"/>
          <a:srcRect/>
          <a:stretch>
            <a:fillRect/>
          </a:stretch>
        </p:blipFill>
        <p:spPr bwMode="auto">
          <a:xfrm>
            <a:off x="8042699" y="2003013"/>
            <a:ext cx="2440405" cy="3085536"/>
          </a:xfrm>
          <a:prstGeom prst="rect">
            <a:avLst/>
          </a:prstGeom>
          <a:noFill/>
          <a:ln>
            <a:solidFill>
              <a:schemeClr val="accent1"/>
            </a:solidFill>
          </a:ln>
        </p:spPr>
      </p:pic>
      <p:sp>
        <p:nvSpPr>
          <p:cNvPr id="15" name="Текст 9"/>
          <p:cNvSpPr txBox="1">
            <a:spLocks/>
          </p:cNvSpPr>
          <p:nvPr/>
        </p:nvSpPr>
        <p:spPr>
          <a:xfrm>
            <a:off x="2373388" y="1090659"/>
            <a:ext cx="2418347" cy="6612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1800" b="1" dirty="0" smtClean="0">
                <a:solidFill>
                  <a:srgbClr val="7030A0"/>
                </a:solidFill>
                <a:latin typeface="Times New Roman" pitchFamily="18" charset="0"/>
                <a:cs typeface="Times New Roman" pitchFamily="18" charset="0"/>
              </a:rPr>
              <a:t>Более 1,3 тыс. участников </a:t>
            </a:r>
            <a:endParaRPr lang="ru-RU" sz="1800" b="1" dirty="0">
              <a:solidFill>
                <a:srgbClr val="7030A0"/>
              </a:solidFill>
              <a:latin typeface="Times New Roman" pitchFamily="18" charset="0"/>
              <a:cs typeface="Times New Roman" pitchFamily="18" charset="0"/>
            </a:endParaRPr>
          </a:p>
        </p:txBody>
      </p:sp>
      <p:sp>
        <p:nvSpPr>
          <p:cNvPr id="16" name="Текст 14"/>
          <p:cNvSpPr txBox="1">
            <a:spLocks/>
          </p:cNvSpPr>
          <p:nvPr/>
        </p:nvSpPr>
        <p:spPr>
          <a:xfrm>
            <a:off x="4855655" y="1052092"/>
            <a:ext cx="3187044" cy="7383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1700" b="1" smtClean="0">
                <a:solidFill>
                  <a:srgbClr val="7030A0"/>
                </a:solidFill>
                <a:latin typeface="Times New Roman" pitchFamily="18" charset="0"/>
                <a:cs typeface="Times New Roman" pitchFamily="18" charset="0"/>
              </a:rPr>
              <a:t>Более 450 человек  получили предложения для трудоустройства </a:t>
            </a:r>
            <a:endParaRPr lang="ru-RU" sz="1700" b="1" dirty="0">
              <a:solidFill>
                <a:srgbClr val="7030A0"/>
              </a:solidFill>
              <a:latin typeface="Times New Roman" pitchFamily="18" charset="0"/>
              <a:cs typeface="Times New Roman" pitchFamily="18" charset="0"/>
            </a:endParaRPr>
          </a:p>
        </p:txBody>
      </p:sp>
      <p:sp>
        <p:nvSpPr>
          <p:cNvPr id="17" name="Текст 12"/>
          <p:cNvSpPr txBox="1">
            <a:spLocks/>
          </p:cNvSpPr>
          <p:nvPr/>
        </p:nvSpPr>
        <p:spPr>
          <a:xfrm>
            <a:off x="8277726" y="1118250"/>
            <a:ext cx="2205378" cy="6721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sz="1800" b="1" dirty="0" smtClean="0">
                <a:solidFill>
                  <a:srgbClr val="7030A0"/>
                </a:solidFill>
                <a:latin typeface="Times New Roman" pitchFamily="18" charset="0"/>
                <a:cs typeface="Times New Roman" pitchFamily="18" charset="0"/>
              </a:rPr>
              <a:t>307 человек трудоустроено </a:t>
            </a:r>
            <a:endParaRPr lang="ru-RU" sz="1800" b="1" dirty="0">
              <a:solidFill>
                <a:srgbClr val="7030A0"/>
              </a:solidFill>
              <a:latin typeface="Times New Roman" pitchFamily="18" charset="0"/>
              <a:cs typeface="Times New Roman" pitchFamily="18" charset="0"/>
            </a:endParaRPr>
          </a:p>
        </p:txBody>
      </p:sp>
      <p:sp>
        <p:nvSpPr>
          <p:cNvPr id="2" name="Номер слайда 1"/>
          <p:cNvSpPr>
            <a:spLocks noGrp="1"/>
          </p:cNvSpPr>
          <p:nvPr>
            <p:ph type="sldNum" sz="quarter" idx="12"/>
          </p:nvPr>
        </p:nvSpPr>
        <p:spPr/>
        <p:txBody>
          <a:bodyPr/>
          <a:lstStyle/>
          <a:p>
            <a:fld id="{ED80958F-062F-4223-9EB6-1AB4DB863CFC}" type="slidenum">
              <a:rPr lang="ru-RU" smtClean="0"/>
              <a:pPr/>
              <a:t>28</a:t>
            </a:fld>
            <a:endParaRPr lang="ru-RU"/>
          </a:p>
        </p:txBody>
      </p:sp>
    </p:spTree>
    <p:extLst>
      <p:ext uri="{BB962C8B-B14F-4D97-AF65-F5344CB8AC3E}">
        <p14:creationId xmlns:p14="http://schemas.microsoft.com/office/powerpoint/2010/main" val="41814220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7" name="Заголовок 2"/>
          <p:cNvSpPr txBox="1">
            <a:spLocks/>
          </p:cNvSpPr>
          <p:nvPr/>
        </p:nvSpPr>
        <p:spPr>
          <a:xfrm>
            <a:off x="1985210" y="722247"/>
            <a:ext cx="8506327" cy="387798"/>
          </a:xfrm>
          <a:prstGeom prst="rect">
            <a:avLst/>
          </a:prstGeom>
        </p:spPr>
        <p:txBody>
          <a:bodyPr vert="horz" wrap="square" lIns="0" tIns="0"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800" b="1" smtClean="0">
                <a:solidFill>
                  <a:schemeClr val="accent1">
                    <a:lumMod val="75000"/>
                  </a:schemeClr>
                </a:solidFill>
                <a:latin typeface="Times New Roman" pitchFamily="18" charset="0"/>
                <a:cs typeface="Times New Roman" pitchFamily="18" charset="0"/>
              </a:rPr>
              <a:t>Модернизация службы занятости населения </a:t>
            </a:r>
            <a:endParaRPr lang="ru-RU" sz="2800" b="1" dirty="0">
              <a:solidFill>
                <a:schemeClr val="accent1">
                  <a:lumMod val="75000"/>
                </a:schemeClr>
              </a:solidFill>
              <a:latin typeface="Times New Roman" pitchFamily="18" charset="0"/>
              <a:cs typeface="Times New Roman" pitchFamily="18" charset="0"/>
            </a:endParaRPr>
          </a:p>
        </p:txBody>
      </p:sp>
      <p:pic>
        <p:nvPicPr>
          <p:cNvPr id="12" name="Picture 2" descr="C:\Users\Users\Downloads\30258560092259518_11dc.jpg"/>
          <p:cNvPicPr>
            <a:picLocks noChangeAspect="1" noChangeArrowheads="1"/>
          </p:cNvPicPr>
          <p:nvPr/>
        </p:nvPicPr>
        <p:blipFill>
          <a:blip r:embed="rId4" cstate="print"/>
          <a:srcRect/>
          <a:stretch>
            <a:fillRect/>
          </a:stretch>
        </p:blipFill>
        <p:spPr bwMode="auto">
          <a:xfrm>
            <a:off x="1985211" y="1263108"/>
            <a:ext cx="4006516" cy="2996072"/>
          </a:xfrm>
          <a:prstGeom prst="rect">
            <a:avLst/>
          </a:prstGeom>
          <a:noFill/>
          <a:ln w="19050">
            <a:solidFill>
              <a:schemeClr val="accent1">
                <a:lumMod val="75000"/>
              </a:schemeClr>
            </a:solidFill>
          </a:ln>
        </p:spPr>
      </p:pic>
      <p:pic>
        <p:nvPicPr>
          <p:cNvPr id="13" name="Picture 5" descr="C:\Users\Users\Downloads\2025-12-10_12-05-00.png"/>
          <p:cNvPicPr>
            <a:picLocks noChangeAspect="1" noChangeArrowheads="1"/>
          </p:cNvPicPr>
          <p:nvPr/>
        </p:nvPicPr>
        <p:blipFill>
          <a:blip r:embed="rId5" cstate="print"/>
          <a:srcRect/>
          <a:stretch>
            <a:fillRect/>
          </a:stretch>
        </p:blipFill>
        <p:spPr bwMode="auto">
          <a:xfrm>
            <a:off x="6474436" y="1263107"/>
            <a:ext cx="4057688" cy="2996073"/>
          </a:xfrm>
          <a:prstGeom prst="rect">
            <a:avLst/>
          </a:prstGeom>
          <a:noFill/>
          <a:ln w="9525">
            <a:solidFill>
              <a:schemeClr val="accent1">
                <a:lumMod val="75000"/>
              </a:schemeClr>
            </a:solidFill>
          </a:ln>
        </p:spPr>
      </p:pic>
      <p:sp>
        <p:nvSpPr>
          <p:cNvPr id="14" name="Стрелка вправо 13"/>
          <p:cNvSpPr/>
          <p:nvPr/>
        </p:nvSpPr>
        <p:spPr>
          <a:xfrm>
            <a:off x="5991727" y="2566452"/>
            <a:ext cx="609098" cy="3893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object 13"/>
          <p:cNvSpPr/>
          <p:nvPr/>
        </p:nvSpPr>
        <p:spPr bwMode="auto">
          <a:xfrm>
            <a:off x="1985210" y="5839827"/>
            <a:ext cx="1438276" cy="886250"/>
          </a:xfrm>
          <a:custGeom>
            <a:avLst/>
            <a:gdLst/>
            <a:ahLst/>
            <a:cxnLst/>
            <a:rect l="l" t="t" r="r" b="b"/>
            <a:pathLst>
              <a:path w="2646045" h="1396364" extrusionOk="0">
                <a:moveTo>
                  <a:pt x="2413000" y="0"/>
                </a:moveTo>
                <a:lnTo>
                  <a:pt x="232664" y="0"/>
                </a:lnTo>
                <a:lnTo>
                  <a:pt x="185766" y="4725"/>
                </a:lnTo>
                <a:lnTo>
                  <a:pt x="142089" y="18280"/>
                </a:lnTo>
                <a:lnTo>
                  <a:pt x="102567" y="39728"/>
                </a:lnTo>
                <a:lnTo>
                  <a:pt x="68135" y="68135"/>
                </a:lnTo>
                <a:lnTo>
                  <a:pt x="39728" y="102567"/>
                </a:lnTo>
                <a:lnTo>
                  <a:pt x="18280" y="142089"/>
                </a:lnTo>
                <a:lnTo>
                  <a:pt x="4725" y="185766"/>
                </a:lnTo>
                <a:lnTo>
                  <a:pt x="0" y="232663"/>
                </a:lnTo>
                <a:lnTo>
                  <a:pt x="0" y="1163319"/>
                </a:lnTo>
                <a:lnTo>
                  <a:pt x="4725" y="1210217"/>
                </a:lnTo>
                <a:lnTo>
                  <a:pt x="18280" y="1253894"/>
                </a:lnTo>
                <a:lnTo>
                  <a:pt x="39728" y="1293416"/>
                </a:lnTo>
                <a:lnTo>
                  <a:pt x="68135" y="1327848"/>
                </a:lnTo>
                <a:lnTo>
                  <a:pt x="102567" y="1356255"/>
                </a:lnTo>
                <a:lnTo>
                  <a:pt x="142089" y="1377703"/>
                </a:lnTo>
                <a:lnTo>
                  <a:pt x="185766" y="1391258"/>
                </a:lnTo>
                <a:lnTo>
                  <a:pt x="232664" y="1395984"/>
                </a:lnTo>
                <a:lnTo>
                  <a:pt x="2413000" y="1395984"/>
                </a:lnTo>
                <a:lnTo>
                  <a:pt x="2459897" y="1391258"/>
                </a:lnTo>
                <a:lnTo>
                  <a:pt x="2503574" y="1377703"/>
                </a:lnTo>
                <a:lnTo>
                  <a:pt x="2543096" y="1356255"/>
                </a:lnTo>
                <a:lnTo>
                  <a:pt x="2577528" y="1327848"/>
                </a:lnTo>
                <a:lnTo>
                  <a:pt x="2605935" y="1293416"/>
                </a:lnTo>
                <a:lnTo>
                  <a:pt x="2627383" y="1253894"/>
                </a:lnTo>
                <a:lnTo>
                  <a:pt x="2640938" y="1210217"/>
                </a:lnTo>
                <a:lnTo>
                  <a:pt x="2645664" y="1163319"/>
                </a:lnTo>
                <a:lnTo>
                  <a:pt x="2645664" y="232663"/>
                </a:lnTo>
                <a:lnTo>
                  <a:pt x="2640938" y="185766"/>
                </a:lnTo>
                <a:lnTo>
                  <a:pt x="2627383" y="142089"/>
                </a:lnTo>
                <a:lnTo>
                  <a:pt x="2605935" y="102567"/>
                </a:lnTo>
                <a:lnTo>
                  <a:pt x="2577528" y="68135"/>
                </a:lnTo>
                <a:lnTo>
                  <a:pt x="2543096" y="39728"/>
                </a:lnTo>
                <a:lnTo>
                  <a:pt x="2503574" y="18280"/>
                </a:lnTo>
                <a:lnTo>
                  <a:pt x="2459897" y="4725"/>
                </a:lnTo>
                <a:lnTo>
                  <a:pt x="2413000" y="0"/>
                </a:lnTo>
                <a:close/>
              </a:path>
            </a:pathLst>
          </a:custGeom>
        </p:spPr>
        <p:style>
          <a:lnRef idx="1">
            <a:schemeClr val="accent1"/>
          </a:lnRef>
          <a:fillRef idx="3">
            <a:schemeClr val="accent1"/>
          </a:fillRef>
          <a:effectRef idx="2">
            <a:schemeClr val="accent1"/>
          </a:effectRef>
          <a:fontRef idx="minor">
            <a:schemeClr val="lt1"/>
          </a:fontRef>
        </p:style>
        <p:txBody>
          <a:bodyPr wrap="square" lIns="36000" tIns="36000" rIns="36000" bIns="36000" rtlCol="0"/>
          <a:lstStyle/>
          <a:p>
            <a:pPr marL="492759" marR="5080" indent="-480695" algn="ctr">
              <a:lnSpc>
                <a:spcPct val="100000"/>
              </a:lnSpc>
              <a:spcBef>
                <a:spcPts val="100"/>
              </a:spcBef>
              <a:defRPr/>
            </a:pPr>
            <a:r>
              <a:rPr lang="ru-RU" sz="1400" b="1" spc="-10" dirty="0" smtClean="0">
                <a:solidFill>
                  <a:srgbClr val="FFFFFF"/>
                </a:solidFill>
                <a:cs typeface="Calibri"/>
              </a:rPr>
              <a:t>Результаты</a:t>
            </a:r>
          </a:p>
          <a:p>
            <a:pPr marL="492759" marR="5080" indent="-480695" algn="ctr">
              <a:lnSpc>
                <a:spcPct val="100000"/>
              </a:lnSpc>
              <a:spcBef>
                <a:spcPts val="100"/>
              </a:spcBef>
              <a:defRPr/>
            </a:pPr>
            <a:r>
              <a:rPr lang="ru-RU" sz="1400" b="1" spc="-10" dirty="0" smtClean="0">
                <a:solidFill>
                  <a:srgbClr val="FFFFFF"/>
                </a:solidFill>
                <a:cs typeface="Calibri"/>
              </a:rPr>
              <a:t> опроса</a:t>
            </a:r>
          </a:p>
          <a:p>
            <a:pPr marL="492759" marR="5080" indent="-480695" algn="ctr">
              <a:lnSpc>
                <a:spcPct val="100000"/>
              </a:lnSpc>
              <a:spcBef>
                <a:spcPts val="100"/>
              </a:spcBef>
              <a:defRPr/>
            </a:pPr>
            <a:r>
              <a:rPr lang="ru-RU" sz="1400" b="1" spc="-10" dirty="0" smtClean="0">
                <a:solidFill>
                  <a:srgbClr val="FFFFFF"/>
                </a:solidFill>
                <a:cs typeface="Calibri"/>
              </a:rPr>
              <a:t>работодателей </a:t>
            </a:r>
          </a:p>
        </p:txBody>
      </p:sp>
      <p:sp>
        <p:nvSpPr>
          <p:cNvPr id="16" name="Стрелка вправо 15"/>
          <p:cNvSpPr/>
          <p:nvPr/>
        </p:nvSpPr>
        <p:spPr>
          <a:xfrm>
            <a:off x="3423486" y="6164461"/>
            <a:ext cx="438150" cy="2369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object 13"/>
          <p:cNvSpPr/>
          <p:nvPr/>
        </p:nvSpPr>
        <p:spPr bwMode="auto">
          <a:xfrm>
            <a:off x="3861636" y="5789195"/>
            <a:ext cx="1504951" cy="885968"/>
          </a:xfrm>
          <a:custGeom>
            <a:avLst/>
            <a:gdLst/>
            <a:ahLst/>
            <a:cxnLst/>
            <a:rect l="l" t="t" r="r" b="b"/>
            <a:pathLst>
              <a:path w="2646045" h="1396364" extrusionOk="0">
                <a:moveTo>
                  <a:pt x="2413000" y="0"/>
                </a:moveTo>
                <a:lnTo>
                  <a:pt x="232664" y="0"/>
                </a:lnTo>
                <a:lnTo>
                  <a:pt x="185766" y="4725"/>
                </a:lnTo>
                <a:lnTo>
                  <a:pt x="142089" y="18280"/>
                </a:lnTo>
                <a:lnTo>
                  <a:pt x="102567" y="39728"/>
                </a:lnTo>
                <a:lnTo>
                  <a:pt x="68135" y="68135"/>
                </a:lnTo>
                <a:lnTo>
                  <a:pt x="39728" y="102567"/>
                </a:lnTo>
                <a:lnTo>
                  <a:pt x="18280" y="142089"/>
                </a:lnTo>
                <a:lnTo>
                  <a:pt x="4725" y="185766"/>
                </a:lnTo>
                <a:lnTo>
                  <a:pt x="0" y="232663"/>
                </a:lnTo>
                <a:lnTo>
                  <a:pt x="0" y="1163319"/>
                </a:lnTo>
                <a:lnTo>
                  <a:pt x="4725" y="1210217"/>
                </a:lnTo>
                <a:lnTo>
                  <a:pt x="18280" y="1253894"/>
                </a:lnTo>
                <a:lnTo>
                  <a:pt x="39728" y="1293416"/>
                </a:lnTo>
                <a:lnTo>
                  <a:pt x="68135" y="1327848"/>
                </a:lnTo>
                <a:lnTo>
                  <a:pt x="102567" y="1356255"/>
                </a:lnTo>
                <a:lnTo>
                  <a:pt x="142089" y="1377703"/>
                </a:lnTo>
                <a:lnTo>
                  <a:pt x="185766" y="1391258"/>
                </a:lnTo>
                <a:lnTo>
                  <a:pt x="232664" y="1395984"/>
                </a:lnTo>
                <a:lnTo>
                  <a:pt x="2413000" y="1395984"/>
                </a:lnTo>
                <a:lnTo>
                  <a:pt x="2459897" y="1391258"/>
                </a:lnTo>
                <a:lnTo>
                  <a:pt x="2503574" y="1377703"/>
                </a:lnTo>
                <a:lnTo>
                  <a:pt x="2543096" y="1356255"/>
                </a:lnTo>
                <a:lnTo>
                  <a:pt x="2577528" y="1327848"/>
                </a:lnTo>
                <a:lnTo>
                  <a:pt x="2605935" y="1293416"/>
                </a:lnTo>
                <a:lnTo>
                  <a:pt x="2627383" y="1253894"/>
                </a:lnTo>
                <a:lnTo>
                  <a:pt x="2640938" y="1210217"/>
                </a:lnTo>
                <a:lnTo>
                  <a:pt x="2645664" y="1163319"/>
                </a:lnTo>
                <a:lnTo>
                  <a:pt x="2645664" y="232663"/>
                </a:lnTo>
                <a:lnTo>
                  <a:pt x="2640938" y="185766"/>
                </a:lnTo>
                <a:lnTo>
                  <a:pt x="2627383" y="142089"/>
                </a:lnTo>
                <a:lnTo>
                  <a:pt x="2605935" y="102567"/>
                </a:lnTo>
                <a:lnTo>
                  <a:pt x="2577528" y="68135"/>
                </a:lnTo>
                <a:lnTo>
                  <a:pt x="2543096" y="39728"/>
                </a:lnTo>
                <a:lnTo>
                  <a:pt x="2503574" y="18280"/>
                </a:lnTo>
                <a:lnTo>
                  <a:pt x="2459897" y="4725"/>
                </a:lnTo>
                <a:lnTo>
                  <a:pt x="2413000" y="0"/>
                </a:lnTo>
                <a:close/>
              </a:path>
            </a:pathLst>
          </a:custGeom>
        </p:spPr>
        <p:style>
          <a:lnRef idx="1">
            <a:schemeClr val="accent1"/>
          </a:lnRef>
          <a:fillRef idx="3">
            <a:schemeClr val="accent1"/>
          </a:fillRef>
          <a:effectRef idx="2">
            <a:schemeClr val="accent1"/>
          </a:effectRef>
          <a:fontRef idx="minor">
            <a:schemeClr val="lt1"/>
          </a:fontRef>
        </p:style>
        <p:txBody>
          <a:bodyPr wrap="square" lIns="36000" tIns="36000" rIns="36000" bIns="36000" rtlCol="0"/>
          <a:lstStyle/>
          <a:p>
            <a:pPr lvl="0" algn="ctr"/>
            <a:r>
              <a:rPr lang="ru-RU" sz="1400" b="1" dirty="0" smtClean="0">
                <a:solidFill>
                  <a:schemeClr val="bg1"/>
                </a:solidFill>
                <a:cs typeface="Arial" charset="0"/>
              </a:rPr>
              <a:t>Прогноза </a:t>
            </a:r>
          </a:p>
          <a:p>
            <a:pPr lvl="0" algn="ctr"/>
            <a:r>
              <a:rPr lang="ru-RU" sz="1400" b="1" dirty="0" smtClean="0">
                <a:solidFill>
                  <a:schemeClr val="bg1"/>
                </a:solidFill>
                <a:cs typeface="Arial" charset="0"/>
              </a:rPr>
              <a:t>кадровой </a:t>
            </a:r>
          </a:p>
          <a:p>
            <a:pPr lvl="0" algn="ctr"/>
            <a:r>
              <a:rPr lang="ru-RU" sz="1400" b="1" dirty="0" smtClean="0">
                <a:solidFill>
                  <a:schemeClr val="bg1"/>
                </a:solidFill>
                <a:cs typeface="Arial" charset="0"/>
              </a:rPr>
              <a:t>потребности </a:t>
            </a:r>
          </a:p>
        </p:txBody>
      </p:sp>
      <p:sp>
        <p:nvSpPr>
          <p:cNvPr id="18" name="Стрелка вправо 17"/>
          <p:cNvSpPr/>
          <p:nvPr/>
        </p:nvSpPr>
        <p:spPr>
          <a:xfrm>
            <a:off x="5366587" y="6113688"/>
            <a:ext cx="438150" cy="2369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object 13"/>
          <p:cNvSpPr/>
          <p:nvPr/>
        </p:nvSpPr>
        <p:spPr bwMode="auto">
          <a:xfrm>
            <a:off x="5804737" y="5514039"/>
            <a:ext cx="1981201" cy="1199297"/>
          </a:xfrm>
          <a:custGeom>
            <a:avLst/>
            <a:gdLst/>
            <a:ahLst/>
            <a:cxnLst/>
            <a:rect l="l" t="t" r="r" b="b"/>
            <a:pathLst>
              <a:path w="2646045" h="1396364" extrusionOk="0">
                <a:moveTo>
                  <a:pt x="2413000" y="0"/>
                </a:moveTo>
                <a:lnTo>
                  <a:pt x="232664" y="0"/>
                </a:lnTo>
                <a:lnTo>
                  <a:pt x="185766" y="4725"/>
                </a:lnTo>
                <a:lnTo>
                  <a:pt x="142089" y="18280"/>
                </a:lnTo>
                <a:lnTo>
                  <a:pt x="102567" y="39728"/>
                </a:lnTo>
                <a:lnTo>
                  <a:pt x="68135" y="68135"/>
                </a:lnTo>
                <a:lnTo>
                  <a:pt x="39728" y="102567"/>
                </a:lnTo>
                <a:lnTo>
                  <a:pt x="18280" y="142089"/>
                </a:lnTo>
                <a:lnTo>
                  <a:pt x="4725" y="185766"/>
                </a:lnTo>
                <a:lnTo>
                  <a:pt x="0" y="232663"/>
                </a:lnTo>
                <a:lnTo>
                  <a:pt x="0" y="1163319"/>
                </a:lnTo>
                <a:lnTo>
                  <a:pt x="4725" y="1210217"/>
                </a:lnTo>
                <a:lnTo>
                  <a:pt x="18280" y="1253894"/>
                </a:lnTo>
                <a:lnTo>
                  <a:pt x="39728" y="1293416"/>
                </a:lnTo>
                <a:lnTo>
                  <a:pt x="68135" y="1327848"/>
                </a:lnTo>
                <a:lnTo>
                  <a:pt x="102567" y="1356255"/>
                </a:lnTo>
                <a:lnTo>
                  <a:pt x="142089" y="1377703"/>
                </a:lnTo>
                <a:lnTo>
                  <a:pt x="185766" y="1391258"/>
                </a:lnTo>
                <a:lnTo>
                  <a:pt x="232664" y="1395984"/>
                </a:lnTo>
                <a:lnTo>
                  <a:pt x="2413000" y="1395984"/>
                </a:lnTo>
                <a:lnTo>
                  <a:pt x="2459897" y="1391258"/>
                </a:lnTo>
                <a:lnTo>
                  <a:pt x="2503574" y="1377703"/>
                </a:lnTo>
                <a:lnTo>
                  <a:pt x="2543096" y="1356255"/>
                </a:lnTo>
                <a:lnTo>
                  <a:pt x="2577528" y="1327848"/>
                </a:lnTo>
                <a:lnTo>
                  <a:pt x="2605935" y="1293416"/>
                </a:lnTo>
                <a:lnTo>
                  <a:pt x="2627383" y="1253894"/>
                </a:lnTo>
                <a:lnTo>
                  <a:pt x="2640938" y="1210217"/>
                </a:lnTo>
                <a:lnTo>
                  <a:pt x="2645664" y="1163319"/>
                </a:lnTo>
                <a:lnTo>
                  <a:pt x="2645664" y="232663"/>
                </a:lnTo>
                <a:lnTo>
                  <a:pt x="2640938" y="185766"/>
                </a:lnTo>
                <a:lnTo>
                  <a:pt x="2627383" y="142089"/>
                </a:lnTo>
                <a:lnTo>
                  <a:pt x="2605935" y="102567"/>
                </a:lnTo>
                <a:lnTo>
                  <a:pt x="2577528" y="68135"/>
                </a:lnTo>
                <a:lnTo>
                  <a:pt x="2543096" y="39728"/>
                </a:lnTo>
                <a:lnTo>
                  <a:pt x="2503574" y="18280"/>
                </a:lnTo>
                <a:lnTo>
                  <a:pt x="2459897" y="4725"/>
                </a:lnTo>
                <a:lnTo>
                  <a:pt x="2413000" y="0"/>
                </a:lnTo>
                <a:close/>
              </a:path>
            </a:pathLst>
          </a:custGeom>
        </p:spPr>
        <p:style>
          <a:lnRef idx="1">
            <a:schemeClr val="accent1"/>
          </a:lnRef>
          <a:fillRef idx="3">
            <a:schemeClr val="accent1"/>
          </a:fillRef>
          <a:effectRef idx="2">
            <a:schemeClr val="accent1"/>
          </a:effectRef>
          <a:fontRef idx="minor">
            <a:schemeClr val="lt1"/>
          </a:fontRef>
        </p:style>
        <p:txBody>
          <a:bodyPr wrap="square" lIns="36000" tIns="36000" rIns="36000" bIns="36000" rtlCol="0"/>
          <a:lstStyle/>
          <a:p>
            <a:pPr lvl="0" algn="ctr"/>
            <a:r>
              <a:rPr lang="ru-RU" sz="1400" b="1" dirty="0" smtClean="0"/>
              <a:t>Формирование контрольных цифр приёма в образовательные организации</a:t>
            </a:r>
            <a:endParaRPr lang="ru-RU" sz="1400" b="1" dirty="0" smtClean="0">
              <a:solidFill>
                <a:schemeClr val="bg1"/>
              </a:solidFill>
              <a:cs typeface="Arial" charset="0"/>
            </a:endParaRPr>
          </a:p>
        </p:txBody>
      </p:sp>
      <p:sp>
        <p:nvSpPr>
          <p:cNvPr id="20" name="Текст 36"/>
          <p:cNvSpPr txBox="1">
            <a:spLocks/>
          </p:cNvSpPr>
          <p:nvPr/>
        </p:nvSpPr>
        <p:spPr>
          <a:xfrm>
            <a:off x="1985211" y="4348846"/>
            <a:ext cx="8506326" cy="6322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1700" b="1" smtClean="0">
                <a:solidFill>
                  <a:schemeClr val="accent1"/>
                </a:solidFill>
              </a:rPr>
              <a:t>Реализация «дорожной карты», предусматривающий меры по исправлению ситуации на рынке труда Республики Алтай до 2030 года</a:t>
            </a:r>
            <a:endParaRPr lang="ru-RU" sz="1700" dirty="0"/>
          </a:p>
        </p:txBody>
      </p:sp>
      <p:sp>
        <p:nvSpPr>
          <p:cNvPr id="21" name="Текст 44"/>
          <p:cNvSpPr txBox="1">
            <a:spLocks/>
          </p:cNvSpPr>
          <p:nvPr/>
        </p:nvSpPr>
        <p:spPr>
          <a:xfrm>
            <a:off x="1985210" y="4981074"/>
            <a:ext cx="8486216" cy="486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1800" b="1" dirty="0" smtClean="0">
                <a:solidFill>
                  <a:schemeClr val="accent1"/>
                </a:solidFill>
              </a:rPr>
              <a:t>Всероссийский опрос работодателей о кадровой потребности </a:t>
            </a:r>
          </a:p>
          <a:p>
            <a:endParaRPr lang="ru-RU" dirty="0"/>
          </a:p>
        </p:txBody>
      </p:sp>
      <p:sp>
        <p:nvSpPr>
          <p:cNvPr id="22" name="Прямоугольник 21"/>
          <p:cNvSpPr/>
          <p:nvPr/>
        </p:nvSpPr>
        <p:spPr>
          <a:xfrm>
            <a:off x="8103828" y="5500350"/>
            <a:ext cx="2387709" cy="1200329"/>
          </a:xfrm>
          <a:prstGeom prst="rect">
            <a:avLst/>
          </a:prstGeom>
        </p:spPr>
        <p:txBody>
          <a:bodyPr wrap="square">
            <a:spAutoFit/>
          </a:bodyPr>
          <a:lstStyle/>
          <a:p>
            <a:pPr algn="ctr"/>
            <a:r>
              <a:rPr lang="ru-RU" b="1" dirty="0" smtClean="0">
                <a:solidFill>
                  <a:schemeClr val="accent1"/>
                </a:solidFill>
              </a:rPr>
              <a:t>Дополнительные меры </a:t>
            </a:r>
          </a:p>
          <a:p>
            <a:pPr algn="ctr"/>
            <a:r>
              <a:rPr lang="ru-RU" b="1" dirty="0" smtClean="0">
                <a:solidFill>
                  <a:schemeClr val="accent1"/>
                </a:solidFill>
              </a:rPr>
              <a:t>по снижению безработицы</a:t>
            </a:r>
            <a:endParaRPr lang="ru-RU" b="1" dirty="0"/>
          </a:p>
        </p:txBody>
      </p:sp>
      <p:sp>
        <p:nvSpPr>
          <p:cNvPr id="23" name="Стрелка вправо 22"/>
          <p:cNvSpPr/>
          <p:nvPr/>
        </p:nvSpPr>
        <p:spPr>
          <a:xfrm rot="10800000">
            <a:off x="7884753" y="5982023"/>
            <a:ext cx="438150" cy="2369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Номер слайда 1"/>
          <p:cNvSpPr>
            <a:spLocks noGrp="1"/>
          </p:cNvSpPr>
          <p:nvPr>
            <p:ph type="sldNum" sz="quarter" idx="12"/>
          </p:nvPr>
        </p:nvSpPr>
        <p:spPr/>
        <p:txBody>
          <a:bodyPr/>
          <a:lstStyle/>
          <a:p>
            <a:fld id="{ED80958F-062F-4223-9EB6-1AB4DB863CFC}" type="slidenum">
              <a:rPr lang="ru-RU" smtClean="0"/>
              <a:pPr/>
              <a:t>29</a:t>
            </a:fld>
            <a:endParaRPr lang="ru-RU"/>
          </a:p>
        </p:txBody>
      </p:sp>
    </p:spTree>
    <p:extLst>
      <p:ext uri="{BB962C8B-B14F-4D97-AF65-F5344CB8AC3E}">
        <p14:creationId xmlns:p14="http://schemas.microsoft.com/office/powerpoint/2010/main" val="37879075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18" name="Заголовок 6">
            <a:extLst>
              <a:ext uri="{FF2B5EF4-FFF2-40B4-BE49-F238E27FC236}">
                <a16:creationId xmlns:a16="http://schemas.microsoft.com/office/drawing/2014/main" xmlns="" id="{86C0A4E0-F543-4F09-9ADD-A5D074346B6E}"/>
              </a:ext>
            </a:extLst>
          </p:cNvPr>
          <p:cNvSpPr txBox="1">
            <a:spLocks/>
          </p:cNvSpPr>
          <p:nvPr/>
        </p:nvSpPr>
        <p:spPr>
          <a:xfrm>
            <a:off x="1864894" y="28645"/>
            <a:ext cx="8831179" cy="645124"/>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800" b="1" dirty="0" smtClean="0">
                <a:solidFill>
                  <a:srgbClr val="7030A0"/>
                </a:solidFill>
                <a:latin typeface="Montserrat"/>
              </a:rPr>
              <a:t>Динамика бюджета Минтруда Республики Алтай </a:t>
            </a:r>
          </a:p>
          <a:p>
            <a:r>
              <a:rPr lang="ru-RU" sz="2800" b="1" dirty="0" smtClean="0">
                <a:solidFill>
                  <a:srgbClr val="7030A0"/>
                </a:solidFill>
                <a:latin typeface="Montserrat"/>
              </a:rPr>
              <a:t>                                         2025-2026                         </a:t>
            </a:r>
            <a:r>
              <a:rPr lang="ru-RU" sz="2100" b="1" dirty="0" err="1" smtClean="0">
                <a:solidFill>
                  <a:srgbClr val="7030A0"/>
                </a:solidFill>
                <a:latin typeface="Montserrat"/>
              </a:rPr>
              <a:t>млрд.руб</a:t>
            </a:r>
            <a:r>
              <a:rPr lang="ru-RU" sz="2100" b="1" dirty="0" smtClean="0">
                <a:solidFill>
                  <a:srgbClr val="7030A0"/>
                </a:solidFill>
                <a:latin typeface="Montserrat"/>
              </a:rPr>
              <a:t>.</a:t>
            </a:r>
            <a:endParaRPr lang="ru-RU" sz="2100" b="1" dirty="0">
              <a:solidFill>
                <a:srgbClr val="7030A0"/>
              </a:solidFill>
              <a:latin typeface="Montserrat"/>
            </a:endParaRPr>
          </a:p>
        </p:txBody>
      </p:sp>
      <p:graphicFrame>
        <p:nvGraphicFramePr>
          <p:cNvPr id="11" name="Диаграмма 10"/>
          <p:cNvGraphicFramePr>
            <a:graphicFrameLocks/>
          </p:cNvGraphicFramePr>
          <p:nvPr>
            <p:extLst>
              <p:ext uri="{D42A27DB-BD31-4B8C-83A1-F6EECF244321}">
                <p14:modId xmlns:p14="http://schemas.microsoft.com/office/powerpoint/2010/main" val="1819748629"/>
              </p:ext>
            </p:extLst>
          </p:nvPr>
        </p:nvGraphicFramePr>
        <p:xfrm>
          <a:off x="1743313" y="673769"/>
          <a:ext cx="9041729" cy="360546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Диаграмма 11"/>
          <p:cNvGraphicFramePr>
            <a:graphicFrameLocks/>
          </p:cNvGraphicFramePr>
          <p:nvPr>
            <p:extLst>
              <p:ext uri="{D42A27DB-BD31-4B8C-83A1-F6EECF244321}">
                <p14:modId xmlns:p14="http://schemas.microsoft.com/office/powerpoint/2010/main" val="2877286051"/>
              </p:ext>
            </p:extLst>
          </p:nvPr>
        </p:nvGraphicFramePr>
        <p:xfrm>
          <a:off x="2213809" y="4223084"/>
          <a:ext cx="8133347" cy="2478505"/>
        </p:xfrm>
        <a:graphic>
          <a:graphicData uri="http://schemas.openxmlformats.org/drawingml/2006/chart">
            <c:chart xmlns:c="http://schemas.openxmlformats.org/drawingml/2006/chart" xmlns:r="http://schemas.openxmlformats.org/officeDocument/2006/relationships" r:id="rId5"/>
          </a:graphicData>
        </a:graphic>
      </p:graphicFrame>
      <p:sp>
        <p:nvSpPr>
          <p:cNvPr id="13" name="Номер слайда 1"/>
          <p:cNvSpPr>
            <a:spLocks noGrp="1"/>
          </p:cNvSpPr>
          <p:nvPr>
            <p:ph type="sldNum" sz="quarter" idx="12"/>
          </p:nvPr>
        </p:nvSpPr>
        <p:spPr>
          <a:xfrm>
            <a:off x="8610600" y="6356350"/>
            <a:ext cx="2743200" cy="365125"/>
          </a:xfrm>
        </p:spPr>
        <p:txBody>
          <a:bodyPr/>
          <a:lstStyle/>
          <a:p>
            <a:fld id="{ED80958F-062F-4223-9EB6-1AB4DB863CFC}" type="slidenum">
              <a:rPr lang="ru-RU" sz="2000" b="1" smtClean="0">
                <a:solidFill>
                  <a:srgbClr val="0070C0"/>
                </a:solidFill>
                <a:latin typeface="Times New Roman" pitchFamily="18" charset="0"/>
                <a:cs typeface="Times New Roman" pitchFamily="18" charset="0"/>
              </a:rPr>
              <a:t>3</a:t>
            </a:fld>
            <a:endParaRPr lang="ru-RU" sz="20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17412085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2" name="Рисунок 21">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21" name="Рисунок 20">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2" name="Номер слайда 1"/>
          <p:cNvSpPr>
            <a:spLocks noGrp="1"/>
          </p:cNvSpPr>
          <p:nvPr>
            <p:ph type="sldNum" sz="quarter" idx="10"/>
          </p:nvPr>
        </p:nvSpPr>
        <p:spPr bwMode="auto"/>
        <p:txBody>
          <a:bodyPr/>
          <a:lstStyle/>
          <a:p>
            <a:pPr>
              <a:defRPr/>
            </a:pPr>
            <a:fld id="{2B1BC68D-7085-461E-8C90-1E57C4339781}" type="slidenum">
              <a:rPr lang="ru-RU"/>
              <a:t>30</a:t>
            </a:fld>
            <a:endParaRPr lang="ru-RU"/>
          </a:p>
        </p:txBody>
      </p:sp>
      <p:grpSp>
        <p:nvGrpSpPr>
          <p:cNvPr id="3" name="object 27"/>
          <p:cNvGrpSpPr>
            <a:grpSpLocks noGrp="1"/>
          </p:cNvGrpSpPr>
          <p:nvPr/>
        </p:nvGrpSpPr>
        <p:grpSpPr bwMode="auto">
          <a:xfrm>
            <a:off x="2014536" y="208839"/>
            <a:ext cx="8448676" cy="1200861"/>
            <a:chOff x="4957317" y="5912865"/>
            <a:chExt cx="2987675" cy="772160"/>
          </a:xfrm>
        </p:grpSpPr>
        <p:sp>
          <p:nvSpPr>
            <p:cNvPr id="27" name="object 28"/>
            <p:cNvSpPr/>
            <p:nvPr/>
          </p:nvSpPr>
          <p:spPr bwMode="auto">
            <a:xfrm>
              <a:off x="4963667" y="5919215"/>
              <a:ext cx="2974975" cy="759460"/>
            </a:xfrm>
            <a:custGeom>
              <a:avLst/>
              <a:gdLst/>
              <a:ahLst/>
              <a:cxnLst/>
              <a:rect l="l" t="t" r="r" b="b"/>
              <a:pathLst>
                <a:path w="2974975" h="759459" extrusionOk="0">
                  <a:moveTo>
                    <a:pt x="2848356" y="0"/>
                  </a:moveTo>
                  <a:lnTo>
                    <a:pt x="126492" y="0"/>
                  </a:lnTo>
                  <a:lnTo>
                    <a:pt x="77259" y="9939"/>
                  </a:lnTo>
                  <a:lnTo>
                    <a:pt x="37052" y="37047"/>
                  </a:lnTo>
                  <a:lnTo>
                    <a:pt x="9941" y="77254"/>
                  </a:lnTo>
                  <a:lnTo>
                    <a:pt x="0" y="126492"/>
                  </a:lnTo>
                  <a:lnTo>
                    <a:pt x="0" y="632460"/>
                  </a:lnTo>
                  <a:lnTo>
                    <a:pt x="9941" y="681697"/>
                  </a:lnTo>
                  <a:lnTo>
                    <a:pt x="37052" y="721904"/>
                  </a:lnTo>
                  <a:lnTo>
                    <a:pt x="77259" y="749012"/>
                  </a:lnTo>
                  <a:lnTo>
                    <a:pt x="126492" y="758952"/>
                  </a:lnTo>
                  <a:lnTo>
                    <a:pt x="2848356" y="758952"/>
                  </a:lnTo>
                  <a:lnTo>
                    <a:pt x="2897588" y="749012"/>
                  </a:lnTo>
                  <a:lnTo>
                    <a:pt x="2937795" y="721904"/>
                  </a:lnTo>
                  <a:lnTo>
                    <a:pt x="2964906" y="681697"/>
                  </a:lnTo>
                  <a:lnTo>
                    <a:pt x="2974848" y="632460"/>
                  </a:lnTo>
                  <a:lnTo>
                    <a:pt x="2974848" y="126492"/>
                  </a:lnTo>
                  <a:lnTo>
                    <a:pt x="2964906" y="77254"/>
                  </a:lnTo>
                  <a:lnTo>
                    <a:pt x="2937795" y="37047"/>
                  </a:lnTo>
                  <a:lnTo>
                    <a:pt x="2897588" y="9939"/>
                  </a:lnTo>
                  <a:lnTo>
                    <a:pt x="2848356" y="0"/>
                  </a:lnTo>
                  <a:close/>
                </a:path>
              </a:pathLst>
            </a:custGeom>
          </p:spPr>
          <p:style>
            <a:lnRef idx="1">
              <a:schemeClr val="accent1"/>
            </a:lnRef>
            <a:fillRef idx="2">
              <a:schemeClr val="accent1"/>
            </a:fillRef>
            <a:effectRef idx="1">
              <a:schemeClr val="accent1"/>
            </a:effectRef>
            <a:fontRef idx="minor">
              <a:schemeClr val="dk1"/>
            </a:fontRef>
          </p:style>
          <p:txBody>
            <a:bodyPr wrap="square" lIns="36000" tIns="36000" rIns="36000" bIns="36000" rtlCol="0"/>
            <a:lstStyle/>
            <a:p>
              <a:pPr>
                <a:defRPr/>
              </a:pPr>
              <a:endParaRPr>
                <a:solidFill>
                  <a:schemeClr val="accent1"/>
                </a:solidFill>
              </a:endParaRPr>
            </a:p>
          </p:txBody>
        </p:sp>
        <p:sp>
          <p:nvSpPr>
            <p:cNvPr id="28" name="object 29"/>
            <p:cNvSpPr/>
            <p:nvPr/>
          </p:nvSpPr>
          <p:spPr bwMode="auto">
            <a:xfrm>
              <a:off x="4963667" y="5919215"/>
              <a:ext cx="2974975" cy="759460"/>
            </a:xfrm>
            <a:custGeom>
              <a:avLst/>
              <a:gdLst/>
              <a:ahLst/>
              <a:cxnLst/>
              <a:rect l="l" t="t" r="r" b="b"/>
              <a:pathLst>
                <a:path w="2974975" h="759459" extrusionOk="0">
                  <a:moveTo>
                    <a:pt x="0" y="126492"/>
                  </a:moveTo>
                  <a:lnTo>
                    <a:pt x="9941" y="77254"/>
                  </a:lnTo>
                  <a:lnTo>
                    <a:pt x="37052" y="37047"/>
                  </a:lnTo>
                  <a:lnTo>
                    <a:pt x="77259" y="9939"/>
                  </a:lnTo>
                  <a:lnTo>
                    <a:pt x="126492" y="0"/>
                  </a:lnTo>
                  <a:lnTo>
                    <a:pt x="2848356" y="0"/>
                  </a:lnTo>
                  <a:lnTo>
                    <a:pt x="2897588" y="9939"/>
                  </a:lnTo>
                  <a:lnTo>
                    <a:pt x="2937795" y="37047"/>
                  </a:lnTo>
                  <a:lnTo>
                    <a:pt x="2964906" y="77254"/>
                  </a:lnTo>
                  <a:lnTo>
                    <a:pt x="2974848" y="126492"/>
                  </a:lnTo>
                  <a:lnTo>
                    <a:pt x="2974848" y="632460"/>
                  </a:lnTo>
                  <a:lnTo>
                    <a:pt x="2964906" y="681697"/>
                  </a:lnTo>
                  <a:lnTo>
                    <a:pt x="2937795" y="721904"/>
                  </a:lnTo>
                  <a:lnTo>
                    <a:pt x="2897588" y="749012"/>
                  </a:lnTo>
                  <a:lnTo>
                    <a:pt x="2848356" y="758952"/>
                  </a:lnTo>
                  <a:lnTo>
                    <a:pt x="126492" y="758952"/>
                  </a:lnTo>
                  <a:lnTo>
                    <a:pt x="77259" y="749012"/>
                  </a:lnTo>
                  <a:lnTo>
                    <a:pt x="37052" y="721904"/>
                  </a:lnTo>
                  <a:lnTo>
                    <a:pt x="9941" y="681697"/>
                  </a:lnTo>
                  <a:lnTo>
                    <a:pt x="0" y="632460"/>
                  </a:lnTo>
                  <a:lnTo>
                    <a:pt x="0" y="126492"/>
                  </a:lnTo>
                  <a:close/>
                </a:path>
              </a:pathLst>
            </a:custGeom>
            <a:ln/>
          </p:spPr>
          <p:style>
            <a:lnRef idx="1">
              <a:schemeClr val="accent1"/>
            </a:lnRef>
            <a:fillRef idx="2">
              <a:schemeClr val="accent1"/>
            </a:fillRef>
            <a:effectRef idx="1">
              <a:schemeClr val="accent1"/>
            </a:effectRef>
            <a:fontRef idx="minor">
              <a:schemeClr val="dk1"/>
            </a:fontRef>
          </p:style>
          <p:txBody>
            <a:bodyPr wrap="square" lIns="36000" tIns="36000" rIns="36000" bIns="36000" rtlCol="0"/>
            <a:lstStyle/>
            <a:p>
              <a:pPr>
                <a:defRPr/>
              </a:pPr>
              <a:endParaRPr/>
            </a:p>
          </p:txBody>
        </p:sp>
      </p:grpSp>
      <p:sp>
        <p:nvSpPr>
          <p:cNvPr id="29" name="Прямоугольник 28"/>
          <p:cNvSpPr/>
          <p:nvPr/>
        </p:nvSpPr>
        <p:spPr bwMode="auto">
          <a:xfrm>
            <a:off x="1351127" y="204716"/>
            <a:ext cx="9403307" cy="1785104"/>
          </a:xfrm>
          <a:prstGeom prst="rect">
            <a:avLst/>
          </a:prstGeom>
        </p:spPr>
        <p:txBody>
          <a:bodyPr wrap="square">
            <a:spAutoFit/>
          </a:bodyPr>
          <a:lstStyle/>
          <a:p>
            <a:pPr algn="ctr">
              <a:defRPr/>
            </a:pPr>
            <a:endParaRPr lang="ru-RU" sz="2000" b="1" dirty="0">
              <a:solidFill>
                <a:schemeClr val="bg1"/>
              </a:solidFill>
            </a:endParaRPr>
          </a:p>
          <a:p>
            <a:pPr algn="ctr">
              <a:defRPr/>
            </a:pPr>
            <a:r>
              <a:rPr lang="ru-RU" sz="2000" b="1" dirty="0" smtClean="0">
                <a:solidFill>
                  <a:schemeClr val="bg1"/>
                </a:solidFill>
              </a:rPr>
              <a:t>   Противодействие </a:t>
            </a:r>
            <a:r>
              <a:rPr lang="ru-RU" sz="2000" b="1" dirty="0">
                <a:solidFill>
                  <a:schemeClr val="bg1"/>
                </a:solidFill>
              </a:rPr>
              <a:t>нелегальной занятости </a:t>
            </a:r>
            <a:endParaRPr lang="ru-RU" sz="2000" b="1" dirty="0" smtClean="0">
              <a:solidFill>
                <a:schemeClr val="bg1"/>
              </a:solidFill>
            </a:endParaRPr>
          </a:p>
          <a:p>
            <a:pPr algn="ctr">
              <a:defRPr/>
            </a:pPr>
            <a:r>
              <a:rPr lang="ru-RU" sz="2000" b="1" dirty="0" smtClean="0">
                <a:solidFill>
                  <a:schemeClr val="bg1"/>
                </a:solidFill>
              </a:rPr>
              <a:t>на </a:t>
            </a:r>
            <a:r>
              <a:rPr lang="ru-RU" sz="2000" b="1" dirty="0">
                <a:solidFill>
                  <a:schemeClr val="bg1"/>
                </a:solidFill>
              </a:rPr>
              <a:t>территории Республики Алтай</a:t>
            </a:r>
            <a:endParaRPr dirty="0"/>
          </a:p>
          <a:p>
            <a:pPr algn="ctr">
              <a:defRPr/>
            </a:pPr>
            <a:r>
              <a:rPr lang="ru-RU" sz="2500" b="1" dirty="0">
                <a:solidFill>
                  <a:schemeClr val="bg1"/>
                </a:solidFill>
              </a:rPr>
              <a:t/>
            </a:r>
            <a:br>
              <a:rPr lang="ru-RU" sz="2500" b="1" dirty="0">
                <a:solidFill>
                  <a:schemeClr val="bg1"/>
                </a:solidFill>
              </a:rPr>
            </a:br>
            <a:endParaRPr lang="ru-RU" sz="2500" b="1" dirty="0">
              <a:solidFill>
                <a:schemeClr val="bg1"/>
              </a:solidFill>
            </a:endParaRPr>
          </a:p>
        </p:txBody>
      </p:sp>
      <p:sp>
        <p:nvSpPr>
          <p:cNvPr id="30" name="object 13"/>
          <p:cNvSpPr/>
          <p:nvPr/>
        </p:nvSpPr>
        <p:spPr bwMode="auto">
          <a:xfrm>
            <a:off x="1995896" y="1962149"/>
            <a:ext cx="2505074" cy="1296538"/>
          </a:xfrm>
          <a:custGeom>
            <a:avLst/>
            <a:gdLst/>
            <a:ahLst/>
            <a:cxnLst/>
            <a:rect l="l" t="t" r="r" b="b"/>
            <a:pathLst>
              <a:path w="2646045" h="1396364" extrusionOk="0">
                <a:moveTo>
                  <a:pt x="2413000" y="0"/>
                </a:moveTo>
                <a:lnTo>
                  <a:pt x="232664" y="0"/>
                </a:lnTo>
                <a:lnTo>
                  <a:pt x="185766" y="4725"/>
                </a:lnTo>
                <a:lnTo>
                  <a:pt x="142089" y="18280"/>
                </a:lnTo>
                <a:lnTo>
                  <a:pt x="102567" y="39728"/>
                </a:lnTo>
                <a:lnTo>
                  <a:pt x="68135" y="68135"/>
                </a:lnTo>
                <a:lnTo>
                  <a:pt x="39728" y="102567"/>
                </a:lnTo>
                <a:lnTo>
                  <a:pt x="18280" y="142089"/>
                </a:lnTo>
                <a:lnTo>
                  <a:pt x="4725" y="185766"/>
                </a:lnTo>
                <a:lnTo>
                  <a:pt x="0" y="232663"/>
                </a:lnTo>
                <a:lnTo>
                  <a:pt x="0" y="1163319"/>
                </a:lnTo>
                <a:lnTo>
                  <a:pt x="4725" y="1210217"/>
                </a:lnTo>
                <a:lnTo>
                  <a:pt x="18280" y="1253894"/>
                </a:lnTo>
                <a:lnTo>
                  <a:pt x="39728" y="1293416"/>
                </a:lnTo>
                <a:lnTo>
                  <a:pt x="68135" y="1327848"/>
                </a:lnTo>
                <a:lnTo>
                  <a:pt x="102567" y="1356255"/>
                </a:lnTo>
                <a:lnTo>
                  <a:pt x="142089" y="1377703"/>
                </a:lnTo>
                <a:lnTo>
                  <a:pt x="185766" y="1391258"/>
                </a:lnTo>
                <a:lnTo>
                  <a:pt x="232664" y="1395984"/>
                </a:lnTo>
                <a:lnTo>
                  <a:pt x="2413000" y="1395984"/>
                </a:lnTo>
                <a:lnTo>
                  <a:pt x="2459897" y="1391258"/>
                </a:lnTo>
                <a:lnTo>
                  <a:pt x="2503574" y="1377703"/>
                </a:lnTo>
                <a:lnTo>
                  <a:pt x="2543096" y="1356255"/>
                </a:lnTo>
                <a:lnTo>
                  <a:pt x="2577528" y="1327848"/>
                </a:lnTo>
                <a:lnTo>
                  <a:pt x="2605935" y="1293416"/>
                </a:lnTo>
                <a:lnTo>
                  <a:pt x="2627383" y="1253894"/>
                </a:lnTo>
                <a:lnTo>
                  <a:pt x="2640938" y="1210217"/>
                </a:lnTo>
                <a:lnTo>
                  <a:pt x="2645664" y="1163319"/>
                </a:lnTo>
                <a:lnTo>
                  <a:pt x="2645664" y="232663"/>
                </a:lnTo>
                <a:lnTo>
                  <a:pt x="2640938" y="185766"/>
                </a:lnTo>
                <a:lnTo>
                  <a:pt x="2627383" y="142089"/>
                </a:lnTo>
                <a:lnTo>
                  <a:pt x="2605935" y="102567"/>
                </a:lnTo>
                <a:lnTo>
                  <a:pt x="2577528" y="68135"/>
                </a:lnTo>
                <a:lnTo>
                  <a:pt x="2543096" y="39728"/>
                </a:lnTo>
                <a:lnTo>
                  <a:pt x="2503574" y="18280"/>
                </a:lnTo>
                <a:lnTo>
                  <a:pt x="2459897" y="4725"/>
                </a:lnTo>
                <a:lnTo>
                  <a:pt x="2413000" y="0"/>
                </a:lnTo>
                <a:close/>
              </a:path>
            </a:pathLst>
          </a:custGeom>
        </p:spPr>
        <p:style>
          <a:lnRef idx="1">
            <a:schemeClr val="accent1"/>
          </a:lnRef>
          <a:fillRef idx="3">
            <a:schemeClr val="accent1"/>
          </a:fillRef>
          <a:effectRef idx="2">
            <a:schemeClr val="accent1"/>
          </a:effectRef>
          <a:fontRef idx="minor">
            <a:schemeClr val="lt1"/>
          </a:fontRef>
        </p:style>
        <p:txBody>
          <a:bodyPr wrap="square" lIns="36000" tIns="36000" rIns="36000" bIns="36000" rtlCol="0"/>
          <a:lstStyle/>
          <a:p>
            <a:pPr marL="492759" marR="5080" indent="-480695" algn="ctr">
              <a:lnSpc>
                <a:spcPct val="100000"/>
              </a:lnSpc>
              <a:spcBef>
                <a:spcPts val="100"/>
              </a:spcBef>
              <a:defRPr/>
            </a:pPr>
            <a:r>
              <a:rPr lang="ru-RU" sz="1600" b="1" spc="-10">
                <a:solidFill>
                  <a:srgbClr val="FFFFFF"/>
                </a:solidFill>
                <a:cs typeface="Calibri"/>
              </a:rPr>
              <a:t>Создана МВК</a:t>
            </a:r>
            <a:endParaRPr/>
          </a:p>
          <a:p>
            <a:pPr marL="492759" marR="5080" indent="-480695" algn="ctr">
              <a:lnSpc>
                <a:spcPct val="100000"/>
              </a:lnSpc>
              <a:spcBef>
                <a:spcPts val="100"/>
              </a:spcBef>
              <a:defRPr/>
            </a:pPr>
            <a:r>
              <a:rPr lang="ru-RU" sz="1600" b="1" spc="-10">
                <a:solidFill>
                  <a:srgbClr val="FFFFFF"/>
                </a:solidFill>
                <a:cs typeface="Calibri"/>
              </a:rPr>
              <a:t>по противодействию </a:t>
            </a:r>
            <a:endParaRPr/>
          </a:p>
          <a:p>
            <a:pPr marL="492759" marR="5080" indent="-480695" algn="ctr">
              <a:lnSpc>
                <a:spcPct val="100000"/>
              </a:lnSpc>
              <a:spcBef>
                <a:spcPts val="100"/>
              </a:spcBef>
              <a:defRPr/>
            </a:pPr>
            <a:r>
              <a:rPr lang="ru-RU" sz="1600" b="1" spc="-10">
                <a:solidFill>
                  <a:srgbClr val="FFFFFF"/>
                </a:solidFill>
                <a:cs typeface="Calibri"/>
              </a:rPr>
              <a:t>нелегальной занятости </a:t>
            </a:r>
            <a:endParaRPr/>
          </a:p>
          <a:p>
            <a:pPr marL="492759" marR="5080" indent="-480695" algn="ctr">
              <a:lnSpc>
                <a:spcPct val="100000"/>
              </a:lnSpc>
              <a:spcBef>
                <a:spcPts val="100"/>
              </a:spcBef>
              <a:defRPr/>
            </a:pPr>
            <a:r>
              <a:rPr lang="ru-RU" sz="1600" b="1" spc="-10">
                <a:solidFill>
                  <a:srgbClr val="FFFFFF"/>
                </a:solidFill>
                <a:cs typeface="Calibri"/>
              </a:rPr>
              <a:t> </a:t>
            </a:r>
            <a:endParaRPr/>
          </a:p>
        </p:txBody>
      </p:sp>
      <p:sp>
        <p:nvSpPr>
          <p:cNvPr id="31" name="object 13"/>
          <p:cNvSpPr/>
          <p:nvPr/>
        </p:nvSpPr>
        <p:spPr bwMode="auto">
          <a:xfrm>
            <a:off x="2258970" y="3715389"/>
            <a:ext cx="1978926" cy="1214648"/>
          </a:xfrm>
          <a:custGeom>
            <a:avLst/>
            <a:gdLst/>
            <a:ahLst/>
            <a:cxnLst/>
            <a:rect l="l" t="t" r="r" b="b"/>
            <a:pathLst>
              <a:path w="2646045" h="1396364" extrusionOk="0">
                <a:moveTo>
                  <a:pt x="2413000" y="0"/>
                </a:moveTo>
                <a:lnTo>
                  <a:pt x="232664" y="0"/>
                </a:lnTo>
                <a:lnTo>
                  <a:pt x="185766" y="4725"/>
                </a:lnTo>
                <a:lnTo>
                  <a:pt x="142089" y="18280"/>
                </a:lnTo>
                <a:lnTo>
                  <a:pt x="102567" y="39728"/>
                </a:lnTo>
                <a:lnTo>
                  <a:pt x="68135" y="68135"/>
                </a:lnTo>
                <a:lnTo>
                  <a:pt x="39728" y="102567"/>
                </a:lnTo>
                <a:lnTo>
                  <a:pt x="18280" y="142089"/>
                </a:lnTo>
                <a:lnTo>
                  <a:pt x="4725" y="185766"/>
                </a:lnTo>
                <a:lnTo>
                  <a:pt x="0" y="232663"/>
                </a:lnTo>
                <a:lnTo>
                  <a:pt x="0" y="1163319"/>
                </a:lnTo>
                <a:lnTo>
                  <a:pt x="4725" y="1210217"/>
                </a:lnTo>
                <a:lnTo>
                  <a:pt x="18280" y="1253894"/>
                </a:lnTo>
                <a:lnTo>
                  <a:pt x="39728" y="1293416"/>
                </a:lnTo>
                <a:lnTo>
                  <a:pt x="68135" y="1327848"/>
                </a:lnTo>
                <a:lnTo>
                  <a:pt x="102567" y="1356255"/>
                </a:lnTo>
                <a:lnTo>
                  <a:pt x="142089" y="1377703"/>
                </a:lnTo>
                <a:lnTo>
                  <a:pt x="185766" y="1391258"/>
                </a:lnTo>
                <a:lnTo>
                  <a:pt x="232664" y="1395984"/>
                </a:lnTo>
                <a:lnTo>
                  <a:pt x="2413000" y="1395984"/>
                </a:lnTo>
                <a:lnTo>
                  <a:pt x="2459897" y="1391258"/>
                </a:lnTo>
                <a:lnTo>
                  <a:pt x="2503574" y="1377703"/>
                </a:lnTo>
                <a:lnTo>
                  <a:pt x="2543096" y="1356255"/>
                </a:lnTo>
                <a:lnTo>
                  <a:pt x="2577528" y="1327848"/>
                </a:lnTo>
                <a:lnTo>
                  <a:pt x="2605935" y="1293416"/>
                </a:lnTo>
                <a:lnTo>
                  <a:pt x="2627383" y="1253894"/>
                </a:lnTo>
                <a:lnTo>
                  <a:pt x="2640938" y="1210217"/>
                </a:lnTo>
                <a:lnTo>
                  <a:pt x="2645664" y="1163319"/>
                </a:lnTo>
                <a:lnTo>
                  <a:pt x="2645664" y="232663"/>
                </a:lnTo>
                <a:lnTo>
                  <a:pt x="2640938" y="185766"/>
                </a:lnTo>
                <a:lnTo>
                  <a:pt x="2627383" y="142089"/>
                </a:lnTo>
                <a:lnTo>
                  <a:pt x="2605935" y="102567"/>
                </a:lnTo>
                <a:lnTo>
                  <a:pt x="2577528" y="68135"/>
                </a:lnTo>
                <a:lnTo>
                  <a:pt x="2543096" y="39728"/>
                </a:lnTo>
                <a:lnTo>
                  <a:pt x="2503574" y="18280"/>
                </a:lnTo>
                <a:lnTo>
                  <a:pt x="2459897" y="4725"/>
                </a:lnTo>
                <a:lnTo>
                  <a:pt x="2413000" y="0"/>
                </a:lnTo>
                <a:close/>
              </a:path>
            </a:pathLst>
          </a:custGeom>
        </p:spPr>
        <p:style>
          <a:lnRef idx="1">
            <a:schemeClr val="accent1"/>
          </a:lnRef>
          <a:fillRef idx="3">
            <a:schemeClr val="accent1"/>
          </a:fillRef>
          <a:effectRef idx="2">
            <a:schemeClr val="accent1"/>
          </a:effectRef>
          <a:fontRef idx="minor">
            <a:schemeClr val="lt1"/>
          </a:fontRef>
        </p:style>
        <p:txBody>
          <a:bodyPr wrap="square" lIns="36000" tIns="36000" rIns="36000" bIns="36000" rtlCol="0"/>
          <a:lstStyle/>
          <a:p>
            <a:pPr lvl="0" algn="ctr">
              <a:defRPr/>
            </a:pPr>
            <a:r>
              <a:rPr lang="ru-RU" sz="1600" b="1">
                <a:solidFill>
                  <a:schemeClr val="bg1"/>
                </a:solidFill>
                <a:latin typeface="Montserrat SemiBold"/>
                <a:cs typeface="Arial"/>
              </a:rPr>
              <a:t>Созданы 11 рабочих групп  </a:t>
            </a:r>
            <a:endParaRPr/>
          </a:p>
        </p:txBody>
      </p:sp>
      <p:sp>
        <p:nvSpPr>
          <p:cNvPr id="16" name="object 13"/>
          <p:cNvSpPr/>
          <p:nvPr/>
        </p:nvSpPr>
        <p:spPr bwMode="auto">
          <a:xfrm>
            <a:off x="4881207" y="2014467"/>
            <a:ext cx="2249605" cy="1367050"/>
          </a:xfrm>
          <a:custGeom>
            <a:avLst/>
            <a:gdLst/>
            <a:ahLst/>
            <a:cxnLst/>
            <a:rect l="l" t="t" r="r" b="b"/>
            <a:pathLst>
              <a:path w="2646045" h="1396364" extrusionOk="0">
                <a:moveTo>
                  <a:pt x="2413000" y="0"/>
                </a:moveTo>
                <a:lnTo>
                  <a:pt x="232664" y="0"/>
                </a:lnTo>
                <a:lnTo>
                  <a:pt x="185766" y="4725"/>
                </a:lnTo>
                <a:lnTo>
                  <a:pt x="142089" y="18280"/>
                </a:lnTo>
                <a:lnTo>
                  <a:pt x="102567" y="39728"/>
                </a:lnTo>
                <a:lnTo>
                  <a:pt x="68135" y="68135"/>
                </a:lnTo>
                <a:lnTo>
                  <a:pt x="39728" y="102567"/>
                </a:lnTo>
                <a:lnTo>
                  <a:pt x="18280" y="142089"/>
                </a:lnTo>
                <a:lnTo>
                  <a:pt x="4725" y="185766"/>
                </a:lnTo>
                <a:lnTo>
                  <a:pt x="0" y="232663"/>
                </a:lnTo>
                <a:lnTo>
                  <a:pt x="0" y="1163319"/>
                </a:lnTo>
                <a:lnTo>
                  <a:pt x="4725" y="1210217"/>
                </a:lnTo>
                <a:lnTo>
                  <a:pt x="18280" y="1253894"/>
                </a:lnTo>
                <a:lnTo>
                  <a:pt x="39728" y="1293416"/>
                </a:lnTo>
                <a:lnTo>
                  <a:pt x="68135" y="1327848"/>
                </a:lnTo>
                <a:lnTo>
                  <a:pt x="102567" y="1356255"/>
                </a:lnTo>
                <a:lnTo>
                  <a:pt x="142089" y="1377703"/>
                </a:lnTo>
                <a:lnTo>
                  <a:pt x="185766" y="1391258"/>
                </a:lnTo>
                <a:lnTo>
                  <a:pt x="232664" y="1395984"/>
                </a:lnTo>
                <a:lnTo>
                  <a:pt x="2413000" y="1395984"/>
                </a:lnTo>
                <a:lnTo>
                  <a:pt x="2459897" y="1391258"/>
                </a:lnTo>
                <a:lnTo>
                  <a:pt x="2503574" y="1377703"/>
                </a:lnTo>
                <a:lnTo>
                  <a:pt x="2543096" y="1356255"/>
                </a:lnTo>
                <a:lnTo>
                  <a:pt x="2577528" y="1327848"/>
                </a:lnTo>
                <a:lnTo>
                  <a:pt x="2605935" y="1293416"/>
                </a:lnTo>
                <a:lnTo>
                  <a:pt x="2627383" y="1253894"/>
                </a:lnTo>
                <a:lnTo>
                  <a:pt x="2640938" y="1210217"/>
                </a:lnTo>
                <a:lnTo>
                  <a:pt x="2645664" y="1163319"/>
                </a:lnTo>
                <a:lnTo>
                  <a:pt x="2645664" y="232663"/>
                </a:lnTo>
                <a:lnTo>
                  <a:pt x="2640938" y="185766"/>
                </a:lnTo>
                <a:lnTo>
                  <a:pt x="2627383" y="142089"/>
                </a:lnTo>
                <a:lnTo>
                  <a:pt x="2605935" y="102567"/>
                </a:lnTo>
                <a:lnTo>
                  <a:pt x="2577528" y="68135"/>
                </a:lnTo>
                <a:lnTo>
                  <a:pt x="2543096" y="39728"/>
                </a:lnTo>
                <a:lnTo>
                  <a:pt x="2503574" y="18280"/>
                </a:lnTo>
                <a:lnTo>
                  <a:pt x="2459897" y="4725"/>
                </a:lnTo>
                <a:lnTo>
                  <a:pt x="2413000" y="0"/>
                </a:lnTo>
                <a:close/>
              </a:path>
            </a:pathLst>
          </a:custGeom>
        </p:spPr>
        <p:style>
          <a:lnRef idx="1">
            <a:schemeClr val="accent1"/>
          </a:lnRef>
          <a:fillRef idx="3">
            <a:schemeClr val="accent1"/>
          </a:fillRef>
          <a:effectRef idx="2">
            <a:schemeClr val="accent1"/>
          </a:effectRef>
          <a:fontRef idx="minor">
            <a:schemeClr val="lt1"/>
          </a:fontRef>
        </p:style>
        <p:txBody>
          <a:bodyPr wrap="square" lIns="36000" tIns="36000" rIns="36000" bIns="36000" rtlCol="0"/>
          <a:lstStyle/>
          <a:p>
            <a:pPr lvl="0" algn="ctr">
              <a:defRPr/>
            </a:pPr>
            <a:r>
              <a:rPr lang="ru-RU" sz="1600" b="1">
                <a:solidFill>
                  <a:schemeClr val="bg1"/>
                </a:solidFill>
                <a:cs typeface="Arial"/>
              </a:rPr>
              <a:t>Показатель на 2025 год – 10 000 человек</a:t>
            </a:r>
            <a:endParaRPr/>
          </a:p>
        </p:txBody>
      </p:sp>
      <p:sp>
        <p:nvSpPr>
          <p:cNvPr id="17" name="object 13"/>
          <p:cNvSpPr/>
          <p:nvPr/>
        </p:nvSpPr>
        <p:spPr bwMode="auto">
          <a:xfrm>
            <a:off x="4885898" y="3686175"/>
            <a:ext cx="2229277" cy="1213372"/>
          </a:xfrm>
          <a:custGeom>
            <a:avLst/>
            <a:gdLst/>
            <a:ahLst/>
            <a:cxnLst/>
            <a:rect l="l" t="t" r="r" b="b"/>
            <a:pathLst>
              <a:path w="2646045" h="1396364" extrusionOk="0">
                <a:moveTo>
                  <a:pt x="2413000" y="0"/>
                </a:moveTo>
                <a:lnTo>
                  <a:pt x="232664" y="0"/>
                </a:lnTo>
                <a:lnTo>
                  <a:pt x="185766" y="4725"/>
                </a:lnTo>
                <a:lnTo>
                  <a:pt x="142089" y="18280"/>
                </a:lnTo>
                <a:lnTo>
                  <a:pt x="102567" y="39728"/>
                </a:lnTo>
                <a:lnTo>
                  <a:pt x="68135" y="68135"/>
                </a:lnTo>
                <a:lnTo>
                  <a:pt x="39728" y="102567"/>
                </a:lnTo>
                <a:lnTo>
                  <a:pt x="18280" y="142089"/>
                </a:lnTo>
                <a:lnTo>
                  <a:pt x="4725" y="185766"/>
                </a:lnTo>
                <a:lnTo>
                  <a:pt x="0" y="232663"/>
                </a:lnTo>
                <a:lnTo>
                  <a:pt x="0" y="1163319"/>
                </a:lnTo>
                <a:lnTo>
                  <a:pt x="4725" y="1210217"/>
                </a:lnTo>
                <a:lnTo>
                  <a:pt x="18280" y="1253894"/>
                </a:lnTo>
                <a:lnTo>
                  <a:pt x="39728" y="1293416"/>
                </a:lnTo>
                <a:lnTo>
                  <a:pt x="68135" y="1327848"/>
                </a:lnTo>
                <a:lnTo>
                  <a:pt x="102567" y="1356255"/>
                </a:lnTo>
                <a:lnTo>
                  <a:pt x="142089" y="1377703"/>
                </a:lnTo>
                <a:lnTo>
                  <a:pt x="185766" y="1391258"/>
                </a:lnTo>
                <a:lnTo>
                  <a:pt x="232664" y="1395984"/>
                </a:lnTo>
                <a:lnTo>
                  <a:pt x="2413000" y="1395984"/>
                </a:lnTo>
                <a:lnTo>
                  <a:pt x="2459897" y="1391258"/>
                </a:lnTo>
                <a:lnTo>
                  <a:pt x="2503574" y="1377703"/>
                </a:lnTo>
                <a:lnTo>
                  <a:pt x="2543096" y="1356255"/>
                </a:lnTo>
                <a:lnTo>
                  <a:pt x="2577528" y="1327848"/>
                </a:lnTo>
                <a:lnTo>
                  <a:pt x="2605935" y="1293416"/>
                </a:lnTo>
                <a:lnTo>
                  <a:pt x="2627383" y="1253894"/>
                </a:lnTo>
                <a:lnTo>
                  <a:pt x="2640938" y="1210217"/>
                </a:lnTo>
                <a:lnTo>
                  <a:pt x="2645664" y="1163319"/>
                </a:lnTo>
                <a:lnTo>
                  <a:pt x="2645664" y="232663"/>
                </a:lnTo>
                <a:lnTo>
                  <a:pt x="2640938" y="185766"/>
                </a:lnTo>
                <a:lnTo>
                  <a:pt x="2627383" y="142089"/>
                </a:lnTo>
                <a:lnTo>
                  <a:pt x="2605935" y="102567"/>
                </a:lnTo>
                <a:lnTo>
                  <a:pt x="2577528" y="68135"/>
                </a:lnTo>
                <a:lnTo>
                  <a:pt x="2543096" y="39728"/>
                </a:lnTo>
                <a:lnTo>
                  <a:pt x="2503574" y="18280"/>
                </a:lnTo>
                <a:lnTo>
                  <a:pt x="2459897" y="4725"/>
                </a:lnTo>
                <a:lnTo>
                  <a:pt x="2413000" y="0"/>
                </a:lnTo>
                <a:close/>
              </a:path>
            </a:pathLst>
          </a:custGeom>
        </p:spPr>
        <p:style>
          <a:lnRef idx="1">
            <a:schemeClr val="accent1"/>
          </a:lnRef>
          <a:fillRef idx="3">
            <a:schemeClr val="accent1"/>
          </a:fillRef>
          <a:effectRef idx="2">
            <a:schemeClr val="accent1"/>
          </a:effectRef>
          <a:fontRef idx="minor">
            <a:schemeClr val="lt1"/>
          </a:fontRef>
        </p:style>
        <p:txBody>
          <a:bodyPr wrap="square" lIns="36000" tIns="36000" rIns="36000" bIns="36000" rtlCol="0"/>
          <a:lstStyle/>
          <a:p>
            <a:pPr lvl="0" algn="ctr">
              <a:defRPr/>
            </a:pPr>
            <a:r>
              <a:rPr lang="ru-RU" sz="1600" b="1">
                <a:solidFill>
                  <a:schemeClr val="bg1"/>
                </a:solidFill>
                <a:cs typeface="Arial"/>
              </a:rPr>
              <a:t>Легализовано на 01.12.2025 </a:t>
            </a:r>
          </a:p>
          <a:p>
            <a:pPr lvl="0" algn="ctr">
              <a:defRPr/>
            </a:pPr>
            <a:r>
              <a:rPr lang="ru-RU" sz="1600" b="1">
                <a:solidFill>
                  <a:schemeClr val="bg1"/>
                </a:solidFill>
                <a:cs typeface="Arial"/>
              </a:rPr>
              <a:t>10 017 человек</a:t>
            </a:r>
            <a:endParaRPr/>
          </a:p>
        </p:txBody>
      </p:sp>
      <p:sp>
        <p:nvSpPr>
          <p:cNvPr id="19" name="object 13"/>
          <p:cNvSpPr/>
          <p:nvPr/>
        </p:nvSpPr>
        <p:spPr bwMode="auto">
          <a:xfrm>
            <a:off x="8586927" y="2041762"/>
            <a:ext cx="2109147" cy="1310185"/>
          </a:xfrm>
          <a:custGeom>
            <a:avLst/>
            <a:gdLst/>
            <a:ahLst/>
            <a:cxnLst/>
            <a:rect l="l" t="t" r="r" b="b"/>
            <a:pathLst>
              <a:path w="2646045" h="1396364" extrusionOk="0">
                <a:moveTo>
                  <a:pt x="2413000" y="0"/>
                </a:moveTo>
                <a:lnTo>
                  <a:pt x="232664" y="0"/>
                </a:lnTo>
                <a:lnTo>
                  <a:pt x="185766" y="4725"/>
                </a:lnTo>
                <a:lnTo>
                  <a:pt x="142089" y="18280"/>
                </a:lnTo>
                <a:lnTo>
                  <a:pt x="102567" y="39728"/>
                </a:lnTo>
                <a:lnTo>
                  <a:pt x="68135" y="68135"/>
                </a:lnTo>
                <a:lnTo>
                  <a:pt x="39728" y="102567"/>
                </a:lnTo>
                <a:lnTo>
                  <a:pt x="18280" y="142089"/>
                </a:lnTo>
                <a:lnTo>
                  <a:pt x="4725" y="185766"/>
                </a:lnTo>
                <a:lnTo>
                  <a:pt x="0" y="232663"/>
                </a:lnTo>
                <a:lnTo>
                  <a:pt x="0" y="1163319"/>
                </a:lnTo>
                <a:lnTo>
                  <a:pt x="4725" y="1210217"/>
                </a:lnTo>
                <a:lnTo>
                  <a:pt x="18280" y="1253894"/>
                </a:lnTo>
                <a:lnTo>
                  <a:pt x="39728" y="1293416"/>
                </a:lnTo>
                <a:lnTo>
                  <a:pt x="68135" y="1327848"/>
                </a:lnTo>
                <a:lnTo>
                  <a:pt x="102567" y="1356255"/>
                </a:lnTo>
                <a:lnTo>
                  <a:pt x="142089" y="1377703"/>
                </a:lnTo>
                <a:lnTo>
                  <a:pt x="185766" y="1391258"/>
                </a:lnTo>
                <a:lnTo>
                  <a:pt x="232664" y="1395984"/>
                </a:lnTo>
                <a:lnTo>
                  <a:pt x="2413000" y="1395984"/>
                </a:lnTo>
                <a:lnTo>
                  <a:pt x="2459897" y="1391258"/>
                </a:lnTo>
                <a:lnTo>
                  <a:pt x="2503574" y="1377703"/>
                </a:lnTo>
                <a:lnTo>
                  <a:pt x="2543096" y="1356255"/>
                </a:lnTo>
                <a:lnTo>
                  <a:pt x="2577528" y="1327848"/>
                </a:lnTo>
                <a:lnTo>
                  <a:pt x="2605935" y="1293416"/>
                </a:lnTo>
                <a:lnTo>
                  <a:pt x="2627383" y="1253894"/>
                </a:lnTo>
                <a:lnTo>
                  <a:pt x="2640938" y="1210217"/>
                </a:lnTo>
                <a:lnTo>
                  <a:pt x="2645664" y="1163319"/>
                </a:lnTo>
                <a:lnTo>
                  <a:pt x="2645664" y="232663"/>
                </a:lnTo>
                <a:lnTo>
                  <a:pt x="2640938" y="185766"/>
                </a:lnTo>
                <a:lnTo>
                  <a:pt x="2627383" y="142089"/>
                </a:lnTo>
                <a:lnTo>
                  <a:pt x="2605935" y="102567"/>
                </a:lnTo>
                <a:lnTo>
                  <a:pt x="2577528" y="68135"/>
                </a:lnTo>
                <a:lnTo>
                  <a:pt x="2543096" y="39728"/>
                </a:lnTo>
                <a:lnTo>
                  <a:pt x="2503574" y="18280"/>
                </a:lnTo>
                <a:lnTo>
                  <a:pt x="2459897" y="4725"/>
                </a:lnTo>
                <a:lnTo>
                  <a:pt x="2413000" y="0"/>
                </a:lnTo>
                <a:close/>
              </a:path>
            </a:pathLst>
          </a:custGeom>
        </p:spPr>
        <p:style>
          <a:lnRef idx="1">
            <a:schemeClr val="accent1"/>
          </a:lnRef>
          <a:fillRef idx="3">
            <a:schemeClr val="accent1"/>
          </a:fillRef>
          <a:effectRef idx="2">
            <a:schemeClr val="accent1"/>
          </a:effectRef>
          <a:fontRef idx="minor">
            <a:schemeClr val="lt1"/>
          </a:fontRef>
        </p:style>
        <p:txBody>
          <a:bodyPr wrap="square" lIns="36000" tIns="36000" rIns="36000" bIns="36000" rtlCol="0"/>
          <a:lstStyle/>
          <a:p>
            <a:pPr lvl="0" algn="ctr">
              <a:defRPr/>
            </a:pPr>
            <a:r>
              <a:rPr lang="ru-RU" sz="1600" b="1" dirty="0">
                <a:solidFill>
                  <a:schemeClr val="bg1"/>
                </a:solidFill>
                <a:latin typeface="Montserrat SemiBold"/>
                <a:cs typeface="Arial"/>
              </a:rPr>
              <a:t> Трудовые договоры и ГПХ – 3815 человек </a:t>
            </a:r>
            <a:endParaRPr lang="ru-RU" sz="1600" b="1" dirty="0">
              <a:solidFill>
                <a:schemeClr val="bg1"/>
              </a:solidFill>
              <a:cs typeface="Arial"/>
            </a:endParaRPr>
          </a:p>
        </p:txBody>
      </p:sp>
      <p:sp>
        <p:nvSpPr>
          <p:cNvPr id="20" name="object 13"/>
          <p:cNvSpPr/>
          <p:nvPr/>
        </p:nvSpPr>
        <p:spPr bwMode="auto">
          <a:xfrm>
            <a:off x="8603164" y="3555310"/>
            <a:ext cx="2085975" cy="1298812"/>
          </a:xfrm>
          <a:custGeom>
            <a:avLst/>
            <a:gdLst/>
            <a:ahLst/>
            <a:cxnLst/>
            <a:rect l="l" t="t" r="r" b="b"/>
            <a:pathLst>
              <a:path w="2646045" h="1396364" extrusionOk="0">
                <a:moveTo>
                  <a:pt x="2413000" y="0"/>
                </a:moveTo>
                <a:lnTo>
                  <a:pt x="232664" y="0"/>
                </a:lnTo>
                <a:lnTo>
                  <a:pt x="185766" y="4725"/>
                </a:lnTo>
                <a:lnTo>
                  <a:pt x="142089" y="18280"/>
                </a:lnTo>
                <a:lnTo>
                  <a:pt x="102567" y="39728"/>
                </a:lnTo>
                <a:lnTo>
                  <a:pt x="68135" y="68135"/>
                </a:lnTo>
                <a:lnTo>
                  <a:pt x="39728" y="102567"/>
                </a:lnTo>
                <a:lnTo>
                  <a:pt x="18280" y="142089"/>
                </a:lnTo>
                <a:lnTo>
                  <a:pt x="4725" y="185766"/>
                </a:lnTo>
                <a:lnTo>
                  <a:pt x="0" y="232663"/>
                </a:lnTo>
                <a:lnTo>
                  <a:pt x="0" y="1163319"/>
                </a:lnTo>
                <a:lnTo>
                  <a:pt x="4725" y="1210217"/>
                </a:lnTo>
                <a:lnTo>
                  <a:pt x="18280" y="1253894"/>
                </a:lnTo>
                <a:lnTo>
                  <a:pt x="39728" y="1293416"/>
                </a:lnTo>
                <a:lnTo>
                  <a:pt x="68135" y="1327848"/>
                </a:lnTo>
                <a:lnTo>
                  <a:pt x="102567" y="1356255"/>
                </a:lnTo>
                <a:lnTo>
                  <a:pt x="142089" y="1377703"/>
                </a:lnTo>
                <a:lnTo>
                  <a:pt x="185766" y="1391258"/>
                </a:lnTo>
                <a:lnTo>
                  <a:pt x="232664" y="1395984"/>
                </a:lnTo>
                <a:lnTo>
                  <a:pt x="2413000" y="1395984"/>
                </a:lnTo>
                <a:lnTo>
                  <a:pt x="2459897" y="1391258"/>
                </a:lnTo>
                <a:lnTo>
                  <a:pt x="2503574" y="1377703"/>
                </a:lnTo>
                <a:lnTo>
                  <a:pt x="2543096" y="1356255"/>
                </a:lnTo>
                <a:lnTo>
                  <a:pt x="2577528" y="1327848"/>
                </a:lnTo>
                <a:lnTo>
                  <a:pt x="2605935" y="1293416"/>
                </a:lnTo>
                <a:lnTo>
                  <a:pt x="2627383" y="1253894"/>
                </a:lnTo>
                <a:lnTo>
                  <a:pt x="2640938" y="1210217"/>
                </a:lnTo>
                <a:lnTo>
                  <a:pt x="2645664" y="1163319"/>
                </a:lnTo>
                <a:lnTo>
                  <a:pt x="2645664" y="232663"/>
                </a:lnTo>
                <a:lnTo>
                  <a:pt x="2640938" y="185766"/>
                </a:lnTo>
                <a:lnTo>
                  <a:pt x="2627383" y="142089"/>
                </a:lnTo>
                <a:lnTo>
                  <a:pt x="2605935" y="102567"/>
                </a:lnTo>
                <a:lnTo>
                  <a:pt x="2577528" y="68135"/>
                </a:lnTo>
                <a:lnTo>
                  <a:pt x="2543096" y="39728"/>
                </a:lnTo>
                <a:lnTo>
                  <a:pt x="2503574" y="18280"/>
                </a:lnTo>
                <a:lnTo>
                  <a:pt x="2459897" y="4725"/>
                </a:lnTo>
                <a:lnTo>
                  <a:pt x="2413000" y="0"/>
                </a:lnTo>
                <a:close/>
              </a:path>
            </a:pathLst>
          </a:custGeom>
        </p:spPr>
        <p:style>
          <a:lnRef idx="1">
            <a:schemeClr val="accent1"/>
          </a:lnRef>
          <a:fillRef idx="3">
            <a:schemeClr val="accent1"/>
          </a:fillRef>
          <a:effectRef idx="2">
            <a:schemeClr val="accent1"/>
          </a:effectRef>
          <a:fontRef idx="minor">
            <a:schemeClr val="lt1"/>
          </a:fontRef>
        </p:style>
        <p:txBody>
          <a:bodyPr wrap="square" lIns="36000" tIns="36000" rIns="36000" bIns="36000" rtlCol="0"/>
          <a:lstStyle/>
          <a:p>
            <a:pPr lvl="0" algn="ctr">
              <a:defRPr/>
            </a:pPr>
            <a:endParaRPr lang="ru-RU" sz="1600" b="1" dirty="0">
              <a:solidFill>
                <a:schemeClr val="bg1"/>
              </a:solidFill>
              <a:latin typeface="Montserrat SemiBold"/>
              <a:cs typeface="Arial"/>
            </a:endParaRPr>
          </a:p>
          <a:p>
            <a:pPr lvl="0" algn="ctr">
              <a:defRPr/>
            </a:pPr>
            <a:endParaRPr lang="ru-RU" sz="1600" b="1" dirty="0">
              <a:solidFill>
                <a:schemeClr val="bg1"/>
              </a:solidFill>
              <a:latin typeface="Montserrat SemiBold"/>
              <a:cs typeface="Arial"/>
            </a:endParaRPr>
          </a:p>
          <a:p>
            <a:pPr lvl="0" algn="ctr">
              <a:defRPr/>
            </a:pPr>
            <a:r>
              <a:rPr lang="ru-RU" sz="1600" b="1" dirty="0">
                <a:solidFill>
                  <a:schemeClr val="bg1"/>
                </a:solidFill>
                <a:latin typeface="Montserrat SemiBold"/>
                <a:cs typeface="Arial"/>
              </a:rPr>
              <a:t>ИП – 1789 человек</a:t>
            </a:r>
            <a:endParaRPr lang="ru-RU" sz="1600" b="1" dirty="0">
              <a:solidFill>
                <a:schemeClr val="bg1"/>
              </a:solidFill>
              <a:cs typeface="Arial"/>
            </a:endParaRPr>
          </a:p>
        </p:txBody>
      </p:sp>
      <p:sp>
        <p:nvSpPr>
          <p:cNvPr id="25" name="object 13"/>
          <p:cNvSpPr/>
          <p:nvPr/>
        </p:nvSpPr>
        <p:spPr bwMode="auto">
          <a:xfrm>
            <a:off x="8631850" y="5107816"/>
            <a:ext cx="2019299" cy="1294264"/>
          </a:xfrm>
          <a:custGeom>
            <a:avLst/>
            <a:gdLst/>
            <a:ahLst/>
            <a:cxnLst/>
            <a:rect l="l" t="t" r="r" b="b"/>
            <a:pathLst>
              <a:path w="2646045" h="1396364" extrusionOk="0">
                <a:moveTo>
                  <a:pt x="2413000" y="0"/>
                </a:moveTo>
                <a:lnTo>
                  <a:pt x="232664" y="0"/>
                </a:lnTo>
                <a:lnTo>
                  <a:pt x="185766" y="4725"/>
                </a:lnTo>
                <a:lnTo>
                  <a:pt x="142089" y="18280"/>
                </a:lnTo>
                <a:lnTo>
                  <a:pt x="102567" y="39728"/>
                </a:lnTo>
                <a:lnTo>
                  <a:pt x="68135" y="68135"/>
                </a:lnTo>
                <a:lnTo>
                  <a:pt x="39728" y="102567"/>
                </a:lnTo>
                <a:lnTo>
                  <a:pt x="18280" y="142089"/>
                </a:lnTo>
                <a:lnTo>
                  <a:pt x="4725" y="185766"/>
                </a:lnTo>
                <a:lnTo>
                  <a:pt x="0" y="232663"/>
                </a:lnTo>
                <a:lnTo>
                  <a:pt x="0" y="1163319"/>
                </a:lnTo>
                <a:lnTo>
                  <a:pt x="4725" y="1210217"/>
                </a:lnTo>
                <a:lnTo>
                  <a:pt x="18280" y="1253894"/>
                </a:lnTo>
                <a:lnTo>
                  <a:pt x="39728" y="1293416"/>
                </a:lnTo>
                <a:lnTo>
                  <a:pt x="68135" y="1327848"/>
                </a:lnTo>
                <a:lnTo>
                  <a:pt x="102567" y="1356255"/>
                </a:lnTo>
                <a:lnTo>
                  <a:pt x="142089" y="1377703"/>
                </a:lnTo>
                <a:lnTo>
                  <a:pt x="185766" y="1391258"/>
                </a:lnTo>
                <a:lnTo>
                  <a:pt x="232664" y="1395984"/>
                </a:lnTo>
                <a:lnTo>
                  <a:pt x="2413000" y="1395984"/>
                </a:lnTo>
                <a:lnTo>
                  <a:pt x="2459897" y="1391258"/>
                </a:lnTo>
                <a:lnTo>
                  <a:pt x="2503574" y="1377703"/>
                </a:lnTo>
                <a:lnTo>
                  <a:pt x="2543096" y="1356255"/>
                </a:lnTo>
                <a:lnTo>
                  <a:pt x="2577528" y="1327848"/>
                </a:lnTo>
                <a:lnTo>
                  <a:pt x="2605935" y="1293416"/>
                </a:lnTo>
                <a:lnTo>
                  <a:pt x="2627383" y="1253894"/>
                </a:lnTo>
                <a:lnTo>
                  <a:pt x="2640938" y="1210217"/>
                </a:lnTo>
                <a:lnTo>
                  <a:pt x="2645664" y="1163319"/>
                </a:lnTo>
                <a:lnTo>
                  <a:pt x="2645664" y="232663"/>
                </a:lnTo>
                <a:lnTo>
                  <a:pt x="2640938" y="185766"/>
                </a:lnTo>
                <a:lnTo>
                  <a:pt x="2627383" y="142089"/>
                </a:lnTo>
                <a:lnTo>
                  <a:pt x="2605935" y="102567"/>
                </a:lnTo>
                <a:lnTo>
                  <a:pt x="2577528" y="68135"/>
                </a:lnTo>
                <a:lnTo>
                  <a:pt x="2543096" y="39728"/>
                </a:lnTo>
                <a:lnTo>
                  <a:pt x="2503574" y="18280"/>
                </a:lnTo>
                <a:lnTo>
                  <a:pt x="2459897" y="4725"/>
                </a:lnTo>
                <a:lnTo>
                  <a:pt x="2413000" y="0"/>
                </a:lnTo>
                <a:close/>
              </a:path>
            </a:pathLst>
          </a:custGeom>
        </p:spPr>
        <p:style>
          <a:lnRef idx="1">
            <a:schemeClr val="accent1"/>
          </a:lnRef>
          <a:fillRef idx="3">
            <a:schemeClr val="accent1"/>
          </a:fillRef>
          <a:effectRef idx="2">
            <a:schemeClr val="accent1"/>
          </a:effectRef>
          <a:fontRef idx="minor">
            <a:schemeClr val="lt1"/>
          </a:fontRef>
        </p:style>
        <p:txBody>
          <a:bodyPr wrap="square" lIns="36000" tIns="36000" rIns="36000" bIns="36000" rtlCol="0"/>
          <a:lstStyle/>
          <a:p>
            <a:pPr lvl="0" algn="ctr">
              <a:defRPr/>
            </a:pPr>
            <a:endParaRPr lang="ru-RU" sz="1600" b="1" dirty="0">
              <a:solidFill>
                <a:schemeClr val="bg1"/>
              </a:solidFill>
              <a:latin typeface="Montserrat SemiBold"/>
              <a:cs typeface="Arial"/>
            </a:endParaRPr>
          </a:p>
          <a:p>
            <a:pPr lvl="0" algn="ctr">
              <a:defRPr/>
            </a:pPr>
            <a:r>
              <a:rPr lang="ru-RU" sz="1600" b="1" dirty="0" err="1">
                <a:solidFill>
                  <a:schemeClr val="bg1"/>
                </a:solidFill>
                <a:latin typeface="Montserrat SemiBold"/>
                <a:cs typeface="Arial"/>
              </a:rPr>
              <a:t>Самозанятые</a:t>
            </a:r>
            <a:r>
              <a:rPr lang="ru-RU" sz="1600" b="1" dirty="0">
                <a:solidFill>
                  <a:schemeClr val="bg1"/>
                </a:solidFill>
                <a:latin typeface="Montserrat SemiBold"/>
                <a:cs typeface="Arial"/>
              </a:rPr>
              <a:t> – 4413 человек </a:t>
            </a:r>
            <a:endParaRPr dirty="0"/>
          </a:p>
          <a:p>
            <a:pPr lvl="0" algn="ctr">
              <a:defRPr/>
            </a:pPr>
            <a:endParaRPr lang="ru-RU" sz="1600" b="1" dirty="0">
              <a:solidFill>
                <a:schemeClr val="bg1"/>
              </a:solidFill>
              <a:cs typeface="Arial"/>
            </a:endParaRPr>
          </a:p>
        </p:txBody>
      </p:sp>
      <p:sp>
        <p:nvSpPr>
          <p:cNvPr id="40" name="Стрелка вниз 39"/>
          <p:cNvSpPr/>
          <p:nvPr/>
        </p:nvSpPr>
        <p:spPr bwMode="auto">
          <a:xfrm>
            <a:off x="3019424" y="1438274"/>
            <a:ext cx="276225" cy="523875"/>
          </a:xfrm>
          <a:prstGeom prst="down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41" name="Стрелка вниз 40"/>
          <p:cNvSpPr/>
          <p:nvPr/>
        </p:nvSpPr>
        <p:spPr bwMode="auto">
          <a:xfrm>
            <a:off x="5810250" y="1438275"/>
            <a:ext cx="276225" cy="523875"/>
          </a:xfrm>
          <a:prstGeom prst="down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42" name="Стрелка вниз 41"/>
          <p:cNvSpPr/>
          <p:nvPr/>
        </p:nvSpPr>
        <p:spPr bwMode="auto">
          <a:xfrm>
            <a:off x="9263062" y="1447800"/>
            <a:ext cx="276225" cy="523875"/>
          </a:xfrm>
          <a:prstGeom prst="down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24" name="Стрелка вправо 23"/>
          <p:cNvSpPr/>
          <p:nvPr/>
        </p:nvSpPr>
        <p:spPr bwMode="auto">
          <a:xfrm>
            <a:off x="7410450" y="3962400"/>
            <a:ext cx="978408" cy="484632"/>
          </a:xfrm>
          <a:prstGeom prst="right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pic>
        <p:nvPicPr>
          <p:cNvPr id="23"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sp>
        <p:nvSpPr>
          <p:cNvPr id="26" name="TextBox 25"/>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320318280"/>
      </p:ext>
    </p:extLst>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69431" y="84222"/>
            <a:ext cx="8518358" cy="970546"/>
          </a:xfrm>
        </p:spPr>
        <p:txBody>
          <a:bodyPr/>
          <a:lstStyle/>
          <a:p>
            <a:pPr algn="ctr"/>
            <a:r>
              <a:rPr lang="ru-RU" dirty="0" smtClean="0">
                <a:solidFill>
                  <a:srgbClr val="7030A0"/>
                </a:solidFill>
                <a:latin typeface="Times New Roman" pitchFamily="18" charset="0"/>
                <a:cs typeface="Times New Roman" panose="02020603050405020304" pitchFamily="18" charset="0"/>
              </a:rPr>
              <a:t>Социальные контракты </a:t>
            </a:r>
            <a:br>
              <a:rPr lang="ru-RU" dirty="0" smtClean="0">
                <a:solidFill>
                  <a:srgbClr val="7030A0"/>
                </a:solidFill>
                <a:latin typeface="Times New Roman" pitchFamily="18" charset="0"/>
                <a:cs typeface="Times New Roman" panose="02020603050405020304" pitchFamily="18" charset="0"/>
              </a:rPr>
            </a:br>
            <a:r>
              <a:rPr lang="ru-RU" dirty="0">
                <a:solidFill>
                  <a:srgbClr val="7030A0"/>
                </a:solidFill>
                <a:latin typeface="Times New Roman" pitchFamily="18" charset="0"/>
                <a:cs typeface="Times New Roman" pitchFamily="18" charset="0"/>
              </a:rPr>
              <a:t>общий объем средств за 2023-2025 гг. </a:t>
            </a:r>
            <a:r>
              <a:rPr lang="ru-RU" dirty="0" smtClean="0">
                <a:solidFill>
                  <a:srgbClr val="7030A0"/>
                </a:solidFill>
                <a:latin typeface="Times New Roman" pitchFamily="18" charset="0"/>
                <a:cs typeface="Times New Roman" pitchFamily="18" charset="0"/>
              </a:rPr>
              <a:t>(</a:t>
            </a:r>
            <a:r>
              <a:rPr lang="ru-RU" dirty="0" smtClean="0">
                <a:solidFill>
                  <a:srgbClr val="FF0000"/>
                </a:solidFill>
                <a:latin typeface="Times New Roman" pitchFamily="18" charset="0"/>
                <a:cs typeface="Times New Roman" pitchFamily="18" charset="0"/>
              </a:rPr>
              <a:t>1,3 </a:t>
            </a:r>
            <a:r>
              <a:rPr lang="ru-RU" dirty="0" err="1" smtClean="0">
                <a:solidFill>
                  <a:srgbClr val="FF0000"/>
                </a:solidFill>
                <a:latin typeface="Times New Roman" pitchFamily="18" charset="0"/>
                <a:cs typeface="Times New Roman" pitchFamily="18" charset="0"/>
              </a:rPr>
              <a:t>млрд.руб</a:t>
            </a:r>
            <a:r>
              <a:rPr lang="ru-RU" dirty="0" smtClean="0">
                <a:solidFill>
                  <a:srgbClr val="FF0000"/>
                </a:solidFill>
                <a:latin typeface="Times New Roman" pitchFamily="18" charset="0"/>
                <a:cs typeface="Times New Roman" pitchFamily="18" charset="0"/>
              </a:rPr>
              <a:t>.</a:t>
            </a:r>
            <a:r>
              <a:rPr lang="ru-RU" dirty="0" smtClean="0">
                <a:solidFill>
                  <a:srgbClr val="7030A0"/>
                </a:solidFill>
                <a:latin typeface="Times New Roman" pitchFamily="18" charset="0"/>
                <a:cs typeface="Times New Roman" pitchFamily="18" charset="0"/>
              </a:rPr>
              <a:t>)</a:t>
            </a:r>
            <a:endParaRPr lang="ru-RU" dirty="0">
              <a:solidFill>
                <a:srgbClr val="7030A0"/>
              </a:solidFill>
              <a:latin typeface="Times New Roman" pitchFamily="18" charset="0"/>
              <a:cs typeface="Times New Roman" pitchFamily="18" charset="0"/>
            </a:endParaRPr>
          </a:p>
        </p:txBody>
      </p:sp>
      <p:graphicFrame>
        <p:nvGraphicFramePr>
          <p:cNvPr id="9" name="Диаграмма 8"/>
          <p:cNvGraphicFramePr>
            <a:graphicFrameLocks/>
          </p:cNvGraphicFramePr>
          <p:nvPr>
            <p:extLst>
              <p:ext uri="{D42A27DB-BD31-4B8C-83A1-F6EECF244321}">
                <p14:modId xmlns:p14="http://schemas.microsoft.com/office/powerpoint/2010/main" val="638738434"/>
              </p:ext>
            </p:extLst>
          </p:nvPr>
        </p:nvGraphicFramePr>
        <p:xfrm>
          <a:off x="1968950" y="1699814"/>
          <a:ext cx="8642901" cy="4703806"/>
        </p:xfrm>
        <a:graphic>
          <a:graphicData uri="http://schemas.openxmlformats.org/drawingml/2006/chart">
            <c:chart xmlns:c="http://schemas.openxmlformats.org/drawingml/2006/chart" xmlns:r="http://schemas.openxmlformats.org/officeDocument/2006/relationships" r:id="rId2"/>
          </a:graphicData>
        </a:graphic>
      </p:graphicFrame>
      <p:sp>
        <p:nvSpPr>
          <p:cNvPr id="10" name="Прямоугольник 9"/>
          <p:cNvSpPr/>
          <p:nvPr/>
        </p:nvSpPr>
        <p:spPr>
          <a:xfrm>
            <a:off x="2743200" y="1275164"/>
            <a:ext cx="6809874" cy="369332"/>
          </a:xfrm>
          <a:prstGeom prst="rect">
            <a:avLst/>
          </a:prstGeom>
        </p:spPr>
        <p:txBody>
          <a:bodyPr wrap="square">
            <a:spAutoFit/>
          </a:bodyPr>
          <a:lstStyle/>
          <a:p>
            <a:pPr algn="ctr"/>
            <a:r>
              <a:rPr lang="ru-RU" b="1" dirty="0" smtClean="0">
                <a:solidFill>
                  <a:srgbClr val="C00000"/>
                </a:solidFill>
                <a:latin typeface="Times New Roman" panose="02020603050405020304" pitchFamily="18" charset="0"/>
                <a:cs typeface="Times New Roman" panose="02020603050405020304" pitchFamily="18" charset="0"/>
              </a:rPr>
              <a:t>Численность получателей СК на 1 декабря 2025 года </a:t>
            </a:r>
          </a:p>
        </p:txBody>
      </p:sp>
      <p:pic>
        <p:nvPicPr>
          <p:cNvPr id="6" name="Рисунок 5">
            <a:extLst>
              <a:ext uri="{FF2B5EF4-FFF2-40B4-BE49-F238E27FC236}">
                <a16:creationId xmlns="" xmlns:a16="http://schemas.microsoft.com/office/drawing/2014/main" id="{74BF1165-E572-FA50-66CC-DAD8430C17A6}"/>
              </a:ext>
            </a:extLst>
          </p:cNvPr>
          <p:cNvPicPr>
            <a:picLocks noChangeAspect="1"/>
          </p:cNvPicPr>
          <p:nvPr/>
        </p:nvPicPr>
        <p:blipFill rotWithShape="1">
          <a:blip r:embed="rId3">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pic>
        <p:nvPicPr>
          <p:cNvPr id="8" name="Рисунок 7">
            <a:extLst>
              <a:ext uri="{FF2B5EF4-FFF2-40B4-BE49-F238E27FC236}">
                <a16:creationId xmlns="" xmlns:a16="http://schemas.microsoft.com/office/drawing/2014/main" id="{74BF1165-E572-FA50-66CC-DAD8430C17A6}"/>
              </a:ext>
            </a:extLst>
          </p:cNvPr>
          <p:cNvPicPr>
            <a:picLocks noChangeAspect="1"/>
          </p:cNvPicPr>
          <p:nvPr/>
        </p:nvPicPr>
        <p:blipFill rotWithShape="1">
          <a:blip r:embed="rId3">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11" name="Picture 2" descr="C:\Users\Минтруд РА\Desktop\c8e883a24d2ccc3c1ff8d6dc012c505e.jp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sp>
        <p:nvSpPr>
          <p:cNvPr id="13" name="TextBox 12"/>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4" name="Номер слайда 3"/>
          <p:cNvSpPr>
            <a:spLocks noGrp="1"/>
          </p:cNvSpPr>
          <p:nvPr>
            <p:ph type="sldNum" sz="quarter" idx="10"/>
          </p:nvPr>
        </p:nvSpPr>
        <p:spPr/>
        <p:txBody>
          <a:bodyPr/>
          <a:lstStyle/>
          <a:p>
            <a:fld id="{2B1BC68D-7085-461E-8C90-1E57C4339781}" type="slidenum">
              <a:rPr lang="ru-RU" smtClean="0">
                <a:solidFill>
                  <a:srgbClr val="849BB1"/>
                </a:solidFill>
              </a:rPr>
              <a:pPr/>
              <a:t>31</a:t>
            </a:fld>
            <a:endParaRPr lang="ru-RU">
              <a:solidFill>
                <a:srgbClr val="849BB1"/>
              </a:solidFill>
            </a:endParaRPr>
          </a:p>
        </p:txBody>
      </p:sp>
    </p:spTree>
    <p:extLst>
      <p:ext uri="{BB962C8B-B14F-4D97-AF65-F5344CB8AC3E}">
        <p14:creationId xmlns:p14="http://schemas.microsoft.com/office/powerpoint/2010/main" val="15405971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7" name="Рисунок 6">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5" name="Рисунок 4">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2" name="Номер слайда 1"/>
          <p:cNvSpPr>
            <a:spLocks noGrp="1"/>
          </p:cNvSpPr>
          <p:nvPr>
            <p:ph type="sldNum" sz="quarter" idx="10"/>
          </p:nvPr>
        </p:nvSpPr>
        <p:spPr bwMode="auto"/>
        <p:txBody>
          <a:bodyPr/>
          <a:lstStyle/>
          <a:p>
            <a:pPr>
              <a:defRPr/>
            </a:pPr>
            <a:fld id="{2B1BC68D-7085-461E-8C90-1E57C4339781}" type="slidenum">
              <a:rPr lang="ru-RU"/>
              <a:t>32</a:t>
            </a:fld>
            <a:endParaRPr lang="ru-RU"/>
          </a:p>
        </p:txBody>
      </p:sp>
      <p:sp>
        <p:nvSpPr>
          <p:cNvPr id="3" name="Заголовок 2"/>
          <p:cNvSpPr>
            <a:spLocks noGrp="1"/>
          </p:cNvSpPr>
          <p:nvPr>
            <p:ph type="title"/>
          </p:nvPr>
        </p:nvSpPr>
        <p:spPr bwMode="auto">
          <a:xfrm>
            <a:off x="1864895" y="110726"/>
            <a:ext cx="8831179" cy="775597"/>
          </a:xfrm>
        </p:spPr>
        <p:txBody>
          <a:bodyPr/>
          <a:lstStyle/>
          <a:p>
            <a:pPr algn="ctr">
              <a:defRPr/>
            </a:pPr>
            <a:r>
              <a:rPr lang="ru-RU" b="1" dirty="0">
                <a:solidFill>
                  <a:srgbClr val="7030A0"/>
                </a:solidFill>
                <a:latin typeface="Times New Roman" pitchFamily="18" charset="0"/>
                <a:cs typeface="Times New Roman" pitchFamily="18" charset="0"/>
              </a:rPr>
              <a:t>Социальное партнерство</a:t>
            </a:r>
            <a:r>
              <a:rPr lang="ru-RU" dirty="0">
                <a:solidFill>
                  <a:srgbClr val="7030A0"/>
                </a:solidFill>
                <a:latin typeface="Times New Roman" pitchFamily="18" charset="0"/>
                <a:cs typeface="Times New Roman" pitchFamily="18" charset="0"/>
              </a:rPr>
              <a:t/>
            </a:r>
            <a:br>
              <a:rPr lang="ru-RU" dirty="0">
                <a:solidFill>
                  <a:srgbClr val="7030A0"/>
                </a:solidFill>
                <a:latin typeface="Times New Roman" pitchFamily="18" charset="0"/>
                <a:cs typeface="Times New Roman" pitchFamily="18" charset="0"/>
              </a:rPr>
            </a:br>
            <a:endParaRPr lang="ru-RU" dirty="0">
              <a:solidFill>
                <a:srgbClr val="7030A0"/>
              </a:solidFill>
              <a:latin typeface="Times New Roman" pitchFamily="18" charset="0"/>
              <a:cs typeface="Times New Roman" pitchFamily="18" charset="0"/>
            </a:endParaRPr>
          </a:p>
        </p:txBody>
      </p:sp>
      <p:sp>
        <p:nvSpPr>
          <p:cNvPr id="6" name="TextBox 5"/>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8"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9" name="Рисунок 8" descr="C:\Users\MT-TR4\Desktop\Фото\BD8mZUu5maqGCYYr8W6wnhuPTc9Vtou1iIgbfe-dz5au_sSaqHYbTL8CIl_H_3CdUn4oGpyGwE0aY4p2OMeEbSoX.jpg"/>
          <p:cNvPicPr/>
          <p:nvPr/>
        </p:nvPicPr>
        <p:blipFill>
          <a:blip r:embed="rId4" cstate="print"/>
          <a:srcRect/>
          <a:stretch>
            <a:fillRect/>
          </a:stretch>
        </p:blipFill>
        <p:spPr bwMode="auto">
          <a:xfrm>
            <a:off x="8144935" y="4675827"/>
            <a:ext cx="2430824" cy="2025762"/>
          </a:xfrm>
          <a:prstGeom prst="rect">
            <a:avLst/>
          </a:prstGeom>
          <a:noFill/>
          <a:ln w="9525">
            <a:noFill/>
            <a:miter lim="800000"/>
            <a:headEnd/>
            <a:tailEnd/>
          </a:ln>
        </p:spPr>
      </p:pic>
      <p:pic>
        <p:nvPicPr>
          <p:cNvPr id="1026" name="Picture 2" descr="C:\Users\MT-TR4\Desktop\Новая папка\Слайды\2025-09-04_17-14-16.png"/>
          <p:cNvPicPr>
            <a:picLocks noChangeAspect="1" noChangeArrowheads="1"/>
          </p:cNvPicPr>
          <p:nvPr/>
        </p:nvPicPr>
        <p:blipFill>
          <a:blip r:embed="rId5"/>
          <a:stretch/>
        </p:blipFill>
        <p:spPr bwMode="auto">
          <a:xfrm>
            <a:off x="1985211" y="709863"/>
            <a:ext cx="8710863" cy="3965964"/>
          </a:xfrm>
          <a:prstGeom prst="rect">
            <a:avLst/>
          </a:prstGeom>
          <a:noFill/>
        </p:spPr>
      </p:pic>
      <p:pic>
        <p:nvPicPr>
          <p:cNvPr id="10" name="Рисунок 9" descr="C:\Users\MT-TR4\Desktop\Фото\2025-12-15_15-24-01.png"/>
          <p:cNvPicPr/>
          <p:nvPr/>
        </p:nvPicPr>
        <p:blipFill>
          <a:blip r:embed="rId6" cstate="print"/>
          <a:srcRect/>
          <a:stretch>
            <a:fillRect/>
          </a:stretch>
        </p:blipFill>
        <p:spPr bwMode="auto">
          <a:xfrm>
            <a:off x="4884821" y="4675827"/>
            <a:ext cx="3137567" cy="2025762"/>
          </a:xfrm>
          <a:prstGeom prst="rect">
            <a:avLst/>
          </a:prstGeom>
          <a:noFill/>
          <a:ln w="9525">
            <a:noFill/>
            <a:miter lim="800000"/>
            <a:headEnd/>
            <a:tailEnd/>
          </a:ln>
        </p:spPr>
      </p:pic>
      <p:pic>
        <p:nvPicPr>
          <p:cNvPr id="11" name="Рисунок 10" descr="C:\Users\MT-TR4\Desktop\Фото\PHfqbL9tatRA-QO67a2Mz-8V6gZiSkIuHBZZqQHmkylxT2M7befHhxpehVglAROpA8AOh_rrwthovh1bhy-NupT_.jpg"/>
          <p:cNvPicPr/>
          <p:nvPr/>
        </p:nvPicPr>
        <p:blipFill>
          <a:blip r:embed="rId7" cstate="print"/>
          <a:srcRect/>
          <a:stretch>
            <a:fillRect/>
          </a:stretch>
        </p:blipFill>
        <p:spPr bwMode="auto">
          <a:xfrm>
            <a:off x="1985211" y="4675826"/>
            <a:ext cx="2707468" cy="2020199"/>
          </a:xfrm>
          <a:prstGeom prst="rect">
            <a:avLst/>
          </a:prstGeom>
          <a:noFill/>
          <a:ln w="9525">
            <a:noFill/>
            <a:miter lim="800000"/>
            <a:headEnd/>
            <a:tailEnd/>
          </a:ln>
        </p:spPr>
      </p:pic>
    </p:spTree>
    <p:extLst>
      <p:ext uri="{BB962C8B-B14F-4D97-AF65-F5344CB8AC3E}">
        <p14:creationId xmlns:p14="http://schemas.microsoft.com/office/powerpoint/2010/main" val="3183575533"/>
      </p:ext>
    </p:extLst>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6" name="Рисунок 15">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bwMode="auto">
          <a:xfrm>
            <a:off x="10696074" y="0"/>
            <a:ext cx="1495926" cy="6858000"/>
          </a:xfrm>
          <a:prstGeom prst="rect">
            <a:avLst/>
          </a:prstGeom>
        </p:spPr>
      </p:pic>
      <p:pic>
        <p:nvPicPr>
          <p:cNvPr id="14" name="Рисунок 13">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bwMode="auto">
          <a:xfrm>
            <a:off x="0" y="0"/>
            <a:ext cx="1864895" cy="6858000"/>
          </a:xfrm>
          <a:prstGeom prst="rect">
            <a:avLst/>
          </a:prstGeom>
        </p:spPr>
      </p:pic>
      <p:sp>
        <p:nvSpPr>
          <p:cNvPr id="2" name="Номер слайда 1"/>
          <p:cNvSpPr>
            <a:spLocks noGrp="1"/>
          </p:cNvSpPr>
          <p:nvPr>
            <p:ph type="sldNum" sz="quarter" idx="10"/>
          </p:nvPr>
        </p:nvSpPr>
        <p:spPr bwMode="auto"/>
        <p:txBody>
          <a:bodyPr/>
          <a:lstStyle/>
          <a:p>
            <a:pPr>
              <a:defRPr/>
            </a:pPr>
            <a:fld id="{2B1BC68D-7085-461E-8C90-1E57C4339781}" type="slidenum">
              <a:rPr lang="ru-RU"/>
              <a:t>33</a:t>
            </a:fld>
            <a:endParaRPr lang="ru-RU"/>
          </a:p>
        </p:txBody>
      </p:sp>
      <p:sp>
        <p:nvSpPr>
          <p:cNvPr id="3" name="Заголовок 2"/>
          <p:cNvSpPr>
            <a:spLocks noGrp="1"/>
          </p:cNvSpPr>
          <p:nvPr>
            <p:ph type="title"/>
          </p:nvPr>
        </p:nvSpPr>
        <p:spPr bwMode="auto">
          <a:xfrm>
            <a:off x="1864895" y="220133"/>
            <a:ext cx="8831179" cy="1428193"/>
          </a:xfrm>
        </p:spPr>
        <p:txBody>
          <a:bodyPr/>
          <a:lstStyle/>
          <a:p>
            <a:pPr algn="ctr">
              <a:defRPr/>
            </a:pPr>
            <a:r>
              <a:rPr lang="ru-RU" sz="2000" b="1" dirty="0">
                <a:solidFill>
                  <a:srgbClr val="7030A0"/>
                </a:solidFill>
                <a:latin typeface="Times New Roman" pitchFamily="18" charset="0"/>
                <a:cs typeface="Times New Roman" pitchFamily="18" charset="0"/>
              </a:rPr>
              <a:t>Средняя заработная плата по отдельным категориям работников, определенных Указами Президента </a:t>
            </a:r>
            <a:br>
              <a:rPr lang="ru-RU" sz="2000" b="1" dirty="0">
                <a:solidFill>
                  <a:srgbClr val="7030A0"/>
                </a:solidFill>
                <a:latin typeface="Times New Roman" pitchFamily="18" charset="0"/>
                <a:cs typeface="Times New Roman" pitchFamily="18" charset="0"/>
              </a:rPr>
            </a:br>
            <a:r>
              <a:rPr lang="ru-RU" sz="2000" b="1" dirty="0">
                <a:solidFill>
                  <a:srgbClr val="7030A0"/>
                </a:solidFill>
                <a:latin typeface="Times New Roman" pitchFamily="18" charset="0"/>
                <a:cs typeface="Times New Roman" pitchFamily="18" charset="0"/>
              </a:rPr>
              <a:t>Российской Федерации, за январь-октябрь 2025 г., рублей</a:t>
            </a:r>
            <a:r>
              <a:rPr lang="ru-RU" sz="2000" dirty="0">
                <a:solidFill>
                  <a:srgbClr val="7030A0"/>
                </a:solidFill>
                <a:latin typeface="Times New Roman" pitchFamily="18" charset="0"/>
                <a:cs typeface="Times New Roman" pitchFamily="18" charset="0"/>
              </a:rPr>
              <a:t/>
            </a:r>
            <a:br>
              <a:rPr lang="ru-RU" sz="2000" dirty="0">
                <a:solidFill>
                  <a:srgbClr val="7030A0"/>
                </a:solidFill>
                <a:latin typeface="Times New Roman" pitchFamily="18" charset="0"/>
                <a:cs typeface="Times New Roman" pitchFamily="18" charset="0"/>
              </a:rPr>
            </a:br>
            <a:endParaRPr lang="ru-RU" sz="2000" dirty="0">
              <a:solidFill>
                <a:srgbClr val="7030A0"/>
              </a:solidFill>
              <a:latin typeface="Times New Roman" pitchFamily="18" charset="0"/>
              <a:cs typeface="Times New Roman" pitchFamily="18" charset="0"/>
            </a:endParaRPr>
          </a:p>
        </p:txBody>
      </p:sp>
      <p:graphicFrame>
        <p:nvGraphicFramePr>
          <p:cNvPr id="13" name="Диаграмма 12"/>
          <p:cNvGraphicFramePr>
            <a:graphicFrameLocks/>
          </p:cNvGraphicFramePr>
          <p:nvPr>
            <p:extLst>
              <p:ext uri="{D42A27DB-BD31-4B8C-83A1-F6EECF244321}">
                <p14:modId xmlns:p14="http://schemas.microsoft.com/office/powerpoint/2010/main" val="251065649"/>
              </p:ext>
            </p:extLst>
          </p:nvPr>
        </p:nvGraphicFramePr>
        <p:xfrm>
          <a:off x="1949116" y="1447800"/>
          <a:ext cx="8638673" cy="4885267"/>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p:cNvSpPr txBox="1"/>
          <p:nvPr/>
        </p:nvSpPr>
        <p:spPr bwMode="auto">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17" name="Picture 2" descr="C:\Users\Минтруд РА\Desktop\c8e883a24d2ccc3c1ff8d6dc012c505e.jp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spTree>
    <p:extLst>
      <p:ext uri="{BB962C8B-B14F-4D97-AF65-F5344CB8AC3E}">
        <p14:creationId xmlns:p14="http://schemas.microsoft.com/office/powerpoint/2010/main" val="967097396"/>
      </p:ext>
    </p:extLst>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6" name="Рисунок 15">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bwMode="auto">
          <a:xfrm>
            <a:off x="10696074" y="0"/>
            <a:ext cx="1495926" cy="6858000"/>
          </a:xfrm>
          <a:prstGeom prst="rect">
            <a:avLst/>
          </a:prstGeom>
        </p:spPr>
      </p:pic>
      <p:pic>
        <p:nvPicPr>
          <p:cNvPr id="14" name="Рисунок 13">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bwMode="auto">
          <a:xfrm>
            <a:off x="0" y="0"/>
            <a:ext cx="1864895" cy="6858000"/>
          </a:xfrm>
          <a:prstGeom prst="rect">
            <a:avLst/>
          </a:prstGeom>
        </p:spPr>
      </p:pic>
      <p:sp>
        <p:nvSpPr>
          <p:cNvPr id="2" name="Номер слайда 1"/>
          <p:cNvSpPr>
            <a:spLocks noGrp="1"/>
          </p:cNvSpPr>
          <p:nvPr>
            <p:ph type="sldNum" sz="quarter" idx="10"/>
          </p:nvPr>
        </p:nvSpPr>
        <p:spPr bwMode="auto"/>
        <p:txBody>
          <a:bodyPr/>
          <a:lstStyle/>
          <a:p>
            <a:pPr>
              <a:defRPr/>
            </a:pPr>
            <a:fld id="{2B1BC68D-7085-461E-8C90-1E57C4339781}" type="slidenum">
              <a:rPr lang="ru-RU"/>
              <a:t>34</a:t>
            </a:fld>
            <a:endParaRPr lang="ru-RU"/>
          </a:p>
        </p:txBody>
      </p:sp>
      <p:sp>
        <p:nvSpPr>
          <p:cNvPr id="15" name="TextBox 14"/>
          <p:cNvSpPr txBox="1"/>
          <p:nvPr/>
        </p:nvSpPr>
        <p:spPr bwMode="auto">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17"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sp>
        <p:nvSpPr>
          <p:cNvPr id="10" name="Текст 5"/>
          <p:cNvSpPr>
            <a:spLocks noGrp="1"/>
          </p:cNvSpPr>
          <p:nvPr>
            <p:ph type="title"/>
          </p:nvPr>
        </p:nvSpPr>
        <p:spPr bwMode="auto">
          <a:xfrm>
            <a:off x="1864895" y="516466"/>
            <a:ext cx="8831179" cy="765029"/>
          </a:xfrm>
        </p:spPr>
        <p:txBody>
          <a:bodyPr/>
          <a:lstStyle/>
          <a:p>
            <a:pPr algn="ctr">
              <a:defRPr/>
            </a:pPr>
            <a:r>
              <a:rPr lang="ru-RU" sz="2000" b="1" dirty="0">
                <a:solidFill>
                  <a:srgbClr val="7030A0"/>
                </a:solidFill>
                <a:latin typeface="Times New Roman"/>
                <a:cs typeface="Times New Roman"/>
              </a:rPr>
              <a:t>Среднемесячная номинальная начисленная заработная плата работников </a:t>
            </a:r>
            <a:br>
              <a:rPr lang="ru-RU" sz="2000" b="1" dirty="0">
                <a:solidFill>
                  <a:srgbClr val="7030A0"/>
                </a:solidFill>
                <a:latin typeface="Times New Roman"/>
                <a:cs typeface="Times New Roman"/>
              </a:rPr>
            </a:br>
            <a:r>
              <a:rPr lang="ru-RU" sz="2000" b="1" dirty="0">
                <a:solidFill>
                  <a:srgbClr val="7030A0"/>
                </a:solidFill>
                <a:latin typeface="Times New Roman"/>
                <a:cs typeface="Times New Roman"/>
              </a:rPr>
              <a:t>по полному кругу организаций в Республике Алтай </a:t>
            </a:r>
            <a:br>
              <a:rPr lang="ru-RU" sz="2000" b="1" dirty="0">
                <a:solidFill>
                  <a:srgbClr val="7030A0"/>
                </a:solidFill>
                <a:latin typeface="Times New Roman"/>
                <a:cs typeface="Times New Roman"/>
              </a:rPr>
            </a:br>
            <a:r>
              <a:rPr lang="ru-RU" sz="2000" b="1" dirty="0">
                <a:solidFill>
                  <a:srgbClr val="7030A0"/>
                </a:solidFill>
                <a:latin typeface="Times New Roman"/>
                <a:cs typeface="Times New Roman"/>
              </a:rPr>
              <a:t>за 2019- 2025 </a:t>
            </a:r>
            <a:r>
              <a:rPr lang="ru-RU" sz="2000" b="1" dirty="0" err="1">
                <a:solidFill>
                  <a:srgbClr val="7030A0"/>
                </a:solidFill>
                <a:latin typeface="Times New Roman"/>
                <a:cs typeface="Times New Roman"/>
              </a:rPr>
              <a:t>г.г</a:t>
            </a:r>
            <a:r>
              <a:rPr lang="ru-RU" sz="2000" b="1" dirty="0">
                <a:solidFill>
                  <a:srgbClr val="7030A0"/>
                </a:solidFill>
                <a:latin typeface="Times New Roman"/>
                <a:cs typeface="Times New Roman"/>
              </a:rPr>
              <a:t>. </a:t>
            </a:r>
            <a:endParaRPr lang="ru-RU" sz="2000" dirty="0">
              <a:solidFill>
                <a:srgbClr val="7030A0"/>
              </a:solidFill>
            </a:endParaRPr>
          </a:p>
        </p:txBody>
      </p:sp>
      <p:graphicFrame>
        <p:nvGraphicFramePr>
          <p:cNvPr id="11" name="Диаграмма 10"/>
          <p:cNvGraphicFramePr>
            <a:graphicFrameLocks noGrp="1"/>
          </p:cNvGraphicFramePr>
          <p:nvPr>
            <p:extLst>
              <p:ext uri="{D42A27DB-BD31-4B8C-83A1-F6EECF244321}">
                <p14:modId xmlns:p14="http://schemas.microsoft.com/office/powerpoint/2010/main" val="1320425818"/>
              </p:ext>
            </p:extLst>
          </p:nvPr>
        </p:nvGraphicFramePr>
        <p:xfrm>
          <a:off x="1961147" y="1599310"/>
          <a:ext cx="8621295" cy="458492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97104428"/>
      </p:ext>
    </p:extLst>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6" name="Рисунок 15">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bwMode="auto">
          <a:xfrm>
            <a:off x="10696074" y="0"/>
            <a:ext cx="1495926" cy="6858000"/>
          </a:xfrm>
          <a:prstGeom prst="rect">
            <a:avLst/>
          </a:prstGeom>
        </p:spPr>
      </p:pic>
      <p:pic>
        <p:nvPicPr>
          <p:cNvPr id="14" name="Рисунок 13">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bwMode="auto">
          <a:xfrm>
            <a:off x="0" y="0"/>
            <a:ext cx="1864895" cy="6858000"/>
          </a:xfrm>
          <a:prstGeom prst="rect">
            <a:avLst/>
          </a:prstGeom>
        </p:spPr>
      </p:pic>
      <p:sp>
        <p:nvSpPr>
          <p:cNvPr id="2" name="Номер слайда 1"/>
          <p:cNvSpPr>
            <a:spLocks noGrp="1"/>
          </p:cNvSpPr>
          <p:nvPr>
            <p:ph type="sldNum" sz="quarter" idx="10"/>
          </p:nvPr>
        </p:nvSpPr>
        <p:spPr bwMode="auto"/>
        <p:txBody>
          <a:bodyPr/>
          <a:lstStyle/>
          <a:p>
            <a:pPr>
              <a:defRPr/>
            </a:pPr>
            <a:fld id="{2B1BC68D-7085-461E-8C90-1E57C4339781}" type="slidenum">
              <a:rPr lang="ru-RU"/>
              <a:t>35</a:t>
            </a:fld>
            <a:endParaRPr lang="ru-RU"/>
          </a:p>
        </p:txBody>
      </p:sp>
      <p:sp>
        <p:nvSpPr>
          <p:cNvPr id="15" name="TextBox 14"/>
          <p:cNvSpPr txBox="1"/>
          <p:nvPr/>
        </p:nvSpPr>
        <p:spPr bwMode="auto">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17"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graphicFrame>
        <p:nvGraphicFramePr>
          <p:cNvPr id="12" name="Диаграмма 11"/>
          <p:cNvGraphicFramePr>
            <a:graphicFrameLocks/>
          </p:cNvGraphicFramePr>
          <p:nvPr>
            <p:extLst>
              <p:ext uri="{D42A27DB-BD31-4B8C-83A1-F6EECF244321}">
                <p14:modId xmlns:p14="http://schemas.microsoft.com/office/powerpoint/2010/main" val="2482574892"/>
              </p:ext>
            </p:extLst>
          </p:nvPr>
        </p:nvGraphicFramePr>
        <p:xfrm>
          <a:off x="2069432" y="1363851"/>
          <a:ext cx="8482263" cy="4974955"/>
        </p:xfrm>
        <a:graphic>
          <a:graphicData uri="http://schemas.openxmlformats.org/drawingml/2006/chart">
            <c:chart xmlns:c="http://schemas.openxmlformats.org/drawingml/2006/chart" xmlns:r="http://schemas.openxmlformats.org/officeDocument/2006/relationships" r:id="rId4"/>
          </a:graphicData>
        </a:graphic>
      </p:graphicFrame>
      <p:sp>
        <p:nvSpPr>
          <p:cNvPr id="13" name="Заголовок 2"/>
          <p:cNvSpPr>
            <a:spLocks noGrp="1"/>
          </p:cNvSpPr>
          <p:nvPr>
            <p:ph type="title"/>
          </p:nvPr>
        </p:nvSpPr>
        <p:spPr bwMode="auto">
          <a:xfrm>
            <a:off x="1973179" y="505898"/>
            <a:ext cx="8373979" cy="775597"/>
          </a:xfrm>
        </p:spPr>
        <p:txBody>
          <a:bodyPr/>
          <a:lstStyle/>
          <a:p>
            <a:pPr algn="ctr">
              <a:defRPr/>
            </a:pPr>
            <a:r>
              <a:rPr lang="ru-RU" b="1" dirty="0">
                <a:solidFill>
                  <a:srgbClr val="7030A0"/>
                </a:solidFill>
                <a:latin typeface="Times New Roman"/>
                <a:cs typeface="Times New Roman"/>
              </a:rPr>
              <a:t>Минимальный размер оплаты труда </a:t>
            </a:r>
            <a:r>
              <a:rPr lang="ru-RU" b="1" dirty="0" smtClean="0">
                <a:solidFill>
                  <a:srgbClr val="7030A0"/>
                </a:solidFill>
                <a:latin typeface="Times New Roman"/>
                <a:cs typeface="Times New Roman"/>
              </a:rPr>
              <a:t/>
            </a:r>
            <a:br>
              <a:rPr lang="ru-RU" b="1" dirty="0" smtClean="0">
                <a:solidFill>
                  <a:srgbClr val="7030A0"/>
                </a:solidFill>
                <a:latin typeface="Times New Roman"/>
                <a:cs typeface="Times New Roman"/>
              </a:rPr>
            </a:br>
            <a:r>
              <a:rPr lang="ru-RU" b="1" dirty="0" smtClean="0">
                <a:solidFill>
                  <a:srgbClr val="7030A0"/>
                </a:solidFill>
                <a:latin typeface="Times New Roman"/>
                <a:cs typeface="Times New Roman"/>
              </a:rPr>
              <a:t>2019 </a:t>
            </a:r>
            <a:r>
              <a:rPr lang="ru-RU" b="1" dirty="0">
                <a:solidFill>
                  <a:srgbClr val="7030A0"/>
                </a:solidFill>
                <a:latin typeface="Times New Roman"/>
                <a:cs typeface="Times New Roman"/>
              </a:rPr>
              <a:t>– 2025 год, рублей</a:t>
            </a:r>
          </a:p>
        </p:txBody>
      </p:sp>
    </p:spTree>
    <p:extLst>
      <p:ext uri="{BB962C8B-B14F-4D97-AF65-F5344CB8AC3E}">
        <p14:creationId xmlns:p14="http://schemas.microsoft.com/office/powerpoint/2010/main" val="2699618082"/>
      </p:ext>
    </p:extLst>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6" name="Рисунок 15">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bwMode="auto">
          <a:xfrm>
            <a:off x="10696074" y="0"/>
            <a:ext cx="1495926" cy="6858000"/>
          </a:xfrm>
          <a:prstGeom prst="rect">
            <a:avLst/>
          </a:prstGeom>
        </p:spPr>
      </p:pic>
      <p:pic>
        <p:nvPicPr>
          <p:cNvPr id="14" name="Рисунок 13">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bwMode="auto">
          <a:xfrm>
            <a:off x="0" y="0"/>
            <a:ext cx="1864895" cy="6858000"/>
          </a:xfrm>
          <a:prstGeom prst="rect">
            <a:avLst/>
          </a:prstGeom>
        </p:spPr>
      </p:pic>
      <p:sp>
        <p:nvSpPr>
          <p:cNvPr id="2" name="Номер слайда 1"/>
          <p:cNvSpPr>
            <a:spLocks noGrp="1"/>
          </p:cNvSpPr>
          <p:nvPr>
            <p:ph type="sldNum" sz="quarter" idx="10"/>
          </p:nvPr>
        </p:nvSpPr>
        <p:spPr bwMode="auto"/>
        <p:txBody>
          <a:bodyPr/>
          <a:lstStyle/>
          <a:p>
            <a:pPr>
              <a:defRPr/>
            </a:pPr>
            <a:fld id="{2B1BC68D-7085-461E-8C90-1E57C4339781}" type="slidenum">
              <a:rPr lang="ru-RU"/>
              <a:t>36</a:t>
            </a:fld>
            <a:endParaRPr lang="ru-RU"/>
          </a:p>
        </p:txBody>
      </p:sp>
      <p:sp>
        <p:nvSpPr>
          <p:cNvPr id="15" name="TextBox 14"/>
          <p:cNvSpPr txBox="1"/>
          <p:nvPr/>
        </p:nvSpPr>
        <p:spPr bwMode="auto">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17"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7" name="Picture 7" descr="C:\Users\user 1\Downloads\8a06f458-451d-45ed-a340-c3e14639adcb.jpg"/>
          <p:cNvPicPr>
            <a:picLocks noChangeAspect="1" noChangeArrowheads="1"/>
          </p:cNvPicPr>
          <p:nvPr/>
        </p:nvPicPr>
        <p:blipFill>
          <a:blip r:embed="rId4" cstate="print"/>
          <a:srcRect t="18423" b="23817"/>
          <a:stretch>
            <a:fillRect/>
          </a:stretch>
        </p:blipFill>
        <p:spPr bwMode="auto">
          <a:xfrm>
            <a:off x="1997242" y="1918446"/>
            <a:ext cx="8633637" cy="3890683"/>
          </a:xfrm>
          <a:prstGeom prst="rect">
            <a:avLst/>
          </a:prstGeom>
          <a:noFill/>
        </p:spPr>
      </p:pic>
      <p:sp>
        <p:nvSpPr>
          <p:cNvPr id="8" name="Заголовок 3"/>
          <p:cNvSpPr>
            <a:spLocks noGrp="1"/>
          </p:cNvSpPr>
          <p:nvPr>
            <p:ph type="title"/>
          </p:nvPr>
        </p:nvSpPr>
        <p:spPr>
          <a:xfrm>
            <a:off x="2093496" y="505898"/>
            <a:ext cx="8537384" cy="1214617"/>
          </a:xfrm>
        </p:spPr>
        <p:txBody>
          <a:bodyPr/>
          <a:lstStyle/>
          <a:p>
            <a:pPr algn="ctr"/>
            <a:r>
              <a:rPr lang="ru-RU" sz="2000" b="1" dirty="0" smtClean="0">
                <a:solidFill>
                  <a:srgbClr val="7030A0"/>
                </a:solidFill>
                <a:latin typeface="Times New Roman" pitchFamily="18" charset="0"/>
                <a:cs typeface="Times New Roman" pitchFamily="18" charset="0"/>
              </a:rPr>
              <a:t>Заседание рабочей группы </a:t>
            </a:r>
            <a:br>
              <a:rPr lang="ru-RU" sz="2000" b="1" dirty="0" smtClean="0">
                <a:solidFill>
                  <a:srgbClr val="7030A0"/>
                </a:solidFill>
                <a:latin typeface="Times New Roman" pitchFamily="18" charset="0"/>
                <a:cs typeface="Times New Roman" pitchFamily="18" charset="0"/>
              </a:rPr>
            </a:br>
            <a:r>
              <a:rPr lang="ru-RU" sz="2000" b="1" dirty="0" smtClean="0">
                <a:solidFill>
                  <a:srgbClr val="7030A0"/>
                </a:solidFill>
                <a:latin typeface="Times New Roman" pitchFamily="18" charset="0"/>
                <a:cs typeface="Times New Roman" pitchFamily="18" charset="0"/>
              </a:rPr>
              <a:t>по подготовке предложений для поддержания дифференциации в оплате труда работников государственных учреждений Республики Алтай</a:t>
            </a:r>
            <a:endParaRPr lang="ru-RU" sz="20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3827562726"/>
      </p:ext>
    </p:extLst>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37" name="Рисунок 36">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bwMode="auto">
          <a:xfrm>
            <a:off x="10696074" y="0"/>
            <a:ext cx="1495926" cy="6858000"/>
          </a:xfrm>
          <a:prstGeom prst="rect">
            <a:avLst/>
          </a:prstGeom>
        </p:spPr>
      </p:pic>
      <p:pic>
        <p:nvPicPr>
          <p:cNvPr id="34" name="Рисунок 33">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bwMode="auto">
          <a:xfrm>
            <a:off x="0" y="0"/>
            <a:ext cx="1864895" cy="6858000"/>
          </a:xfrm>
          <a:prstGeom prst="rect">
            <a:avLst/>
          </a:prstGeom>
        </p:spPr>
      </p:pic>
      <p:pic>
        <p:nvPicPr>
          <p:cNvPr id="2049" name="Рисунок 2048"/>
          <p:cNvPicPr>
            <a:picLocks noChangeAspect="1"/>
          </p:cNvPicPr>
          <p:nvPr/>
        </p:nvPicPr>
        <p:blipFill>
          <a:blip r:embed="rId3"/>
          <a:stretch/>
        </p:blipFill>
        <p:spPr bwMode="auto">
          <a:xfrm>
            <a:off x="6890737" y="836368"/>
            <a:ext cx="828675" cy="828675"/>
          </a:xfrm>
          <a:prstGeom prst="rect">
            <a:avLst/>
          </a:prstGeom>
        </p:spPr>
      </p:pic>
      <p:sp>
        <p:nvSpPr>
          <p:cNvPr id="8" name="Заголовок 10"/>
          <p:cNvSpPr txBox="1"/>
          <p:nvPr/>
        </p:nvSpPr>
        <p:spPr bwMode="auto">
          <a:xfrm>
            <a:off x="2554563" y="352190"/>
            <a:ext cx="7904362" cy="349702"/>
          </a:xfrm>
          <a:prstGeom prst="rect">
            <a:avLst/>
          </a:prstGeom>
        </p:spPr>
        <p:txBody>
          <a:bodyPr vert="horz" wrap="square" lIns="36000" tIns="36000" rIns="36000" bIns="36000" rtlCol="0" anchor="t">
            <a:spAutoFit/>
          </a:bodyPr>
          <a:lstStyle/>
          <a:p>
            <a:pPr algn="ctr" defTabSz="914363">
              <a:lnSpc>
                <a:spcPct val="90000"/>
              </a:lnSpc>
              <a:spcBef>
                <a:spcPts val="0"/>
              </a:spcBef>
              <a:defRPr/>
            </a:pPr>
            <a:r>
              <a:rPr lang="ru-RU" sz="2000" b="1" spc="-150" dirty="0">
                <a:ln w="3175">
                  <a:noFill/>
                </a:ln>
                <a:solidFill>
                  <a:srgbClr val="7030A0"/>
                </a:solidFill>
                <a:latin typeface="Times New Roman"/>
                <a:cs typeface="Times New Roman"/>
              </a:rPr>
              <a:t>Финансовая поддержка на обеспечение безопасных условий труда</a:t>
            </a:r>
          </a:p>
        </p:txBody>
      </p:sp>
      <p:graphicFrame>
        <p:nvGraphicFramePr>
          <p:cNvPr id="21" name="Схема 20"/>
          <p:cNvGraphicFramePr>
            <a:graphicFrameLocks/>
          </p:cNvGraphicFramePr>
          <p:nvPr>
            <p:extLst>
              <p:ext uri="{D42A27DB-BD31-4B8C-83A1-F6EECF244321}">
                <p14:modId xmlns:p14="http://schemas.microsoft.com/office/powerpoint/2010/main" val="946919771"/>
              </p:ext>
            </p:extLst>
          </p:nvPr>
        </p:nvGraphicFramePr>
        <p:xfrm>
          <a:off x="5659967" y="1867585"/>
          <a:ext cx="5410200" cy="42957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051" name="TextBox 2050"/>
          <p:cNvSpPr txBox="1"/>
          <p:nvPr/>
        </p:nvSpPr>
        <p:spPr bwMode="auto">
          <a:xfrm>
            <a:off x="7647224" y="1023177"/>
            <a:ext cx="3048850" cy="369332"/>
          </a:xfrm>
          <a:prstGeom prst="rect">
            <a:avLst/>
          </a:prstGeom>
          <a:noFill/>
        </p:spPr>
        <p:txBody>
          <a:bodyPr wrap="square" rtlCol="0">
            <a:spAutoFit/>
          </a:bodyPr>
          <a:lstStyle/>
          <a:p>
            <a:pPr algn="ctr">
              <a:defRPr/>
            </a:pPr>
            <a:r>
              <a:rPr lang="en-US" b="1" dirty="0">
                <a:solidFill>
                  <a:schemeClr val="accent2"/>
                </a:solidFill>
                <a:latin typeface="Montserrat SemiBold"/>
                <a:cs typeface="Times New Roman"/>
              </a:rPr>
              <a:t>13</a:t>
            </a:r>
            <a:r>
              <a:rPr lang="ru-RU" b="1" dirty="0">
                <a:solidFill>
                  <a:schemeClr val="accent2"/>
                </a:solidFill>
                <a:latin typeface="Montserrat SemiBold"/>
                <a:cs typeface="Times New Roman"/>
              </a:rPr>
              <a:t> млн. </a:t>
            </a:r>
            <a:r>
              <a:rPr lang="en-US" b="1" dirty="0">
                <a:solidFill>
                  <a:schemeClr val="accent2"/>
                </a:solidFill>
                <a:latin typeface="Montserrat SemiBold"/>
                <a:cs typeface="Times New Roman"/>
              </a:rPr>
              <a:t>734</a:t>
            </a:r>
            <a:r>
              <a:rPr lang="ru-RU" b="1" dirty="0">
                <a:solidFill>
                  <a:schemeClr val="accent2"/>
                </a:solidFill>
                <a:latin typeface="Montserrat SemiBold"/>
                <a:cs typeface="Times New Roman"/>
              </a:rPr>
              <a:t> тыс. рублей</a:t>
            </a:r>
          </a:p>
        </p:txBody>
      </p:sp>
      <p:sp>
        <p:nvSpPr>
          <p:cNvPr id="2054" name="Прямоугольник 2053"/>
          <p:cNvSpPr/>
          <p:nvPr/>
        </p:nvSpPr>
        <p:spPr bwMode="auto">
          <a:xfrm>
            <a:off x="6285525" y="1834629"/>
            <a:ext cx="1120162" cy="353943"/>
          </a:xfrm>
          <a:prstGeom prst="rect">
            <a:avLst/>
          </a:prstGeom>
        </p:spPr>
        <p:txBody>
          <a:bodyPr wrap="square">
            <a:spAutoFit/>
          </a:bodyPr>
          <a:lstStyle/>
          <a:p>
            <a:pPr marL="285750" indent="-285750">
              <a:buFont typeface="Wingdings"/>
              <a:buChar char="§"/>
              <a:defRPr/>
            </a:pPr>
            <a:r>
              <a:rPr lang="ru-RU" sz="1700" b="1" dirty="0">
                <a:solidFill>
                  <a:schemeClr val="accent2"/>
                </a:solidFill>
                <a:latin typeface="Montserrat"/>
                <a:ea typeface="Calibri"/>
                <a:cs typeface="Times New Roman"/>
              </a:rPr>
              <a:t> </a:t>
            </a:r>
            <a:r>
              <a:rPr lang="en-US" sz="1600" b="1" dirty="0">
                <a:solidFill>
                  <a:schemeClr val="accent2"/>
                </a:solidFill>
                <a:latin typeface="Montserrat SemiBold"/>
                <a:ea typeface="Calibri"/>
                <a:cs typeface="Times New Roman"/>
              </a:rPr>
              <a:t>5</a:t>
            </a:r>
            <a:r>
              <a:rPr lang="ru-RU" sz="1600" b="1" dirty="0">
                <a:solidFill>
                  <a:schemeClr val="accent2"/>
                </a:solidFill>
                <a:latin typeface="Montserrat SemiBold"/>
                <a:cs typeface="Times New Roman"/>
              </a:rPr>
              <a:t> </a:t>
            </a:r>
            <a:r>
              <a:rPr lang="en-US" sz="1600" b="1" dirty="0">
                <a:solidFill>
                  <a:schemeClr val="accent2"/>
                </a:solidFill>
                <a:latin typeface="Montserrat SemiBold"/>
                <a:cs typeface="Times New Roman"/>
              </a:rPr>
              <a:t>514</a:t>
            </a:r>
            <a:endParaRPr lang="ru-RU" sz="1600" b="1" dirty="0">
              <a:solidFill>
                <a:schemeClr val="accent2"/>
              </a:solidFill>
              <a:latin typeface="Montserrat SemiBold"/>
              <a:cs typeface="Times New Roman"/>
            </a:endParaRPr>
          </a:p>
        </p:txBody>
      </p:sp>
      <p:sp>
        <p:nvSpPr>
          <p:cNvPr id="2055" name="Прямоугольник 2054"/>
          <p:cNvSpPr/>
          <p:nvPr/>
        </p:nvSpPr>
        <p:spPr bwMode="auto">
          <a:xfrm>
            <a:off x="6298306" y="2532939"/>
            <a:ext cx="1107381" cy="369332"/>
          </a:xfrm>
          <a:prstGeom prst="rect">
            <a:avLst/>
          </a:prstGeom>
        </p:spPr>
        <p:txBody>
          <a:bodyPr wrap="square">
            <a:spAutoFit/>
          </a:bodyPr>
          <a:lstStyle/>
          <a:p>
            <a:pPr marL="285750" indent="-285750">
              <a:buFont typeface="Wingdings"/>
              <a:buChar char="§"/>
              <a:defRPr/>
            </a:pPr>
            <a:r>
              <a:rPr lang="ru-RU" b="1">
                <a:solidFill>
                  <a:schemeClr val="accent2"/>
                </a:solidFill>
                <a:latin typeface="Montserrat SemiBold"/>
                <a:cs typeface="Times New Roman"/>
              </a:rPr>
              <a:t> </a:t>
            </a:r>
            <a:r>
              <a:rPr lang="en-US" sz="1600" b="1">
                <a:solidFill>
                  <a:schemeClr val="accent2"/>
                </a:solidFill>
                <a:latin typeface="Montserrat SemiBold"/>
                <a:cs typeface="Times New Roman"/>
              </a:rPr>
              <a:t>5</a:t>
            </a:r>
            <a:r>
              <a:rPr lang="ru-RU" sz="1600" b="1">
                <a:solidFill>
                  <a:schemeClr val="accent2"/>
                </a:solidFill>
                <a:latin typeface="Montserrat SemiBold"/>
                <a:cs typeface="Times New Roman"/>
              </a:rPr>
              <a:t> </a:t>
            </a:r>
            <a:r>
              <a:rPr lang="en-US" sz="1600" b="1">
                <a:solidFill>
                  <a:schemeClr val="accent2"/>
                </a:solidFill>
                <a:latin typeface="Montserrat SemiBold"/>
                <a:cs typeface="Times New Roman"/>
              </a:rPr>
              <a:t>349</a:t>
            </a:r>
            <a:endParaRPr lang="ru-RU" sz="1600" b="1">
              <a:solidFill>
                <a:schemeClr val="accent2"/>
              </a:solidFill>
              <a:latin typeface="Montserrat SemiBold"/>
              <a:cs typeface="Times New Roman"/>
            </a:endParaRPr>
          </a:p>
        </p:txBody>
      </p:sp>
      <p:sp>
        <p:nvSpPr>
          <p:cNvPr id="2056" name="Прямоугольник 2055"/>
          <p:cNvSpPr/>
          <p:nvPr/>
        </p:nvSpPr>
        <p:spPr bwMode="auto">
          <a:xfrm>
            <a:off x="6320131" y="3118961"/>
            <a:ext cx="1071269" cy="369332"/>
          </a:xfrm>
          <a:prstGeom prst="rect">
            <a:avLst/>
          </a:prstGeom>
        </p:spPr>
        <p:txBody>
          <a:bodyPr wrap="square">
            <a:spAutoFit/>
          </a:bodyPr>
          <a:lstStyle/>
          <a:p>
            <a:pPr marL="285750" indent="-285750">
              <a:buFont typeface="Wingdings"/>
              <a:buChar char="§"/>
              <a:defRPr/>
            </a:pPr>
            <a:r>
              <a:rPr lang="ru-RU" b="1">
                <a:solidFill>
                  <a:schemeClr val="accent2"/>
                </a:solidFill>
              </a:rPr>
              <a:t> </a:t>
            </a:r>
            <a:r>
              <a:rPr lang="ru-RU" sz="1600" b="1">
                <a:solidFill>
                  <a:schemeClr val="accent2"/>
                </a:solidFill>
              </a:rPr>
              <a:t>1853</a:t>
            </a:r>
          </a:p>
        </p:txBody>
      </p:sp>
      <p:sp>
        <p:nvSpPr>
          <p:cNvPr id="2057" name="Прямоугольник 2056"/>
          <p:cNvSpPr/>
          <p:nvPr/>
        </p:nvSpPr>
        <p:spPr bwMode="auto">
          <a:xfrm>
            <a:off x="6320131" y="3764518"/>
            <a:ext cx="1062802" cy="369332"/>
          </a:xfrm>
          <a:prstGeom prst="rect">
            <a:avLst/>
          </a:prstGeom>
        </p:spPr>
        <p:txBody>
          <a:bodyPr wrap="square">
            <a:spAutoFit/>
          </a:bodyPr>
          <a:lstStyle/>
          <a:p>
            <a:pPr marL="285750" indent="-285750">
              <a:buFont typeface="Wingdings"/>
              <a:buChar char="§"/>
              <a:defRPr/>
            </a:pPr>
            <a:r>
              <a:rPr lang="ru-RU" b="1" dirty="0">
                <a:solidFill>
                  <a:schemeClr val="accent2"/>
                </a:solidFill>
              </a:rPr>
              <a:t>  </a:t>
            </a:r>
            <a:r>
              <a:rPr lang="ru-RU" sz="1600" b="1" dirty="0">
                <a:solidFill>
                  <a:schemeClr val="accent2"/>
                </a:solidFill>
              </a:rPr>
              <a:t>826</a:t>
            </a:r>
          </a:p>
        </p:txBody>
      </p:sp>
      <p:sp>
        <p:nvSpPr>
          <p:cNvPr id="2058" name="Прямоугольник 2057"/>
          <p:cNvSpPr/>
          <p:nvPr/>
        </p:nvSpPr>
        <p:spPr bwMode="auto">
          <a:xfrm>
            <a:off x="6324298" y="4406384"/>
            <a:ext cx="980777" cy="369332"/>
          </a:xfrm>
          <a:prstGeom prst="rect">
            <a:avLst/>
          </a:prstGeom>
        </p:spPr>
        <p:txBody>
          <a:bodyPr wrap="square">
            <a:spAutoFit/>
          </a:bodyPr>
          <a:lstStyle/>
          <a:p>
            <a:pPr marL="285750" indent="-285750">
              <a:buFont typeface="Wingdings"/>
              <a:buChar char="§"/>
              <a:defRPr/>
            </a:pPr>
            <a:r>
              <a:rPr lang="ru-RU" b="1">
                <a:solidFill>
                  <a:schemeClr val="accent2"/>
                </a:solidFill>
              </a:rPr>
              <a:t>  </a:t>
            </a:r>
            <a:r>
              <a:rPr lang="en-US" sz="1600" b="1">
                <a:solidFill>
                  <a:schemeClr val="accent2"/>
                </a:solidFill>
              </a:rPr>
              <a:t>336</a:t>
            </a:r>
            <a:endParaRPr lang="ru-RU" sz="1600" b="1">
              <a:solidFill>
                <a:schemeClr val="accent2"/>
              </a:solidFill>
            </a:endParaRPr>
          </a:p>
        </p:txBody>
      </p:sp>
      <p:sp>
        <p:nvSpPr>
          <p:cNvPr id="2059" name="Прямоугольник 2058"/>
          <p:cNvSpPr/>
          <p:nvPr/>
        </p:nvSpPr>
        <p:spPr bwMode="auto">
          <a:xfrm>
            <a:off x="6345532" y="5048250"/>
            <a:ext cx="984944" cy="369332"/>
          </a:xfrm>
          <a:prstGeom prst="rect">
            <a:avLst/>
          </a:prstGeom>
        </p:spPr>
        <p:txBody>
          <a:bodyPr wrap="square">
            <a:spAutoFit/>
          </a:bodyPr>
          <a:lstStyle/>
          <a:p>
            <a:pPr marL="285750" indent="-285750">
              <a:buFont typeface="Wingdings"/>
              <a:buChar char="§"/>
              <a:defRPr/>
            </a:pPr>
            <a:r>
              <a:rPr lang="ru-RU" b="1">
                <a:solidFill>
                  <a:schemeClr val="accent2"/>
                </a:solidFill>
              </a:rPr>
              <a:t>   </a:t>
            </a:r>
            <a:r>
              <a:rPr lang="ru-RU" sz="1600" b="1">
                <a:solidFill>
                  <a:schemeClr val="accent2"/>
                </a:solidFill>
              </a:rPr>
              <a:t>88</a:t>
            </a:r>
          </a:p>
        </p:txBody>
      </p:sp>
      <p:sp>
        <p:nvSpPr>
          <p:cNvPr id="2060" name="Прямоугольник 2059"/>
          <p:cNvSpPr/>
          <p:nvPr/>
        </p:nvSpPr>
        <p:spPr bwMode="auto">
          <a:xfrm>
            <a:off x="6353999" y="5684282"/>
            <a:ext cx="984944" cy="369332"/>
          </a:xfrm>
          <a:prstGeom prst="rect">
            <a:avLst/>
          </a:prstGeom>
        </p:spPr>
        <p:txBody>
          <a:bodyPr wrap="square">
            <a:spAutoFit/>
          </a:bodyPr>
          <a:lstStyle/>
          <a:p>
            <a:pPr marL="285750" indent="-285750">
              <a:buFont typeface="Wingdings"/>
              <a:buChar char="§"/>
              <a:defRPr/>
            </a:pPr>
            <a:r>
              <a:rPr lang="ru-RU" b="1">
                <a:solidFill>
                  <a:schemeClr val="accent2"/>
                </a:solidFill>
              </a:rPr>
              <a:t>   </a:t>
            </a:r>
            <a:r>
              <a:rPr lang="en-US" sz="1600" b="1">
                <a:solidFill>
                  <a:schemeClr val="accent2"/>
                </a:solidFill>
              </a:rPr>
              <a:t>22</a:t>
            </a:r>
            <a:endParaRPr lang="ru-RU" sz="1600" b="1">
              <a:solidFill>
                <a:schemeClr val="accent2"/>
              </a:solidFill>
            </a:endParaRPr>
          </a:p>
        </p:txBody>
      </p:sp>
      <p:pic>
        <p:nvPicPr>
          <p:cNvPr id="2065" name="Рисунок 2064"/>
          <p:cNvPicPr>
            <a:picLocks noChangeAspect="1"/>
          </p:cNvPicPr>
          <p:nvPr/>
        </p:nvPicPr>
        <p:blipFill>
          <a:blip r:embed="rId9"/>
          <a:stretch/>
        </p:blipFill>
        <p:spPr bwMode="auto">
          <a:xfrm>
            <a:off x="2932753" y="750643"/>
            <a:ext cx="914400" cy="914400"/>
          </a:xfrm>
          <a:prstGeom prst="rect">
            <a:avLst/>
          </a:prstGeom>
        </p:spPr>
      </p:pic>
      <p:sp>
        <p:nvSpPr>
          <p:cNvPr id="50" name="TextBox 49"/>
          <p:cNvSpPr txBox="1"/>
          <p:nvPr/>
        </p:nvSpPr>
        <p:spPr bwMode="auto">
          <a:xfrm>
            <a:off x="2255528" y="1722630"/>
            <a:ext cx="2590800" cy="400110"/>
          </a:xfrm>
          <a:prstGeom prst="rect">
            <a:avLst/>
          </a:prstGeom>
          <a:noFill/>
        </p:spPr>
        <p:txBody>
          <a:bodyPr wrap="square" rtlCol="0">
            <a:spAutoFit/>
          </a:bodyPr>
          <a:lstStyle/>
          <a:p>
            <a:pPr algn="ctr">
              <a:defRPr/>
            </a:pPr>
            <a:r>
              <a:rPr lang="ru-RU" sz="2000" b="1" dirty="0">
                <a:solidFill>
                  <a:schemeClr val="accent2"/>
                </a:solidFill>
                <a:latin typeface="Montserrat SemiBold"/>
                <a:cs typeface="Times New Roman"/>
              </a:rPr>
              <a:t>153 работодателя</a:t>
            </a:r>
          </a:p>
        </p:txBody>
      </p:sp>
      <p:cxnSp>
        <p:nvCxnSpPr>
          <p:cNvPr id="2073" name="Соединительная линия уступом 2072"/>
          <p:cNvCxnSpPr>
            <a:cxnSpLocks/>
          </p:cNvCxnSpPr>
          <p:nvPr/>
        </p:nvCxnSpPr>
        <p:spPr bwMode="auto">
          <a:xfrm rot="5400000">
            <a:off x="-228641" y="3300724"/>
            <a:ext cx="5251133" cy="923925"/>
          </a:xfrm>
          <a:prstGeom prst="bentConnector3">
            <a:avLst>
              <a:gd name="adj1" fmla="val 118"/>
            </a:avLst>
          </a:prstGeom>
          <a:ln cap="rnd">
            <a:solidFill>
              <a:srgbClr val="002060"/>
            </a:solidFill>
            <a:prstDash val="dash"/>
          </a:ln>
        </p:spPr>
        <p:style>
          <a:lnRef idx="1">
            <a:schemeClr val="accent1"/>
          </a:lnRef>
          <a:fillRef idx="0">
            <a:schemeClr val="accent1"/>
          </a:fillRef>
          <a:effectRef idx="0">
            <a:schemeClr val="accent1"/>
          </a:effectRef>
          <a:fontRef idx="minor">
            <a:schemeClr val="tx1"/>
          </a:fontRef>
        </p:style>
      </p:cxnSp>
      <p:cxnSp>
        <p:nvCxnSpPr>
          <p:cNvPr id="2076" name="Прямая соединительная линия 2075"/>
          <p:cNvCxnSpPr>
            <a:cxnSpLocks/>
          </p:cNvCxnSpPr>
          <p:nvPr/>
        </p:nvCxnSpPr>
        <p:spPr bwMode="auto">
          <a:xfrm>
            <a:off x="1934963" y="6486525"/>
            <a:ext cx="3597169"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cxnSp>
        <p:nvCxnSpPr>
          <p:cNvPr id="2078" name="Прямая соединительная линия 2077"/>
          <p:cNvCxnSpPr>
            <a:cxnSpLocks/>
          </p:cNvCxnSpPr>
          <p:nvPr/>
        </p:nvCxnSpPr>
        <p:spPr bwMode="auto">
          <a:xfrm flipH="1" flipV="1">
            <a:off x="5523847" y="1276920"/>
            <a:ext cx="8285" cy="5224994"/>
          </a:xfrm>
          <a:prstGeom prst="line">
            <a:avLst/>
          </a:prstGeom>
          <a:ln>
            <a:solidFill>
              <a:srgbClr val="002060"/>
            </a:solidFill>
            <a:prstDash val="dash"/>
            <a:bevel/>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a:cxnSpLocks/>
          </p:cNvCxnSpPr>
          <p:nvPr/>
        </p:nvCxnSpPr>
        <p:spPr bwMode="auto">
          <a:xfrm>
            <a:off x="5523847" y="1285091"/>
            <a:ext cx="1262827" cy="0"/>
          </a:xfrm>
          <a:prstGeom prst="straightConnector1">
            <a:avLst/>
          </a:prstGeom>
          <a:ln>
            <a:solidFill>
              <a:srgbClr val="002060"/>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bwMode="auto">
          <a:xfrm>
            <a:off x="2255528" y="2162977"/>
            <a:ext cx="3276604" cy="646331"/>
          </a:xfrm>
          <a:prstGeom prst="rect">
            <a:avLst/>
          </a:prstGeom>
          <a:noFill/>
        </p:spPr>
        <p:txBody>
          <a:bodyPr wrap="square" rtlCol="0">
            <a:spAutoFit/>
          </a:bodyPr>
          <a:lstStyle/>
          <a:p>
            <a:pPr algn="ctr">
              <a:defRPr/>
            </a:pPr>
            <a:r>
              <a:rPr lang="ru-RU" dirty="0"/>
              <a:t>Жилищно-коммунальное, </a:t>
            </a:r>
            <a:endParaRPr dirty="0"/>
          </a:p>
          <a:p>
            <a:pPr algn="ctr">
              <a:defRPr/>
            </a:pPr>
            <a:r>
              <a:rPr lang="ru-RU" dirty="0"/>
              <a:t>сельское, лесное хозяйство</a:t>
            </a:r>
          </a:p>
        </p:txBody>
      </p:sp>
      <p:sp>
        <p:nvSpPr>
          <p:cNvPr id="69" name="TextBox 68"/>
          <p:cNvSpPr txBox="1"/>
          <p:nvPr/>
        </p:nvSpPr>
        <p:spPr bwMode="auto">
          <a:xfrm>
            <a:off x="2554563" y="2809308"/>
            <a:ext cx="2266949" cy="369332"/>
          </a:xfrm>
          <a:prstGeom prst="rect">
            <a:avLst/>
          </a:prstGeom>
          <a:noFill/>
        </p:spPr>
        <p:txBody>
          <a:bodyPr wrap="square" rtlCol="0">
            <a:spAutoFit/>
          </a:bodyPr>
          <a:lstStyle/>
          <a:p>
            <a:pPr algn="ctr">
              <a:defRPr/>
            </a:pPr>
            <a:r>
              <a:rPr lang="ru-RU" dirty="0"/>
              <a:t>Строительство </a:t>
            </a:r>
          </a:p>
        </p:txBody>
      </p:sp>
      <p:sp>
        <p:nvSpPr>
          <p:cNvPr id="70" name="TextBox 69"/>
          <p:cNvSpPr txBox="1"/>
          <p:nvPr/>
        </p:nvSpPr>
        <p:spPr bwMode="auto">
          <a:xfrm>
            <a:off x="2677966" y="3244334"/>
            <a:ext cx="2266949" cy="369332"/>
          </a:xfrm>
          <a:prstGeom prst="rect">
            <a:avLst/>
          </a:prstGeom>
          <a:noFill/>
        </p:spPr>
        <p:txBody>
          <a:bodyPr wrap="square" rtlCol="0">
            <a:spAutoFit/>
          </a:bodyPr>
          <a:lstStyle/>
          <a:p>
            <a:pPr algn="ctr">
              <a:defRPr/>
            </a:pPr>
            <a:r>
              <a:rPr lang="ru-RU" dirty="0"/>
              <a:t>Промышленность </a:t>
            </a:r>
          </a:p>
        </p:txBody>
      </p:sp>
      <p:sp>
        <p:nvSpPr>
          <p:cNvPr id="71" name="TextBox 70"/>
          <p:cNvSpPr txBox="1"/>
          <p:nvPr/>
        </p:nvSpPr>
        <p:spPr bwMode="auto">
          <a:xfrm>
            <a:off x="2417453" y="3578021"/>
            <a:ext cx="2266949" cy="369332"/>
          </a:xfrm>
          <a:prstGeom prst="rect">
            <a:avLst/>
          </a:prstGeom>
          <a:noFill/>
        </p:spPr>
        <p:txBody>
          <a:bodyPr wrap="square" rtlCol="0">
            <a:spAutoFit/>
          </a:bodyPr>
          <a:lstStyle/>
          <a:p>
            <a:pPr algn="ctr">
              <a:defRPr/>
            </a:pPr>
            <a:r>
              <a:rPr lang="ru-RU" dirty="0"/>
              <a:t>Сфера услуг </a:t>
            </a:r>
          </a:p>
        </p:txBody>
      </p:sp>
      <p:sp>
        <p:nvSpPr>
          <p:cNvPr id="72" name="TextBox 71"/>
          <p:cNvSpPr txBox="1"/>
          <p:nvPr/>
        </p:nvSpPr>
        <p:spPr bwMode="auto">
          <a:xfrm>
            <a:off x="2696633" y="3942463"/>
            <a:ext cx="2266949" cy="646331"/>
          </a:xfrm>
          <a:prstGeom prst="rect">
            <a:avLst/>
          </a:prstGeom>
          <a:noFill/>
        </p:spPr>
        <p:txBody>
          <a:bodyPr wrap="square" rtlCol="0">
            <a:spAutoFit/>
          </a:bodyPr>
          <a:lstStyle/>
          <a:p>
            <a:pPr algn="ctr">
              <a:defRPr/>
            </a:pPr>
            <a:r>
              <a:rPr lang="ru-RU" dirty="0"/>
              <a:t>Добыча полезных ископаемых </a:t>
            </a:r>
          </a:p>
        </p:txBody>
      </p:sp>
      <p:sp>
        <p:nvSpPr>
          <p:cNvPr id="73" name="TextBox 72"/>
          <p:cNvSpPr txBox="1"/>
          <p:nvPr/>
        </p:nvSpPr>
        <p:spPr bwMode="auto">
          <a:xfrm>
            <a:off x="2210603" y="4716747"/>
            <a:ext cx="2954867" cy="369332"/>
          </a:xfrm>
          <a:prstGeom prst="rect">
            <a:avLst/>
          </a:prstGeom>
          <a:noFill/>
        </p:spPr>
        <p:txBody>
          <a:bodyPr wrap="square" rtlCol="0">
            <a:spAutoFit/>
          </a:bodyPr>
          <a:lstStyle/>
          <a:p>
            <a:pPr algn="ctr">
              <a:defRPr/>
            </a:pPr>
            <a:r>
              <a:rPr lang="ru-RU" dirty="0"/>
              <a:t>Образование, культура </a:t>
            </a:r>
          </a:p>
        </p:txBody>
      </p:sp>
      <p:sp>
        <p:nvSpPr>
          <p:cNvPr id="74" name="TextBox 73"/>
          <p:cNvSpPr txBox="1"/>
          <p:nvPr/>
        </p:nvSpPr>
        <p:spPr bwMode="auto">
          <a:xfrm>
            <a:off x="2696632" y="5091027"/>
            <a:ext cx="2266949" cy="369332"/>
          </a:xfrm>
          <a:prstGeom prst="rect">
            <a:avLst/>
          </a:prstGeom>
          <a:noFill/>
        </p:spPr>
        <p:txBody>
          <a:bodyPr wrap="square" rtlCol="0">
            <a:spAutoFit/>
          </a:bodyPr>
          <a:lstStyle/>
          <a:p>
            <a:pPr algn="ctr">
              <a:defRPr/>
            </a:pPr>
            <a:r>
              <a:rPr lang="ru-RU" dirty="0"/>
              <a:t>Здравоохранение </a:t>
            </a:r>
          </a:p>
        </p:txBody>
      </p:sp>
      <p:sp>
        <p:nvSpPr>
          <p:cNvPr id="75" name="TextBox 74"/>
          <p:cNvSpPr txBox="1"/>
          <p:nvPr/>
        </p:nvSpPr>
        <p:spPr bwMode="auto">
          <a:xfrm>
            <a:off x="1789861" y="5840194"/>
            <a:ext cx="3522133" cy="646331"/>
          </a:xfrm>
          <a:prstGeom prst="rect">
            <a:avLst/>
          </a:prstGeom>
          <a:noFill/>
        </p:spPr>
        <p:txBody>
          <a:bodyPr wrap="square" rtlCol="0">
            <a:spAutoFit/>
          </a:bodyPr>
          <a:lstStyle/>
          <a:p>
            <a:pPr algn="ctr">
              <a:defRPr/>
            </a:pPr>
            <a:r>
              <a:rPr lang="ru-RU" dirty="0"/>
              <a:t>Государственное </a:t>
            </a:r>
            <a:endParaRPr dirty="0"/>
          </a:p>
          <a:p>
            <a:pPr algn="ctr">
              <a:defRPr/>
            </a:pPr>
            <a:r>
              <a:rPr lang="ru-RU" dirty="0"/>
              <a:t>и муниципальное управление</a:t>
            </a:r>
          </a:p>
        </p:txBody>
      </p:sp>
      <p:sp>
        <p:nvSpPr>
          <p:cNvPr id="78" name="TextBox 77"/>
          <p:cNvSpPr txBox="1"/>
          <p:nvPr/>
        </p:nvSpPr>
        <p:spPr bwMode="auto">
          <a:xfrm>
            <a:off x="6037838" y="6283492"/>
            <a:ext cx="3348567" cy="400110"/>
          </a:xfrm>
          <a:prstGeom prst="rect">
            <a:avLst/>
          </a:prstGeom>
          <a:noFill/>
        </p:spPr>
        <p:txBody>
          <a:bodyPr wrap="square" rtlCol="0">
            <a:spAutoFit/>
          </a:bodyPr>
          <a:lstStyle/>
          <a:p>
            <a:pPr algn="ctr">
              <a:defRPr/>
            </a:pPr>
            <a:r>
              <a:rPr lang="ru-RU" sz="2000" b="1" dirty="0">
                <a:solidFill>
                  <a:srgbClr val="C00000"/>
                </a:solidFill>
                <a:latin typeface="Montserrat SemiBold"/>
                <a:cs typeface="Times New Roman"/>
              </a:rPr>
              <a:t>14 млн. 283 тыс. рублей</a:t>
            </a:r>
          </a:p>
        </p:txBody>
      </p:sp>
      <p:sp>
        <p:nvSpPr>
          <p:cNvPr id="38" name="TextBox 37"/>
          <p:cNvSpPr txBox="1"/>
          <p:nvPr/>
        </p:nvSpPr>
        <p:spPr bwMode="auto">
          <a:xfrm>
            <a:off x="9343524" y="6301859"/>
            <a:ext cx="1352550" cy="400110"/>
          </a:xfrm>
          <a:prstGeom prst="rect">
            <a:avLst/>
          </a:prstGeom>
          <a:noFill/>
        </p:spPr>
        <p:txBody>
          <a:bodyPr wrap="square" rtlCol="0">
            <a:spAutoFit/>
          </a:bodyPr>
          <a:lstStyle/>
          <a:p>
            <a:pPr marL="285750" indent="-285750" algn="ctr">
              <a:buFont typeface="Arial"/>
              <a:buChar char="•"/>
              <a:defRPr/>
            </a:pPr>
            <a:r>
              <a:rPr lang="ru-RU" sz="2000" dirty="0">
                <a:solidFill>
                  <a:srgbClr val="002060"/>
                </a:solidFill>
                <a:latin typeface="Montserrat SemiBold"/>
              </a:rPr>
              <a:t>2026 г.</a:t>
            </a:r>
          </a:p>
        </p:txBody>
      </p:sp>
      <p:cxnSp>
        <p:nvCxnSpPr>
          <p:cNvPr id="45" name="Соединительная линия уступом 44"/>
          <p:cNvCxnSpPr>
            <a:cxnSpLocks/>
          </p:cNvCxnSpPr>
          <p:nvPr/>
        </p:nvCxnSpPr>
        <p:spPr bwMode="auto">
          <a:xfrm rot="16199999" flipH="1">
            <a:off x="7831890" y="3708553"/>
            <a:ext cx="5037667" cy="321732"/>
          </a:xfrm>
          <a:prstGeom prst="bentConnector3">
            <a:avLst>
              <a:gd name="adj1" fmla="val 84"/>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bwMode="auto">
          <a:xfrm>
            <a:off x="2486460" y="5411957"/>
            <a:ext cx="2278956" cy="369332"/>
          </a:xfrm>
          <a:prstGeom prst="rect">
            <a:avLst/>
          </a:prstGeom>
          <a:noFill/>
        </p:spPr>
        <p:txBody>
          <a:bodyPr wrap="square" rtlCol="0">
            <a:spAutoFit/>
          </a:bodyPr>
          <a:lstStyle/>
          <a:p>
            <a:pPr algn="ctr">
              <a:defRPr/>
            </a:pPr>
            <a:r>
              <a:rPr lang="ru-RU" dirty="0"/>
              <a:t>Социальная сфера </a:t>
            </a:r>
          </a:p>
        </p:txBody>
      </p:sp>
      <p:sp>
        <p:nvSpPr>
          <p:cNvPr id="40" name="TextBox 39"/>
          <p:cNvSpPr txBox="1"/>
          <p:nvPr/>
        </p:nvSpPr>
        <p:spPr bwMode="auto">
          <a:xfrm>
            <a:off x="8165193" y="1428750"/>
            <a:ext cx="2530881" cy="307777"/>
          </a:xfrm>
          <a:prstGeom prst="rect">
            <a:avLst/>
          </a:prstGeom>
          <a:noFill/>
        </p:spPr>
        <p:txBody>
          <a:bodyPr wrap="square" rtlCol="0">
            <a:spAutoFit/>
          </a:bodyPr>
          <a:lstStyle/>
          <a:p>
            <a:pPr>
              <a:defRPr/>
            </a:pPr>
            <a:r>
              <a:rPr lang="ru-RU" sz="1400" dirty="0">
                <a:solidFill>
                  <a:schemeClr val="tx1">
                    <a:lumMod val="75000"/>
                    <a:lumOff val="25000"/>
                  </a:schemeClr>
                </a:solidFill>
              </a:rPr>
              <a:t>на 50% к объему 2024 г.</a:t>
            </a:r>
          </a:p>
        </p:txBody>
      </p:sp>
      <p:pic>
        <p:nvPicPr>
          <p:cNvPr id="1026" name="Picture 2"/>
          <p:cNvPicPr>
            <a:picLocks noChangeAspect="1" noChangeArrowheads="1"/>
          </p:cNvPicPr>
          <p:nvPr/>
        </p:nvPicPr>
        <p:blipFill>
          <a:blip r:embed="rId10"/>
          <a:stretch/>
        </p:blipFill>
        <p:spPr bwMode="auto">
          <a:xfrm>
            <a:off x="7721600" y="1368856"/>
            <a:ext cx="443593" cy="465773"/>
          </a:xfrm>
          <a:prstGeom prst="rect">
            <a:avLst/>
          </a:prstGeom>
          <a:noFill/>
          <a:ln w="9525">
            <a:noFill/>
            <a:miter lim="800000"/>
            <a:headEnd/>
            <a:tailEnd/>
          </a:ln>
          <a:effectLst/>
        </p:spPr>
      </p:pic>
      <p:sp>
        <p:nvSpPr>
          <p:cNvPr id="2" name="Номер слайда 1"/>
          <p:cNvSpPr>
            <a:spLocks noGrp="1"/>
          </p:cNvSpPr>
          <p:nvPr>
            <p:ph type="sldNum" sz="quarter" idx="12"/>
          </p:nvPr>
        </p:nvSpPr>
        <p:spPr/>
        <p:txBody>
          <a:bodyPr/>
          <a:lstStyle/>
          <a:p>
            <a:pPr>
              <a:defRPr/>
            </a:pPr>
            <a:fld id="{A212876F-DA47-45D7-AE57-376D42353813}" type="slidenum">
              <a:rPr lang="ru-RU" smtClean="0">
                <a:solidFill>
                  <a:prstClr val="black">
                    <a:tint val="75000"/>
                  </a:prstClr>
                </a:solidFill>
              </a:rPr>
              <a:t>37</a:t>
            </a:fld>
            <a:endParaRPr lang="ru-RU">
              <a:solidFill>
                <a:prstClr val="black">
                  <a:tint val="75000"/>
                </a:prstClr>
              </a:solidFill>
            </a:endParaRPr>
          </a:p>
        </p:txBody>
      </p:sp>
      <p:sp>
        <p:nvSpPr>
          <p:cNvPr id="36" name="TextBox 35"/>
          <p:cNvSpPr txBox="1"/>
          <p:nvPr/>
        </p:nvSpPr>
        <p:spPr bwMode="auto">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39" name="Picture 2" descr="C:\Users\Минтруд РА\Desktop\c8e883a24d2ccc3c1ff8d6dc012c505e.jpg"/>
          <p:cNvPicPr>
            <a:picLocks noChangeAspect="1" noChangeArrowheads="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spTree>
    <p:extLst>
      <p:ext uri="{BB962C8B-B14F-4D97-AF65-F5344CB8AC3E}">
        <p14:creationId xmlns:p14="http://schemas.microsoft.com/office/powerpoint/2010/main" val="1514154068"/>
      </p:ext>
    </p:extLst>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graphicFrame>
        <p:nvGraphicFramePr>
          <p:cNvPr id="7" name="Объект 4"/>
          <p:cNvGraphicFramePr>
            <a:graphicFrameLocks/>
          </p:cNvGraphicFramePr>
          <p:nvPr>
            <p:extLst>
              <p:ext uri="{D42A27DB-BD31-4B8C-83A1-F6EECF244321}">
                <p14:modId xmlns:p14="http://schemas.microsoft.com/office/powerpoint/2010/main" val="2682524386"/>
              </p:ext>
            </p:extLst>
          </p:nvPr>
        </p:nvGraphicFramePr>
        <p:xfrm>
          <a:off x="2093496" y="3372844"/>
          <a:ext cx="8278843" cy="3328745"/>
        </p:xfrm>
        <a:graphic>
          <a:graphicData uri="http://schemas.openxmlformats.org/drawingml/2006/chart">
            <c:chart xmlns:c="http://schemas.openxmlformats.org/drawingml/2006/chart" xmlns:r="http://schemas.openxmlformats.org/officeDocument/2006/relationships" r:id="rId4"/>
          </a:graphicData>
        </a:graphic>
      </p:graphicFrame>
      <p:sp>
        <p:nvSpPr>
          <p:cNvPr id="12" name="Заголовок 3"/>
          <p:cNvSpPr txBox="1">
            <a:spLocks/>
          </p:cNvSpPr>
          <p:nvPr/>
        </p:nvSpPr>
        <p:spPr>
          <a:xfrm>
            <a:off x="1973180" y="487939"/>
            <a:ext cx="8722894" cy="346249"/>
          </a:xfrm>
          <a:prstGeom prst="rect">
            <a:avLst/>
          </a:prstGeom>
        </p:spPr>
        <p:txBody>
          <a:bodyPr vert="horz" wrap="square" lIns="0" tIns="0"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500" b="1" dirty="0" smtClean="0">
                <a:solidFill>
                  <a:srgbClr val="7030A0"/>
                </a:solidFill>
                <a:latin typeface="+mn-lt"/>
              </a:rPr>
              <a:t>Показатели рынка труда в 2025 году</a:t>
            </a:r>
            <a:endParaRPr lang="ru-RU" sz="2500" b="1" dirty="0">
              <a:solidFill>
                <a:srgbClr val="7030A0"/>
              </a:solidFill>
              <a:latin typeface="+mn-lt"/>
            </a:endParaRPr>
          </a:p>
        </p:txBody>
      </p:sp>
      <p:sp>
        <p:nvSpPr>
          <p:cNvPr id="13" name="Заголовок 11"/>
          <p:cNvSpPr txBox="1">
            <a:spLocks/>
          </p:cNvSpPr>
          <p:nvPr/>
        </p:nvSpPr>
        <p:spPr>
          <a:xfrm>
            <a:off x="3609474" y="2898475"/>
            <a:ext cx="5787189" cy="353683"/>
          </a:xfrm>
          <a:prstGeom prst="roundRect">
            <a:avLst/>
          </a:prstGeom>
        </p:spPr>
        <p:style>
          <a:lnRef idx="3">
            <a:schemeClr val="lt1"/>
          </a:lnRef>
          <a:fillRef idx="1">
            <a:schemeClr val="accent1"/>
          </a:fillRef>
          <a:effectRef idx="1">
            <a:schemeClr val="accent1"/>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ru-RU" sz="1500" b="1" i="0" u="none" strike="noStrike" kern="1200" cap="none" spc="0" normalizeH="0" baseline="0" noProof="0" dirty="0" smtClean="0">
                <a:ln>
                  <a:noFill/>
                </a:ln>
                <a:solidFill>
                  <a:schemeClr val="bg1"/>
                </a:solidFill>
                <a:effectLst/>
                <a:uLnTx/>
                <a:uFillTx/>
                <a:ea typeface="+mn-ea"/>
                <a:cs typeface="+mn-cs"/>
              </a:rPr>
              <a:t>Динамика уровня регистрируемой безработицы </a:t>
            </a:r>
            <a:endParaRPr kumimoji="0" lang="ru-RU" sz="1500" b="1" i="0" u="none" strike="noStrike" kern="1200" cap="none" spc="0" normalizeH="0" baseline="0" noProof="0" dirty="0">
              <a:ln>
                <a:noFill/>
              </a:ln>
              <a:solidFill>
                <a:schemeClr val="bg1"/>
              </a:solidFill>
              <a:effectLst/>
              <a:uLnTx/>
              <a:uFillTx/>
              <a:ea typeface="+mn-ea"/>
              <a:cs typeface="+mn-cs"/>
            </a:endParaRPr>
          </a:p>
        </p:txBody>
      </p:sp>
      <p:sp>
        <p:nvSpPr>
          <p:cNvPr id="14" name="Текст 15"/>
          <p:cNvSpPr txBox="1">
            <a:spLocks/>
          </p:cNvSpPr>
          <p:nvPr/>
        </p:nvSpPr>
        <p:spPr>
          <a:xfrm>
            <a:off x="1973181" y="1756067"/>
            <a:ext cx="2994612" cy="926976"/>
          </a:xfrm>
          <a:prstGeom prst="rect">
            <a:avLst/>
          </a:prstGeom>
          <a:ln/>
        </p:spPr>
        <p:style>
          <a:lnRef idx="2">
            <a:schemeClr val="accent1"/>
          </a:lnRef>
          <a:fillRef idx="1">
            <a:schemeClr val="lt1"/>
          </a:fillRef>
          <a:effectRef idx="0">
            <a:schemeClr val="accent1"/>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sz="1600" b="1" dirty="0" smtClean="0">
                <a:solidFill>
                  <a:srgbClr val="7030A0"/>
                </a:solidFill>
                <a:latin typeface="Times New Roman" pitchFamily="18" charset="0"/>
                <a:cs typeface="Times New Roman" pitchFamily="18" charset="0"/>
              </a:rPr>
              <a:t>Численность граждан, обратившихся  в органы службы занятости – 3,7 тыс. человек </a:t>
            </a:r>
            <a:endParaRPr lang="ru-RU" sz="1600" b="1" dirty="0">
              <a:solidFill>
                <a:srgbClr val="7030A0"/>
              </a:solidFill>
              <a:latin typeface="Times New Roman" pitchFamily="18" charset="0"/>
              <a:cs typeface="Times New Roman" pitchFamily="18" charset="0"/>
            </a:endParaRPr>
          </a:p>
        </p:txBody>
      </p:sp>
      <p:sp>
        <p:nvSpPr>
          <p:cNvPr id="15" name="Текст 20"/>
          <p:cNvSpPr txBox="1">
            <a:spLocks/>
          </p:cNvSpPr>
          <p:nvPr/>
        </p:nvSpPr>
        <p:spPr>
          <a:xfrm>
            <a:off x="5113470" y="1756067"/>
            <a:ext cx="2527881" cy="926976"/>
          </a:xfrm>
          <a:prstGeom prst="rect">
            <a:avLst/>
          </a:prstGeom>
          <a:ln/>
        </p:spPr>
        <p:style>
          <a:lnRef idx="2">
            <a:schemeClr val="accent1"/>
          </a:lnRef>
          <a:fillRef idx="1">
            <a:schemeClr val="lt1"/>
          </a:fillRef>
          <a:effectRef idx="0">
            <a:schemeClr val="accent1"/>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sz="1600" b="1" dirty="0" smtClean="0">
                <a:solidFill>
                  <a:srgbClr val="7030A0"/>
                </a:solidFill>
                <a:latin typeface="Times New Roman" pitchFamily="18" charset="0"/>
                <a:cs typeface="Times New Roman" pitchFamily="18" charset="0"/>
              </a:rPr>
              <a:t>Признано безработными – 3,1 тыс. человек</a:t>
            </a:r>
            <a:endParaRPr lang="ru-RU" sz="1600" b="1" dirty="0">
              <a:solidFill>
                <a:srgbClr val="7030A0"/>
              </a:solidFill>
              <a:latin typeface="Times New Roman" pitchFamily="18" charset="0"/>
              <a:cs typeface="Times New Roman" pitchFamily="18" charset="0"/>
            </a:endParaRPr>
          </a:p>
        </p:txBody>
      </p:sp>
      <p:sp>
        <p:nvSpPr>
          <p:cNvPr id="16" name="Текст 18"/>
          <p:cNvSpPr txBox="1">
            <a:spLocks/>
          </p:cNvSpPr>
          <p:nvPr/>
        </p:nvSpPr>
        <p:spPr>
          <a:xfrm>
            <a:off x="7833858" y="1756067"/>
            <a:ext cx="2777996" cy="926975"/>
          </a:xfrm>
          <a:prstGeom prst="rect">
            <a:avLst/>
          </a:prstGeom>
        </p:spPr>
        <p:style>
          <a:lnRef idx="2">
            <a:schemeClr val="accent1"/>
          </a:lnRef>
          <a:fillRef idx="1">
            <a:schemeClr val="lt1"/>
          </a:fillRef>
          <a:effectRef idx="0">
            <a:schemeClr val="accent1"/>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sz="1450" b="1" dirty="0" smtClean="0">
                <a:solidFill>
                  <a:srgbClr val="7030A0"/>
                </a:solidFill>
              </a:rPr>
              <a:t>Уровень трудоустройства </a:t>
            </a:r>
            <a:r>
              <a:rPr lang="ru-RU" sz="1600" b="1" dirty="0" smtClean="0">
                <a:solidFill>
                  <a:srgbClr val="7030A0"/>
                </a:solidFill>
                <a:latin typeface="Times New Roman" pitchFamily="18" charset="0"/>
                <a:cs typeface="Times New Roman" pitchFamily="18" charset="0"/>
              </a:rPr>
              <a:t>безработных</a:t>
            </a:r>
            <a:r>
              <a:rPr lang="ru-RU" sz="1450" b="1" dirty="0" smtClean="0">
                <a:solidFill>
                  <a:srgbClr val="7030A0"/>
                </a:solidFill>
              </a:rPr>
              <a:t> граждан – 62 %  </a:t>
            </a:r>
            <a:endParaRPr lang="ru-RU" sz="1450" b="1" dirty="0">
              <a:solidFill>
                <a:srgbClr val="7030A0"/>
              </a:solidFill>
            </a:endParaRPr>
          </a:p>
        </p:txBody>
      </p:sp>
      <p:sp>
        <p:nvSpPr>
          <p:cNvPr id="2" name="Номер слайда 1"/>
          <p:cNvSpPr>
            <a:spLocks noGrp="1"/>
          </p:cNvSpPr>
          <p:nvPr>
            <p:ph type="sldNum" sz="quarter" idx="12"/>
          </p:nvPr>
        </p:nvSpPr>
        <p:spPr/>
        <p:txBody>
          <a:bodyPr/>
          <a:lstStyle/>
          <a:p>
            <a:fld id="{ED80958F-062F-4223-9EB6-1AB4DB863CFC}" type="slidenum">
              <a:rPr lang="ru-RU" smtClean="0"/>
              <a:pPr/>
              <a:t>38</a:t>
            </a:fld>
            <a:endParaRPr lang="ru-RU"/>
          </a:p>
        </p:txBody>
      </p:sp>
    </p:spTree>
    <p:extLst>
      <p:ext uri="{BB962C8B-B14F-4D97-AF65-F5344CB8AC3E}">
        <p14:creationId xmlns:p14="http://schemas.microsoft.com/office/powerpoint/2010/main" val="15363301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18" name="Рисунок 17">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2" name="Номер слайда 1">
            <a:extLst>
              <a:ext uri="{FF2B5EF4-FFF2-40B4-BE49-F238E27FC236}">
                <a16:creationId xmlns:a16="http://schemas.microsoft.com/office/drawing/2014/main" xmlns="" id="{E241C561-1E21-4B0B-B1F8-7876283F8BF2}"/>
              </a:ext>
            </a:extLst>
          </p:cNvPr>
          <p:cNvSpPr>
            <a:spLocks noGrp="1"/>
          </p:cNvSpPr>
          <p:nvPr>
            <p:ph type="sldNum" sz="quarter" idx="10"/>
          </p:nvPr>
        </p:nvSpPr>
        <p:spPr>
          <a:xfrm>
            <a:off x="11879263" y="6344044"/>
            <a:ext cx="283851" cy="161583"/>
          </a:xfrm>
        </p:spPr>
        <p:txBody>
          <a:bodyPr/>
          <a:lstStyle/>
          <a:p>
            <a:fld id="{2B1BC68D-7085-461E-8C90-1E57C4339781}" type="slidenum">
              <a:rPr lang="ru-RU" smtClean="0"/>
              <a:pPr/>
              <a:t>39</a:t>
            </a:fld>
            <a:endParaRPr lang="ru-RU"/>
          </a:p>
        </p:txBody>
      </p:sp>
      <p:sp>
        <p:nvSpPr>
          <p:cNvPr id="7" name="Заголовок 6">
            <a:extLst>
              <a:ext uri="{FF2B5EF4-FFF2-40B4-BE49-F238E27FC236}">
                <a16:creationId xmlns:a16="http://schemas.microsoft.com/office/drawing/2014/main" xmlns="" id="{86C0A4E0-F543-4F09-9ADD-A5D074346B6E}"/>
              </a:ext>
            </a:extLst>
          </p:cNvPr>
          <p:cNvSpPr>
            <a:spLocks noGrp="1"/>
          </p:cNvSpPr>
          <p:nvPr>
            <p:ph type="title"/>
          </p:nvPr>
        </p:nvSpPr>
        <p:spPr>
          <a:xfrm>
            <a:off x="2141621" y="404148"/>
            <a:ext cx="8863292" cy="775597"/>
          </a:xfrm>
        </p:spPr>
        <p:txBody>
          <a:bodyPr/>
          <a:lstStyle/>
          <a:p>
            <a:r>
              <a:rPr lang="ru-RU" dirty="0"/>
              <a:t/>
            </a:r>
            <a:br>
              <a:rPr lang="ru-RU" dirty="0"/>
            </a:br>
            <a:r>
              <a:rPr lang="ru-RU" dirty="0"/>
              <a:t/>
            </a:r>
            <a:br>
              <a:rPr lang="ru-RU" dirty="0"/>
            </a:br>
            <a:r>
              <a:rPr lang="ru-RU" b="1" dirty="0" smtClean="0">
                <a:solidFill>
                  <a:schemeClr val="accent6">
                    <a:lumMod val="50000"/>
                  </a:schemeClr>
                </a:solidFill>
              </a:rPr>
              <a:t>СНИЖЕНИЕ БЕДНОСТИ</a:t>
            </a:r>
            <a:r>
              <a:rPr lang="ru-RU" dirty="0">
                <a:solidFill>
                  <a:schemeClr val="accent6">
                    <a:lumMod val="50000"/>
                  </a:schemeClr>
                </a:solidFill>
              </a:rPr>
              <a:t/>
            </a:r>
            <a:br>
              <a:rPr lang="ru-RU" dirty="0">
                <a:solidFill>
                  <a:schemeClr val="accent6">
                    <a:lumMod val="50000"/>
                  </a:schemeClr>
                </a:solidFill>
              </a:rPr>
            </a:br>
            <a:r>
              <a:rPr lang="ru-RU" dirty="0">
                <a:solidFill>
                  <a:schemeClr val="accent6">
                    <a:lumMod val="50000"/>
                  </a:schemeClr>
                </a:solidFill>
              </a:rPr>
              <a:t/>
            </a:r>
            <a:br>
              <a:rPr lang="ru-RU" dirty="0">
                <a:solidFill>
                  <a:schemeClr val="accent6">
                    <a:lumMod val="50000"/>
                  </a:schemeClr>
                </a:solidFill>
              </a:rPr>
            </a:br>
            <a:endParaRPr lang="ru-RU" dirty="0">
              <a:solidFill>
                <a:schemeClr val="accent6">
                  <a:lumMod val="50000"/>
                </a:schemeClr>
              </a:solidFill>
            </a:endParaRPr>
          </a:p>
        </p:txBody>
      </p:sp>
      <p:sp>
        <p:nvSpPr>
          <p:cNvPr id="17" name="TextBox 16">
            <a:extLst>
              <a:ext uri="{FF2B5EF4-FFF2-40B4-BE49-F238E27FC236}">
                <a16:creationId xmlns:a16="http://schemas.microsoft.com/office/drawing/2014/main" xmlns="" id="{0FD00305-F8EE-496D-94DD-454BC1B60DE9}"/>
              </a:ext>
            </a:extLst>
          </p:cNvPr>
          <p:cNvSpPr txBox="1"/>
          <p:nvPr/>
        </p:nvSpPr>
        <p:spPr>
          <a:xfrm>
            <a:off x="7816043" y="1830845"/>
            <a:ext cx="2880031" cy="738664"/>
          </a:xfrm>
          <a:prstGeom prst="rect">
            <a:avLst/>
          </a:prstGeom>
          <a:noFill/>
        </p:spPr>
        <p:txBody>
          <a:bodyPr wrap="square" rtlCol="0">
            <a:spAutoFit/>
          </a:bodyPr>
          <a:lstStyle/>
          <a:p>
            <a:pPr algn="ctr"/>
            <a:r>
              <a:rPr lang="ru-RU" sz="1400" b="1" dirty="0" smtClean="0">
                <a:solidFill>
                  <a:schemeClr val="accent1">
                    <a:lumMod val="60000"/>
                    <a:lumOff val="40000"/>
                  </a:schemeClr>
                </a:solidFill>
                <a:latin typeface="Times New Roman" pitchFamily="18" charset="0"/>
                <a:cs typeface="Times New Roman" pitchFamily="18" charset="0"/>
              </a:rPr>
              <a:t>Государственная социальная помощь на основании социального контракта</a:t>
            </a:r>
            <a:endParaRPr lang="ru-RU" sz="1400" b="1" dirty="0">
              <a:solidFill>
                <a:schemeClr val="accent1">
                  <a:lumMod val="60000"/>
                  <a:lumOff val="40000"/>
                </a:schemeClr>
              </a:solidFill>
              <a:latin typeface="Times New Roman" pitchFamily="18" charset="0"/>
              <a:cs typeface="Times New Roman" pitchFamily="18" charset="0"/>
            </a:endParaRPr>
          </a:p>
        </p:txBody>
      </p:sp>
      <p:sp>
        <p:nvSpPr>
          <p:cNvPr id="9" name="TextBox 8">
            <a:extLst>
              <a:ext uri="{FF2B5EF4-FFF2-40B4-BE49-F238E27FC236}">
                <a16:creationId xmlns:a16="http://schemas.microsoft.com/office/drawing/2014/main" xmlns="" id="{6A0BA2C8-72CF-4B2A-9AAB-6E257F875E90}"/>
              </a:ext>
            </a:extLst>
          </p:cNvPr>
          <p:cNvSpPr txBox="1"/>
          <p:nvPr/>
        </p:nvSpPr>
        <p:spPr>
          <a:xfrm>
            <a:off x="2055809" y="1179745"/>
            <a:ext cx="1902829" cy="369332"/>
          </a:xfrm>
          <a:prstGeom prst="rect">
            <a:avLst/>
          </a:prstGeom>
          <a:noFill/>
        </p:spPr>
        <p:txBody>
          <a:bodyPr wrap="none" rtlCol="0">
            <a:spAutoFit/>
          </a:bodyPr>
          <a:lstStyle/>
          <a:p>
            <a:r>
              <a:rPr lang="ru-RU" b="1" dirty="0" smtClean="0">
                <a:solidFill>
                  <a:schemeClr val="accent1"/>
                </a:solidFill>
              </a:rPr>
              <a:t>ПОКАЗАТЕЛИ:</a:t>
            </a:r>
            <a:endParaRPr lang="ru-RU" b="1" dirty="0">
              <a:solidFill>
                <a:schemeClr val="accent1"/>
              </a:solidFill>
            </a:endParaRPr>
          </a:p>
        </p:txBody>
      </p:sp>
      <p:graphicFrame>
        <p:nvGraphicFramePr>
          <p:cNvPr id="21" name="Диаграмма 20">
            <a:extLst>
              <a:ext uri="{FF2B5EF4-FFF2-40B4-BE49-F238E27FC236}">
                <a16:creationId xmlns:a16="http://schemas.microsoft.com/office/drawing/2014/main" xmlns="" id="{F72829DD-EFC0-4CCE-9597-0290BCCE71E9}"/>
              </a:ext>
            </a:extLst>
          </p:cNvPr>
          <p:cNvGraphicFramePr/>
          <p:nvPr>
            <p:extLst>
              <p:ext uri="{D42A27DB-BD31-4B8C-83A1-F6EECF244321}">
                <p14:modId xmlns:p14="http://schemas.microsoft.com/office/powerpoint/2010/main" val="1770071487"/>
              </p:ext>
            </p:extLst>
          </p:nvPr>
        </p:nvGraphicFramePr>
        <p:xfrm>
          <a:off x="735461" y="4592446"/>
          <a:ext cx="4647191" cy="3073635"/>
        </p:xfrm>
        <a:graphic>
          <a:graphicData uri="http://schemas.openxmlformats.org/drawingml/2006/chart">
            <c:chart xmlns:c="http://schemas.openxmlformats.org/drawingml/2006/chart" xmlns:r="http://schemas.openxmlformats.org/officeDocument/2006/relationships" r:id="rId3"/>
          </a:graphicData>
        </a:graphic>
      </p:graphicFrame>
      <p:sp>
        <p:nvSpPr>
          <p:cNvPr id="24" name="TextBox 21">
            <a:extLst>
              <a:ext uri="{FF2B5EF4-FFF2-40B4-BE49-F238E27FC236}">
                <a16:creationId xmlns:a16="http://schemas.microsoft.com/office/drawing/2014/main" xmlns="" id="{55EDC8A9-6215-4237-BE75-B82B08E1C30E}"/>
              </a:ext>
            </a:extLst>
          </p:cNvPr>
          <p:cNvSpPr txBox="1"/>
          <p:nvPr/>
        </p:nvSpPr>
        <p:spPr>
          <a:xfrm>
            <a:off x="1883114" y="1553847"/>
            <a:ext cx="6538970" cy="2031325"/>
          </a:xfrm>
          <a:prstGeom prst="rect">
            <a:avLst/>
          </a:prstGeom>
          <a:noFill/>
        </p:spPr>
        <p:txBody>
          <a:bodyPr wrap="non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b="1" dirty="0">
                <a:solidFill>
                  <a:schemeClr val="accent1"/>
                </a:solidFill>
              </a:rPr>
              <a:t>1</a:t>
            </a:r>
            <a:r>
              <a:rPr lang="ru-RU" b="1" dirty="0" smtClean="0">
                <a:solidFill>
                  <a:schemeClr val="accent1"/>
                </a:solidFill>
              </a:rPr>
              <a:t>. Доля населения с доходами ниже прожиточного минимума </a:t>
            </a:r>
            <a:endParaRPr lang="ru-RU" b="1" dirty="0">
              <a:solidFill>
                <a:schemeClr val="accent1"/>
              </a:solidFill>
            </a:endParaRPr>
          </a:p>
          <a:p>
            <a:endParaRPr lang="ru-RU" b="1" dirty="0" smtClean="0">
              <a:solidFill>
                <a:schemeClr val="accent1"/>
              </a:solidFill>
            </a:endParaRPr>
          </a:p>
          <a:p>
            <a:r>
              <a:rPr lang="ru-RU" b="1" dirty="0" smtClean="0">
                <a:solidFill>
                  <a:schemeClr val="accent2"/>
                </a:solidFill>
              </a:rPr>
              <a:t>в 2024 году – 13,8%</a:t>
            </a:r>
          </a:p>
          <a:p>
            <a:endParaRPr lang="ru-RU" b="1" dirty="0" smtClean="0">
              <a:solidFill>
                <a:schemeClr val="accent2"/>
              </a:solidFill>
            </a:endParaRPr>
          </a:p>
          <a:p>
            <a:r>
              <a:rPr lang="ru-RU" b="1" dirty="0" smtClean="0">
                <a:solidFill>
                  <a:schemeClr val="accent2"/>
                </a:solidFill>
              </a:rPr>
              <a:t>в 2023 год – 16,2 %</a:t>
            </a:r>
          </a:p>
          <a:p>
            <a:endParaRPr lang="ru-RU" b="1" dirty="0" smtClean="0">
              <a:solidFill>
                <a:schemeClr val="accent2"/>
              </a:solidFill>
            </a:endParaRPr>
          </a:p>
          <a:p>
            <a:r>
              <a:rPr lang="ru-RU" b="1" dirty="0" smtClean="0">
                <a:solidFill>
                  <a:schemeClr val="accent2"/>
                </a:solidFill>
              </a:rPr>
              <a:t>На 2025 год – 14,8 %</a:t>
            </a:r>
            <a:endParaRPr lang="ru-RU" b="1" dirty="0">
              <a:solidFill>
                <a:schemeClr val="accent2"/>
              </a:solidFill>
            </a:endParaRPr>
          </a:p>
        </p:txBody>
      </p:sp>
      <p:sp>
        <p:nvSpPr>
          <p:cNvPr id="36" name="TextBox 26">
            <a:extLst>
              <a:ext uri="{FF2B5EF4-FFF2-40B4-BE49-F238E27FC236}">
                <a16:creationId xmlns:a16="http://schemas.microsoft.com/office/drawing/2014/main" xmlns="" id="{4C307ED2-072E-4B01-91C3-EF2A7FE8EDCA}"/>
              </a:ext>
            </a:extLst>
          </p:cNvPr>
          <p:cNvSpPr txBox="1"/>
          <p:nvPr/>
        </p:nvSpPr>
        <p:spPr>
          <a:xfrm>
            <a:off x="1883114" y="3681225"/>
            <a:ext cx="6192328" cy="646331"/>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b="1" dirty="0">
                <a:solidFill>
                  <a:schemeClr val="accent1"/>
                </a:solidFill>
              </a:rPr>
              <a:t>2. Суммарный коэффициент рождаемости третьих </a:t>
            </a:r>
          </a:p>
          <a:p>
            <a:r>
              <a:rPr lang="ru-RU" b="1" dirty="0">
                <a:solidFill>
                  <a:schemeClr val="accent1"/>
                </a:solidFill>
              </a:rPr>
              <a:t>и последующих детей</a:t>
            </a:r>
          </a:p>
        </p:txBody>
      </p:sp>
      <p:graphicFrame>
        <p:nvGraphicFramePr>
          <p:cNvPr id="40" name="Диаграмма 39">
            <a:extLst>
              <a:ext uri="{FF2B5EF4-FFF2-40B4-BE49-F238E27FC236}">
                <a16:creationId xmlns:a16="http://schemas.microsoft.com/office/drawing/2014/main" xmlns="" id="{E6BF9B9D-251E-46EE-842F-ECD5A5BD42BD}"/>
              </a:ext>
            </a:extLst>
          </p:cNvPr>
          <p:cNvGraphicFramePr/>
          <p:nvPr>
            <p:extLst>
              <p:ext uri="{D42A27DB-BD31-4B8C-83A1-F6EECF244321}">
                <p14:modId xmlns:p14="http://schemas.microsoft.com/office/powerpoint/2010/main" val="3131723569"/>
              </p:ext>
            </p:extLst>
          </p:nvPr>
        </p:nvGraphicFramePr>
        <p:xfrm>
          <a:off x="6016771" y="1629486"/>
          <a:ext cx="2397863" cy="2449891"/>
        </p:xfrm>
        <a:graphic>
          <a:graphicData uri="http://schemas.openxmlformats.org/drawingml/2006/chart">
            <c:chart xmlns:c="http://schemas.openxmlformats.org/drawingml/2006/chart" xmlns:r="http://schemas.openxmlformats.org/officeDocument/2006/relationships" r:id="rId4"/>
          </a:graphicData>
        </a:graphic>
      </p:graphicFrame>
      <p:sp>
        <p:nvSpPr>
          <p:cNvPr id="41" name="TextBox 18">
            <a:extLst>
              <a:ext uri="{FF2B5EF4-FFF2-40B4-BE49-F238E27FC236}">
                <a16:creationId xmlns:a16="http://schemas.microsoft.com/office/drawing/2014/main" xmlns="" id="{4CD73BDB-200D-47E3-9591-D58F54A298C3}"/>
              </a:ext>
            </a:extLst>
          </p:cNvPr>
          <p:cNvSpPr txBox="1"/>
          <p:nvPr/>
        </p:nvSpPr>
        <p:spPr>
          <a:xfrm>
            <a:off x="8011779" y="3311893"/>
            <a:ext cx="2588042" cy="738664"/>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400" b="1" dirty="0" smtClean="0">
                <a:solidFill>
                  <a:schemeClr val="accent2"/>
                </a:solidFill>
                <a:latin typeface="Times New Roman" pitchFamily="18" charset="0"/>
                <a:cs typeface="Times New Roman" pitchFamily="18" charset="0"/>
              </a:rPr>
              <a:t>получатели социального контракта, в том числе многодетные семьи</a:t>
            </a:r>
            <a:endParaRPr lang="ru-RU" sz="1400" b="1" dirty="0">
              <a:solidFill>
                <a:schemeClr val="accent2"/>
              </a:solidFill>
              <a:latin typeface="Times New Roman" pitchFamily="18" charset="0"/>
              <a:cs typeface="Times New Roman" pitchFamily="18" charset="0"/>
            </a:endParaRPr>
          </a:p>
        </p:txBody>
      </p:sp>
      <p:graphicFrame>
        <p:nvGraphicFramePr>
          <p:cNvPr id="42" name="Диаграмма 41">
            <a:extLst>
              <a:ext uri="{FF2B5EF4-FFF2-40B4-BE49-F238E27FC236}">
                <a16:creationId xmlns:a16="http://schemas.microsoft.com/office/drawing/2014/main" xmlns="" id="{F25D48CE-3298-45D0-8B66-6E07EB92B50B}"/>
              </a:ext>
            </a:extLst>
          </p:cNvPr>
          <p:cNvGraphicFramePr/>
          <p:nvPr>
            <p:extLst>
              <p:ext uri="{D42A27DB-BD31-4B8C-83A1-F6EECF244321}">
                <p14:modId xmlns:p14="http://schemas.microsoft.com/office/powerpoint/2010/main" val="3380893667"/>
              </p:ext>
            </p:extLst>
          </p:nvPr>
        </p:nvGraphicFramePr>
        <p:xfrm>
          <a:off x="2622677" y="4004390"/>
          <a:ext cx="4573206" cy="2802048"/>
        </p:xfrm>
        <a:graphic>
          <a:graphicData uri="http://schemas.openxmlformats.org/drawingml/2006/chart">
            <c:chart xmlns:c="http://schemas.openxmlformats.org/drawingml/2006/chart" xmlns:r="http://schemas.openxmlformats.org/officeDocument/2006/relationships" r:id="rId5"/>
          </a:graphicData>
        </a:graphic>
      </p:graphicFrame>
      <p:sp>
        <p:nvSpPr>
          <p:cNvPr id="43" name="TextBox 35">
            <a:extLst>
              <a:ext uri="{FF2B5EF4-FFF2-40B4-BE49-F238E27FC236}">
                <a16:creationId xmlns:a16="http://schemas.microsoft.com/office/drawing/2014/main" xmlns="" id="{A3C29E98-4058-425F-AD6A-A9733BF4EB60}"/>
              </a:ext>
            </a:extLst>
          </p:cNvPr>
          <p:cNvSpPr txBox="1"/>
          <p:nvPr/>
        </p:nvSpPr>
        <p:spPr>
          <a:xfrm>
            <a:off x="1914934" y="4792941"/>
            <a:ext cx="757784" cy="369332"/>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dirty="0"/>
              <a:t>2025</a:t>
            </a:r>
          </a:p>
        </p:txBody>
      </p:sp>
      <p:sp>
        <p:nvSpPr>
          <p:cNvPr id="44" name="TextBox 36">
            <a:extLst>
              <a:ext uri="{FF2B5EF4-FFF2-40B4-BE49-F238E27FC236}">
                <a16:creationId xmlns:a16="http://schemas.microsoft.com/office/drawing/2014/main" xmlns="" id="{E997F643-2DD7-4648-977A-D7C179DA37AB}"/>
              </a:ext>
            </a:extLst>
          </p:cNvPr>
          <p:cNvSpPr txBox="1"/>
          <p:nvPr/>
        </p:nvSpPr>
        <p:spPr>
          <a:xfrm>
            <a:off x="1883114" y="5352802"/>
            <a:ext cx="780146" cy="369332"/>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dirty="0"/>
              <a:t>2026</a:t>
            </a:r>
          </a:p>
        </p:txBody>
      </p:sp>
      <p:sp>
        <p:nvSpPr>
          <p:cNvPr id="45" name="TextBox 40">
            <a:extLst>
              <a:ext uri="{FF2B5EF4-FFF2-40B4-BE49-F238E27FC236}">
                <a16:creationId xmlns:a16="http://schemas.microsoft.com/office/drawing/2014/main" xmlns="" id="{58ECA039-EEE8-44AD-BA1F-CBF1C6BF1BC8}"/>
              </a:ext>
            </a:extLst>
          </p:cNvPr>
          <p:cNvSpPr txBox="1"/>
          <p:nvPr/>
        </p:nvSpPr>
        <p:spPr>
          <a:xfrm>
            <a:off x="1864895" y="5875842"/>
            <a:ext cx="757782" cy="369332"/>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dirty="0"/>
              <a:t>2027</a:t>
            </a:r>
            <a:endParaRPr lang="en-US" dirty="0"/>
          </a:p>
        </p:txBody>
      </p:sp>
      <p:sp>
        <p:nvSpPr>
          <p:cNvPr id="46" name="TextBox 45">
            <a:extLst>
              <a:ext uri="{FF2B5EF4-FFF2-40B4-BE49-F238E27FC236}">
                <a16:creationId xmlns:a16="http://schemas.microsoft.com/office/drawing/2014/main" xmlns="" id="{496CA0CF-BE58-4DDE-8B60-8D555B7163A8}"/>
              </a:ext>
            </a:extLst>
          </p:cNvPr>
          <p:cNvSpPr txBox="1"/>
          <p:nvPr/>
        </p:nvSpPr>
        <p:spPr>
          <a:xfrm>
            <a:off x="1883114" y="4327556"/>
            <a:ext cx="789604" cy="369332"/>
          </a:xfrm>
          <a:prstGeom prst="rect">
            <a:avLst/>
          </a:prstGeom>
          <a:noFill/>
        </p:spPr>
        <p:txBody>
          <a:bodyPr wrap="square" rtlCol="0">
            <a:spAutoFit/>
          </a:bodyPr>
          <a:lstStyle/>
          <a:p>
            <a:r>
              <a:rPr lang="ru-RU" dirty="0"/>
              <a:t>Факт</a:t>
            </a:r>
          </a:p>
        </p:txBody>
      </p:sp>
      <p:sp>
        <p:nvSpPr>
          <p:cNvPr id="47" name="TextBox 46">
            <a:extLst>
              <a:ext uri="{FF2B5EF4-FFF2-40B4-BE49-F238E27FC236}">
                <a16:creationId xmlns:a16="http://schemas.microsoft.com/office/drawing/2014/main" xmlns="" id="{8860C5B4-6774-4E33-8FD5-59EBF8AE7FF2}"/>
              </a:ext>
            </a:extLst>
          </p:cNvPr>
          <p:cNvSpPr txBox="1"/>
          <p:nvPr/>
        </p:nvSpPr>
        <p:spPr>
          <a:xfrm>
            <a:off x="3255242" y="6117058"/>
            <a:ext cx="5870518" cy="615553"/>
          </a:xfrm>
          <a:prstGeom prst="rect">
            <a:avLst/>
          </a:prstGeom>
          <a:noFill/>
        </p:spPr>
        <p:txBody>
          <a:bodyPr wrap="none" rtlCol="0">
            <a:spAutoFit/>
          </a:bodyPr>
          <a:lstStyle/>
          <a:p>
            <a:r>
              <a:rPr lang="ru-RU" sz="1400" b="1" dirty="0"/>
              <a:t>*</a:t>
            </a:r>
            <a:r>
              <a:rPr lang="ru-RU" sz="1000" i="1" dirty="0">
                <a:latin typeface="Times New Roman" panose="02020603050405020304" pitchFamily="18" charset="0"/>
                <a:cs typeface="Times New Roman" panose="02020603050405020304" pitchFamily="18" charset="0"/>
              </a:rPr>
              <a:t>Расчёт суммарного коэффициента рождаемости третьих и последующих детей </a:t>
            </a:r>
          </a:p>
          <a:p>
            <a:r>
              <a:rPr lang="ru-RU" sz="1000" i="1" dirty="0">
                <a:latin typeface="Times New Roman" panose="02020603050405020304" pitchFamily="18" charset="0"/>
                <a:cs typeface="Times New Roman" panose="02020603050405020304" pitchFamily="18" charset="0"/>
              </a:rPr>
              <a:t>осуществляет Федеральная служба государственной статистики. </a:t>
            </a:r>
          </a:p>
          <a:p>
            <a:r>
              <a:rPr lang="ru-RU" sz="1000" i="1" dirty="0">
                <a:latin typeface="Times New Roman" panose="02020603050405020304" pitchFamily="18" charset="0"/>
                <a:cs typeface="Times New Roman" panose="02020603050405020304" pitchFamily="18" charset="0"/>
              </a:rPr>
              <a:t>Ежегодно уточнение годовых данных проводится не позднее 18 апреля года, следующего за отчётным.</a:t>
            </a:r>
            <a:endParaRPr lang="ru-RU" sz="1000" b="1" i="1"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22" name="Picture 2" descr="C:\Users\Минтруд РА\Desktop\c8e883a24d2ccc3c1ff8d6dc012c505e.jpg"/>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spTree>
    <p:extLst>
      <p:ext uri="{BB962C8B-B14F-4D97-AF65-F5344CB8AC3E}">
        <p14:creationId xmlns:p14="http://schemas.microsoft.com/office/powerpoint/2010/main" val="4971593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6" name="Рисунок 15">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bwMode="auto">
          <a:xfrm>
            <a:off x="10696074" y="0"/>
            <a:ext cx="1495926" cy="6858000"/>
          </a:xfrm>
          <a:prstGeom prst="rect">
            <a:avLst/>
          </a:prstGeom>
        </p:spPr>
      </p:pic>
      <p:pic>
        <p:nvPicPr>
          <p:cNvPr id="14" name="Рисунок 13">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bwMode="auto">
          <a:xfrm>
            <a:off x="0" y="0"/>
            <a:ext cx="1864895" cy="6858000"/>
          </a:xfrm>
          <a:prstGeom prst="rect">
            <a:avLst/>
          </a:prstGeom>
        </p:spPr>
      </p:pic>
      <p:sp>
        <p:nvSpPr>
          <p:cNvPr id="2" name="Номер слайда 1"/>
          <p:cNvSpPr>
            <a:spLocks noGrp="1"/>
          </p:cNvSpPr>
          <p:nvPr>
            <p:ph type="sldNum" sz="quarter" idx="10"/>
          </p:nvPr>
        </p:nvSpPr>
        <p:spPr bwMode="auto"/>
        <p:txBody>
          <a:bodyPr/>
          <a:lstStyle/>
          <a:p>
            <a:pPr>
              <a:defRPr/>
            </a:pPr>
            <a:fld id="{2B1BC68D-7085-461E-8C90-1E57C4339781}" type="slidenum">
              <a:rPr lang="ru-RU"/>
              <a:t>4</a:t>
            </a:fld>
            <a:endParaRPr lang="ru-RU"/>
          </a:p>
        </p:txBody>
      </p:sp>
      <p:sp>
        <p:nvSpPr>
          <p:cNvPr id="15" name="TextBox 14"/>
          <p:cNvSpPr txBox="1"/>
          <p:nvPr/>
        </p:nvSpPr>
        <p:spPr bwMode="auto">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17"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5370" y="1024708"/>
            <a:ext cx="8554452" cy="4808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599756"/>
      </p:ext>
    </p:extLst>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6" name="Рисунок 15">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bwMode="auto">
          <a:xfrm>
            <a:off x="10696074" y="0"/>
            <a:ext cx="1495926" cy="6858000"/>
          </a:xfrm>
          <a:prstGeom prst="rect">
            <a:avLst/>
          </a:prstGeom>
        </p:spPr>
      </p:pic>
      <p:pic>
        <p:nvPicPr>
          <p:cNvPr id="14" name="Рисунок 13">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bwMode="auto">
          <a:xfrm>
            <a:off x="0" y="0"/>
            <a:ext cx="1864895" cy="6858000"/>
          </a:xfrm>
          <a:prstGeom prst="rect">
            <a:avLst/>
          </a:prstGeom>
        </p:spPr>
      </p:pic>
      <p:sp>
        <p:nvSpPr>
          <p:cNvPr id="2" name="Номер слайда 1"/>
          <p:cNvSpPr>
            <a:spLocks noGrp="1"/>
          </p:cNvSpPr>
          <p:nvPr>
            <p:ph type="sldNum" sz="quarter" idx="10"/>
          </p:nvPr>
        </p:nvSpPr>
        <p:spPr bwMode="auto"/>
        <p:txBody>
          <a:bodyPr/>
          <a:lstStyle/>
          <a:p>
            <a:pPr>
              <a:defRPr/>
            </a:pPr>
            <a:fld id="{2B1BC68D-7085-461E-8C90-1E57C4339781}" type="slidenum">
              <a:rPr lang="ru-RU"/>
              <a:t>40</a:t>
            </a:fld>
            <a:endParaRPr lang="ru-RU"/>
          </a:p>
        </p:txBody>
      </p:sp>
      <p:sp>
        <p:nvSpPr>
          <p:cNvPr id="15" name="TextBox 14"/>
          <p:cNvSpPr txBox="1"/>
          <p:nvPr/>
        </p:nvSpPr>
        <p:spPr bwMode="auto">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17"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Picture 2" descr="C:\Users\Минтруд РА\Desktop\4f6d4fd3-b356-4002-9823-297d929fbef3.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6324" y="3940188"/>
            <a:ext cx="4898458" cy="2553863"/>
          </a:xfrm>
          <a:prstGeom prst="rect">
            <a:avLst/>
          </a:prstGeom>
          <a:noFill/>
          <a:extLst>
            <a:ext uri="{909E8E84-426E-40DD-AFC4-6F175D3DCCD1}">
              <a14:hiddenFill xmlns:a14="http://schemas.microsoft.com/office/drawing/2010/main">
                <a:solidFill>
                  <a:srgbClr val="FFFFFF"/>
                </a:solidFill>
              </a14:hiddenFill>
            </a:ext>
          </a:extLst>
        </p:spPr>
      </p:pic>
      <p:sp>
        <p:nvSpPr>
          <p:cNvPr id="11" name="Содержимое 2"/>
          <p:cNvSpPr txBox="1">
            <a:spLocks/>
          </p:cNvSpPr>
          <p:nvPr/>
        </p:nvSpPr>
        <p:spPr>
          <a:xfrm>
            <a:off x="2069431" y="3884699"/>
            <a:ext cx="3575221" cy="283945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buFont typeface="Arial" panose="020B0604020202020204" pitchFamily="34" charset="0"/>
              <a:buNone/>
            </a:pP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Манеева</a:t>
            </a:r>
            <a:r>
              <a:rPr lang="ru-RU" sz="2000" b="1" dirty="0" smtClean="0">
                <a:latin typeface="Times New Roman" pitchFamily="18" charset="0"/>
                <a:cs typeface="Times New Roman" pitchFamily="18" charset="0"/>
              </a:rPr>
              <a:t> Полина Ивановна </a:t>
            </a:r>
            <a:r>
              <a:rPr lang="ru-RU" sz="2000" dirty="0" smtClean="0">
                <a:latin typeface="Times New Roman" pitchFamily="18" charset="0"/>
                <a:cs typeface="Times New Roman" pitchFamily="18" charset="0"/>
              </a:rPr>
              <a:t>- родилась 6 октября 1919 года в с. </a:t>
            </a:r>
            <a:r>
              <a:rPr lang="ru-RU" sz="2000" dirty="0" err="1" smtClean="0">
                <a:latin typeface="Times New Roman" pitchFamily="18" charset="0"/>
                <a:cs typeface="Times New Roman" pitchFamily="18" charset="0"/>
              </a:rPr>
              <a:t>Бирюля</a:t>
            </a:r>
            <a:r>
              <a:rPr lang="ru-RU" sz="2000" dirty="0" smtClean="0">
                <a:latin typeface="Times New Roman" pitchFamily="18" charset="0"/>
                <a:cs typeface="Times New Roman" pitchFamily="18" charset="0"/>
              </a:rPr>
              <a:t>. </a:t>
            </a:r>
          </a:p>
          <a:p>
            <a:pPr marL="0">
              <a:buFont typeface="Arial" panose="020B0604020202020204" pitchFamily="34" charset="0"/>
              <a:buNone/>
            </a:pPr>
            <a:r>
              <a:rPr lang="ru-RU" sz="2000" dirty="0" smtClean="0">
                <a:latin typeface="Times New Roman" pitchFamily="18" charset="0"/>
                <a:cs typeface="Times New Roman" pitchFamily="18" charset="0"/>
              </a:rPr>
              <a:t>С 1939-го по 1946 год работала в колхозе с. Кызыл-</a:t>
            </a:r>
            <a:r>
              <a:rPr lang="ru-RU" sz="2000" dirty="0" err="1" smtClean="0">
                <a:latin typeface="Times New Roman" pitchFamily="18" charset="0"/>
                <a:cs typeface="Times New Roman" pitchFamily="18" charset="0"/>
              </a:rPr>
              <a:t>Озек</a:t>
            </a:r>
            <a:r>
              <a:rPr lang="ru-RU" sz="2000" dirty="0" smtClean="0">
                <a:latin typeface="Times New Roman" pitchFamily="18" charset="0"/>
                <a:cs typeface="Times New Roman" pitchFamily="18" charset="0"/>
              </a:rPr>
              <a:t>. </a:t>
            </a:r>
          </a:p>
          <a:p>
            <a:pPr marL="0">
              <a:buFont typeface="Arial" panose="020B0604020202020204" pitchFamily="34" charset="0"/>
              <a:buNone/>
            </a:pPr>
            <a:r>
              <a:rPr lang="ru-RU" sz="2000" dirty="0" smtClean="0">
                <a:latin typeface="Times New Roman" pitchFamily="18" charset="0"/>
                <a:cs typeface="Times New Roman" pitchFamily="18" charset="0"/>
              </a:rPr>
              <a:t>До выхода на пенсию трудилась ветеринаром в Кызыл-</a:t>
            </a:r>
            <a:r>
              <a:rPr lang="ru-RU" sz="2000" dirty="0" err="1" smtClean="0">
                <a:latin typeface="Times New Roman" pitchFamily="18" charset="0"/>
                <a:cs typeface="Times New Roman" pitchFamily="18" charset="0"/>
              </a:rPr>
              <a:t>Озекском</a:t>
            </a:r>
            <a:r>
              <a:rPr lang="ru-RU" sz="2000" dirty="0" smtClean="0">
                <a:latin typeface="Times New Roman" pitchFamily="18" charset="0"/>
                <a:cs typeface="Times New Roman" pitchFamily="18" charset="0"/>
              </a:rPr>
              <a:t> совхозе. </a:t>
            </a:r>
          </a:p>
        </p:txBody>
      </p:sp>
      <p:sp>
        <p:nvSpPr>
          <p:cNvPr id="12" name="Прямоугольник 11"/>
          <p:cNvSpPr/>
          <p:nvPr/>
        </p:nvSpPr>
        <p:spPr>
          <a:xfrm>
            <a:off x="2673021" y="3416968"/>
            <a:ext cx="6822958" cy="523220"/>
          </a:xfrm>
          <a:prstGeom prst="rect">
            <a:avLst/>
          </a:prstGeom>
        </p:spPr>
        <p:txBody>
          <a:bodyPr wrap="none">
            <a:spAutoFit/>
          </a:bodyPr>
          <a:lstStyle/>
          <a:p>
            <a:pPr algn="just"/>
            <a:r>
              <a:rPr lang="ru-RU" sz="2800" b="1" dirty="0" smtClean="0"/>
              <a:t>Старейшая жительница Республики Алтай</a:t>
            </a:r>
          </a:p>
        </p:txBody>
      </p:sp>
      <p:sp>
        <p:nvSpPr>
          <p:cNvPr id="13" name="Прямоугольник 12"/>
          <p:cNvSpPr/>
          <p:nvPr/>
        </p:nvSpPr>
        <p:spPr bwMode="auto">
          <a:xfrm>
            <a:off x="2069431" y="348480"/>
            <a:ext cx="8494291" cy="3046988"/>
          </a:xfrm>
          <a:prstGeom prst="rect">
            <a:avLst/>
          </a:prstGeom>
        </p:spPr>
        <p:txBody>
          <a:bodyPr wrap="square">
            <a:spAutoFit/>
          </a:bodyPr>
          <a:lstStyle/>
          <a:p>
            <a:pPr algn="ctr"/>
            <a:r>
              <a:rPr lang="ru-RU" sz="2400" b="1" dirty="0" smtClean="0">
                <a:solidFill>
                  <a:srgbClr val="7030A0"/>
                </a:solidFill>
                <a:latin typeface="Times New Roman" pitchFamily="18" charset="0"/>
                <a:ea typeface="Times New Roman" pitchFamily="18" charset="0"/>
                <a:cs typeface="Times New Roman" pitchFamily="18" charset="0"/>
              </a:rPr>
              <a:t>Старшее поколение – более 20  </a:t>
            </a:r>
            <a:r>
              <a:rPr lang="ru-RU" sz="2400" b="1" dirty="0" err="1" smtClean="0">
                <a:solidFill>
                  <a:srgbClr val="7030A0"/>
                </a:solidFill>
                <a:latin typeface="Times New Roman" pitchFamily="18" charset="0"/>
                <a:ea typeface="Times New Roman" pitchFamily="18" charset="0"/>
                <a:cs typeface="Times New Roman" pitchFamily="18" charset="0"/>
              </a:rPr>
              <a:t>тыс.чел</a:t>
            </a:r>
            <a:r>
              <a:rPr lang="ru-RU" sz="2400" b="1" dirty="0" smtClean="0">
                <a:solidFill>
                  <a:srgbClr val="7030A0"/>
                </a:solidFill>
                <a:latin typeface="Times New Roman" pitchFamily="18" charset="0"/>
                <a:ea typeface="Times New Roman" pitchFamily="18" charset="0"/>
                <a:cs typeface="Times New Roman" pitchFamily="18" charset="0"/>
              </a:rPr>
              <a:t>.</a:t>
            </a:r>
          </a:p>
          <a:p>
            <a:r>
              <a:rPr lang="ru-RU" sz="2400" b="1" dirty="0" smtClean="0">
                <a:solidFill>
                  <a:srgbClr val="FF0000"/>
                </a:solidFill>
                <a:latin typeface="Times New Roman" pitchFamily="18" charset="0"/>
                <a:ea typeface="Times New Roman" pitchFamily="18" charset="0"/>
                <a:cs typeface="Times New Roman" pitchFamily="18" charset="0"/>
              </a:rPr>
              <a:t>90-99 лет – 291 человек</a:t>
            </a:r>
          </a:p>
          <a:p>
            <a:r>
              <a:rPr lang="ru-RU" sz="2400" b="1" dirty="0" smtClean="0">
                <a:solidFill>
                  <a:srgbClr val="FF0000"/>
                </a:solidFill>
                <a:latin typeface="Times New Roman" pitchFamily="18" charset="0"/>
                <a:ea typeface="Times New Roman" pitchFamily="18" charset="0"/>
                <a:cs typeface="Times New Roman" pitchFamily="18" charset="0"/>
              </a:rPr>
              <a:t>100 + лет – 15 чел.</a:t>
            </a:r>
          </a:p>
          <a:p>
            <a:r>
              <a:rPr lang="ru-RU" sz="2400" b="1" dirty="0" smtClean="0">
                <a:solidFill>
                  <a:srgbClr val="7030A0"/>
                </a:solidFill>
                <a:latin typeface="Times New Roman" pitchFamily="18" charset="0"/>
                <a:ea typeface="Times New Roman" pitchFamily="18" charset="0"/>
                <a:cs typeface="Times New Roman" pitchFamily="18" charset="0"/>
              </a:rPr>
              <a:t>2 – участника ВОВ</a:t>
            </a:r>
          </a:p>
          <a:p>
            <a:r>
              <a:rPr lang="ru-RU" sz="2400" b="1" dirty="0" smtClean="0">
                <a:solidFill>
                  <a:srgbClr val="7030A0"/>
                </a:solidFill>
                <a:latin typeface="Times New Roman" pitchFamily="18" charset="0"/>
                <a:ea typeface="Times New Roman" pitchFamily="18" charset="0"/>
                <a:cs typeface="Times New Roman" pitchFamily="18" charset="0"/>
              </a:rPr>
              <a:t>3600 – дети войны</a:t>
            </a:r>
          </a:p>
          <a:p>
            <a:r>
              <a:rPr lang="ru-RU" sz="2400" b="1" dirty="0" smtClean="0">
                <a:solidFill>
                  <a:srgbClr val="7030A0"/>
                </a:solidFill>
                <a:latin typeface="Times New Roman" pitchFamily="18" charset="0"/>
                <a:ea typeface="Times New Roman" pitchFamily="18" charset="0"/>
                <a:cs typeface="Times New Roman" pitchFamily="18" charset="0"/>
              </a:rPr>
              <a:t>5744 – ветеранов труда Республики </a:t>
            </a:r>
            <a:r>
              <a:rPr lang="ru-RU" sz="2400" b="1" dirty="0" err="1" smtClean="0">
                <a:solidFill>
                  <a:srgbClr val="7030A0"/>
                </a:solidFill>
                <a:latin typeface="Times New Roman" pitchFamily="18" charset="0"/>
                <a:ea typeface="Times New Roman" pitchFamily="18" charset="0"/>
                <a:cs typeface="Times New Roman" pitchFamily="18" charset="0"/>
              </a:rPr>
              <a:t>Алай</a:t>
            </a:r>
            <a:endParaRPr lang="ru-RU" sz="2400" b="1" dirty="0" smtClean="0">
              <a:solidFill>
                <a:srgbClr val="7030A0"/>
              </a:solidFill>
              <a:latin typeface="Times New Roman" pitchFamily="18" charset="0"/>
              <a:ea typeface="Times New Roman" pitchFamily="18" charset="0"/>
              <a:cs typeface="Times New Roman" pitchFamily="18" charset="0"/>
            </a:endParaRPr>
          </a:p>
          <a:p>
            <a:r>
              <a:rPr lang="ru-RU" sz="2400" b="1" dirty="0" smtClean="0">
                <a:solidFill>
                  <a:srgbClr val="7030A0"/>
                </a:solidFill>
                <a:latin typeface="Times New Roman" pitchFamily="18" charset="0"/>
                <a:ea typeface="Times New Roman" pitchFamily="18" charset="0"/>
                <a:cs typeface="Times New Roman" pitchFamily="18" charset="0"/>
              </a:rPr>
              <a:t>9872 – ветеранов Российской Федерации</a:t>
            </a:r>
          </a:p>
          <a:p>
            <a:r>
              <a:rPr lang="ru-RU" sz="2400" b="1" dirty="0" smtClean="0">
                <a:solidFill>
                  <a:srgbClr val="7030A0"/>
                </a:solidFill>
                <a:latin typeface="Times New Roman" pitchFamily="18" charset="0"/>
                <a:ea typeface="Times New Roman" pitchFamily="18" charset="0"/>
                <a:cs typeface="Times New Roman" pitchFamily="18" charset="0"/>
              </a:rPr>
              <a:t>5406 – ветеранов боевых действий</a:t>
            </a:r>
            <a:endParaRPr lang="ru-RU" sz="24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1183625013"/>
      </p:ext>
    </p:extLst>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6" name="Рисунок 15">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bwMode="auto">
          <a:xfrm>
            <a:off x="10696074" y="0"/>
            <a:ext cx="1495926" cy="6858000"/>
          </a:xfrm>
          <a:prstGeom prst="rect">
            <a:avLst/>
          </a:prstGeom>
        </p:spPr>
      </p:pic>
      <p:pic>
        <p:nvPicPr>
          <p:cNvPr id="14" name="Рисунок 13">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bwMode="auto">
          <a:xfrm>
            <a:off x="0" y="0"/>
            <a:ext cx="1864895" cy="6858000"/>
          </a:xfrm>
          <a:prstGeom prst="rect">
            <a:avLst/>
          </a:prstGeom>
        </p:spPr>
      </p:pic>
      <p:sp>
        <p:nvSpPr>
          <p:cNvPr id="2" name="Номер слайда 1"/>
          <p:cNvSpPr>
            <a:spLocks noGrp="1"/>
          </p:cNvSpPr>
          <p:nvPr>
            <p:ph type="sldNum" sz="quarter" idx="10"/>
          </p:nvPr>
        </p:nvSpPr>
        <p:spPr bwMode="auto"/>
        <p:txBody>
          <a:bodyPr/>
          <a:lstStyle/>
          <a:p>
            <a:pPr>
              <a:defRPr/>
            </a:pPr>
            <a:fld id="{2B1BC68D-7085-461E-8C90-1E57C4339781}" type="slidenum">
              <a:rPr lang="ru-RU"/>
              <a:t>41</a:t>
            </a:fld>
            <a:endParaRPr lang="ru-RU"/>
          </a:p>
        </p:txBody>
      </p:sp>
      <p:sp>
        <p:nvSpPr>
          <p:cNvPr id="15" name="TextBox 14"/>
          <p:cNvSpPr txBox="1"/>
          <p:nvPr/>
        </p:nvSpPr>
        <p:spPr bwMode="auto">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17"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8" name="Содержимое 4" descr="IMG_20251216_112946.png"/>
          <p:cNvPicPr>
            <a:picLocks noChangeAspect="1"/>
          </p:cNvPicPr>
          <p:nvPr/>
        </p:nvPicPr>
        <p:blipFill>
          <a:blip r:embed="rId4"/>
          <a:stretch>
            <a:fillRect/>
          </a:stretch>
        </p:blipFill>
        <p:spPr>
          <a:xfrm>
            <a:off x="2069432" y="1082351"/>
            <a:ext cx="8494293" cy="4225860"/>
          </a:xfrm>
          <a:prstGeom prst="rect">
            <a:avLst/>
          </a:prstGeom>
        </p:spPr>
      </p:pic>
      <p:sp>
        <p:nvSpPr>
          <p:cNvPr id="3" name="Прямоугольник 2"/>
          <p:cNvSpPr/>
          <p:nvPr/>
        </p:nvSpPr>
        <p:spPr>
          <a:xfrm>
            <a:off x="2069430" y="5308211"/>
            <a:ext cx="8494293" cy="1089529"/>
          </a:xfrm>
          <a:prstGeom prst="rect">
            <a:avLst/>
          </a:prstGeom>
        </p:spPr>
        <p:txBody>
          <a:bodyPr wrap="square">
            <a:spAutoFit/>
          </a:bodyPr>
          <a:lstStyle/>
          <a:p>
            <a:pPr algn="ctr">
              <a:lnSpc>
                <a:spcPct val="120000"/>
              </a:lnSpc>
            </a:pPr>
            <a:r>
              <a:rPr lang="ru-RU" b="1" dirty="0" smtClean="0">
                <a:solidFill>
                  <a:srgbClr val="7030A0"/>
                </a:solidFill>
                <a:latin typeface="Times New Roman" pitchFamily="18" charset="0"/>
                <a:cs typeface="Times New Roman" pitchFamily="18" charset="0"/>
              </a:rPr>
              <a:t>номинация </a:t>
            </a:r>
            <a:r>
              <a:rPr lang="ru-RU" b="1" dirty="0">
                <a:solidFill>
                  <a:srgbClr val="7030A0"/>
                </a:solidFill>
                <a:latin typeface="Times New Roman" pitchFamily="18" charset="0"/>
                <a:cs typeface="Times New Roman" pitchFamily="18" charset="0"/>
              </a:rPr>
              <a:t>«Стабильность и качество</a:t>
            </a:r>
            <a:r>
              <a:rPr lang="ru-RU" b="1" dirty="0" smtClean="0">
                <a:solidFill>
                  <a:srgbClr val="7030A0"/>
                </a:solidFill>
                <a:latin typeface="Times New Roman" pitchFamily="18" charset="0"/>
                <a:cs typeface="Times New Roman" pitchFamily="18" charset="0"/>
              </a:rPr>
              <a:t>»</a:t>
            </a:r>
          </a:p>
          <a:p>
            <a:pPr algn="ctr">
              <a:lnSpc>
                <a:spcPct val="120000"/>
              </a:lnSpc>
            </a:pPr>
            <a:r>
              <a:rPr lang="ru-RU" b="1" dirty="0" smtClean="0">
                <a:solidFill>
                  <a:srgbClr val="7030A0"/>
                </a:solidFill>
                <a:latin typeface="Times New Roman" pitchFamily="18" charset="0"/>
                <a:cs typeface="Times New Roman" pitchFamily="18" charset="0"/>
              </a:rPr>
              <a:t>За лучшую </a:t>
            </a:r>
            <a:r>
              <a:rPr lang="ru-RU" b="1" dirty="0">
                <a:solidFill>
                  <a:srgbClr val="7030A0"/>
                </a:solidFill>
                <a:latin typeface="Times New Roman" pitchFamily="18" charset="0"/>
                <a:cs typeface="Times New Roman" pitchFamily="18" charset="0"/>
              </a:rPr>
              <a:t>организацию, которая предоставляет социальные услуги в стационарной форме</a:t>
            </a:r>
          </a:p>
        </p:txBody>
      </p:sp>
      <p:sp>
        <p:nvSpPr>
          <p:cNvPr id="4" name="Прямоугольник 3"/>
          <p:cNvSpPr/>
          <p:nvPr/>
        </p:nvSpPr>
        <p:spPr>
          <a:xfrm>
            <a:off x="2069431" y="159021"/>
            <a:ext cx="8494291" cy="646331"/>
          </a:xfrm>
          <a:prstGeom prst="rect">
            <a:avLst/>
          </a:prstGeom>
        </p:spPr>
        <p:txBody>
          <a:bodyPr wrap="square">
            <a:spAutoFit/>
          </a:bodyPr>
          <a:lstStyle/>
          <a:p>
            <a:pPr algn="ctr"/>
            <a:r>
              <a:rPr lang="ru-RU" b="1" dirty="0">
                <a:solidFill>
                  <a:srgbClr val="7030A0"/>
                </a:solidFill>
                <a:latin typeface="Times New Roman" pitchFamily="18" charset="0"/>
                <a:ea typeface="Times New Roman" pitchFamily="18" charset="0"/>
                <a:cs typeface="Times New Roman" pitchFamily="18" charset="0"/>
              </a:rPr>
              <a:t>Всероссийский конкурс профессионального мастерства в сфере социального обслуживания 2025 г</a:t>
            </a:r>
            <a:endParaRPr lang="ru-RU"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3827562726"/>
      </p:ext>
    </p:extLst>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Рисунок 35">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bwMode="auto">
          <a:xfrm>
            <a:off x="10696074" y="0"/>
            <a:ext cx="1495926" cy="6858000"/>
          </a:xfrm>
          <a:prstGeom prst="rect">
            <a:avLst/>
          </a:prstGeom>
        </p:spPr>
      </p:pic>
      <p:pic>
        <p:nvPicPr>
          <p:cNvPr id="33" name="Рисунок 32">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bwMode="auto">
          <a:xfrm>
            <a:off x="0" y="0"/>
            <a:ext cx="1864895" cy="6858000"/>
          </a:xfrm>
          <a:prstGeom prst="rect">
            <a:avLst/>
          </a:prstGeom>
        </p:spPr>
      </p:pic>
      <p:sp>
        <p:nvSpPr>
          <p:cNvPr id="3" name="TextBox 2">
            <a:extLst>
              <a:ext uri="{FF2B5EF4-FFF2-40B4-BE49-F238E27FC236}">
                <a16:creationId xmlns="" xmlns:a16="http://schemas.microsoft.com/office/drawing/2014/main" id="{440FFEE8-81B9-4C45-A906-FB0CA7F43AA5}"/>
              </a:ext>
            </a:extLst>
          </p:cNvPr>
          <p:cNvSpPr txBox="1"/>
          <p:nvPr/>
        </p:nvSpPr>
        <p:spPr>
          <a:xfrm>
            <a:off x="2022745" y="208546"/>
            <a:ext cx="8245431" cy="707886"/>
          </a:xfrm>
          <a:prstGeom prst="rect">
            <a:avLst/>
          </a:prstGeom>
          <a:noFill/>
          <a:ln>
            <a:solidFill>
              <a:schemeClr val="bg1"/>
            </a:solidFill>
          </a:ln>
        </p:spPr>
        <p:txBody>
          <a:bodyPr wrap="square" rtlCol="0">
            <a:spAutoFit/>
          </a:bodyPr>
          <a:lstStyle/>
          <a:p>
            <a:r>
              <a:rPr lang="ru-RU" sz="2000" b="1" dirty="0" smtClean="0">
                <a:solidFill>
                  <a:srgbClr val="0070C0"/>
                </a:solidFill>
              </a:rPr>
              <a:t>ПРЕДОСТАВЛЕНИЕ СОЦИАЛЬНЫХ УСЛУГ В СТАЦИОНАРНЫХ УЧРЕЖДЕНИЯХ</a:t>
            </a:r>
            <a:endParaRPr lang="ru-RU" sz="2000" b="1" dirty="0">
              <a:solidFill>
                <a:srgbClr val="0070C0"/>
              </a:solidFill>
            </a:endParaRPr>
          </a:p>
        </p:txBody>
      </p:sp>
      <p:sp>
        <p:nvSpPr>
          <p:cNvPr id="5" name="TextBox 4">
            <a:extLst>
              <a:ext uri="{FF2B5EF4-FFF2-40B4-BE49-F238E27FC236}">
                <a16:creationId xmlns="" xmlns:a16="http://schemas.microsoft.com/office/drawing/2014/main" id="{3C0B44AA-203F-4E09-BDD6-1C97BDC2963A}"/>
              </a:ext>
            </a:extLst>
          </p:cNvPr>
          <p:cNvSpPr txBox="1"/>
          <p:nvPr/>
        </p:nvSpPr>
        <p:spPr>
          <a:xfrm>
            <a:off x="2006355" y="1115721"/>
            <a:ext cx="5486400" cy="400110"/>
          </a:xfrm>
          <a:prstGeom prst="rect">
            <a:avLst/>
          </a:prstGeom>
          <a:noFill/>
        </p:spPr>
        <p:txBody>
          <a:bodyPr wrap="square" rtlCol="0">
            <a:spAutoFit/>
          </a:bodyPr>
          <a:lstStyle/>
          <a:p>
            <a:r>
              <a:rPr lang="ru-RU" sz="2000" b="1" dirty="0"/>
              <a:t>Система стационарного обслуживания</a:t>
            </a:r>
          </a:p>
        </p:txBody>
      </p:sp>
      <p:sp>
        <p:nvSpPr>
          <p:cNvPr id="6" name="Прямоугольник 5">
            <a:extLst>
              <a:ext uri="{FF2B5EF4-FFF2-40B4-BE49-F238E27FC236}">
                <a16:creationId xmlns="" xmlns:a16="http://schemas.microsoft.com/office/drawing/2014/main" id="{56C23865-3FCF-4424-AA15-360522BD5279}"/>
              </a:ext>
            </a:extLst>
          </p:cNvPr>
          <p:cNvSpPr/>
          <p:nvPr/>
        </p:nvSpPr>
        <p:spPr>
          <a:xfrm>
            <a:off x="1966302" y="3249824"/>
            <a:ext cx="3844031" cy="932155"/>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b="1" dirty="0">
                <a:solidFill>
                  <a:schemeClr val="tx1"/>
                </a:solidFill>
              </a:rPr>
              <a:t>АУ РА «Республиканский психоневрологический интернат «</a:t>
            </a:r>
            <a:r>
              <a:rPr lang="ru-RU" sz="1400" b="1" dirty="0" err="1">
                <a:solidFill>
                  <a:schemeClr val="tx1"/>
                </a:solidFill>
              </a:rPr>
              <a:t>Ижемди</a:t>
            </a:r>
            <a:r>
              <a:rPr lang="ru-RU" sz="1400" b="1" dirty="0">
                <a:solidFill>
                  <a:schemeClr val="tx1"/>
                </a:solidFill>
              </a:rPr>
              <a:t>» </a:t>
            </a:r>
            <a:r>
              <a:rPr lang="ru-RU" sz="1400" b="1" dirty="0">
                <a:solidFill>
                  <a:srgbClr val="0070C0"/>
                </a:solidFill>
              </a:rPr>
              <a:t>к</a:t>
            </a:r>
            <a:r>
              <a:rPr lang="ru-RU" sz="1400" b="1" dirty="0" smtClean="0">
                <a:solidFill>
                  <a:srgbClr val="0070C0"/>
                </a:solidFill>
              </a:rPr>
              <a:t>оличество </a:t>
            </a:r>
            <a:r>
              <a:rPr lang="ru-RU" sz="1400" b="1" dirty="0">
                <a:solidFill>
                  <a:srgbClr val="0070C0"/>
                </a:solidFill>
              </a:rPr>
              <a:t>мест – 130</a:t>
            </a:r>
          </a:p>
        </p:txBody>
      </p:sp>
      <p:sp>
        <p:nvSpPr>
          <p:cNvPr id="8" name="Прямоугольник 7">
            <a:extLst>
              <a:ext uri="{FF2B5EF4-FFF2-40B4-BE49-F238E27FC236}">
                <a16:creationId xmlns="" xmlns:a16="http://schemas.microsoft.com/office/drawing/2014/main" id="{B6D3811A-3385-42BD-8B31-900F708AD2E6}"/>
              </a:ext>
            </a:extLst>
          </p:cNvPr>
          <p:cNvSpPr/>
          <p:nvPr/>
        </p:nvSpPr>
        <p:spPr>
          <a:xfrm>
            <a:off x="1944205" y="4579557"/>
            <a:ext cx="3844030" cy="932155"/>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p>
        </p:txBody>
      </p:sp>
      <p:sp>
        <p:nvSpPr>
          <p:cNvPr id="9" name="Прямоугольник 8">
            <a:extLst>
              <a:ext uri="{FF2B5EF4-FFF2-40B4-BE49-F238E27FC236}">
                <a16:creationId xmlns="" xmlns:a16="http://schemas.microsoft.com/office/drawing/2014/main" id="{78632643-1190-4D2B-9ABB-0671F415175A}"/>
              </a:ext>
            </a:extLst>
          </p:cNvPr>
          <p:cNvSpPr/>
          <p:nvPr/>
        </p:nvSpPr>
        <p:spPr>
          <a:xfrm>
            <a:off x="2006355" y="5844372"/>
            <a:ext cx="3844029" cy="932155"/>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b="1" dirty="0" smtClean="0">
                <a:solidFill>
                  <a:srgbClr val="0070C0"/>
                </a:solidFill>
              </a:rPr>
              <a:t>   </a:t>
            </a:r>
          </a:p>
          <a:p>
            <a:r>
              <a:rPr lang="ru-RU" sz="1400" b="1" dirty="0">
                <a:solidFill>
                  <a:srgbClr val="0070C0"/>
                </a:solidFill>
              </a:rPr>
              <a:t> </a:t>
            </a:r>
            <a:r>
              <a:rPr lang="ru-RU" sz="1400" b="1" dirty="0" smtClean="0">
                <a:solidFill>
                  <a:srgbClr val="0070C0"/>
                </a:solidFill>
              </a:rPr>
              <a:t>  </a:t>
            </a:r>
          </a:p>
          <a:p>
            <a:r>
              <a:rPr lang="ru-RU" sz="1400" b="1" dirty="0" smtClean="0">
                <a:solidFill>
                  <a:srgbClr val="0070C0"/>
                </a:solidFill>
              </a:rPr>
              <a:t>    </a:t>
            </a:r>
          </a:p>
          <a:p>
            <a:r>
              <a:rPr lang="ru-RU" sz="1400" b="1" dirty="0">
                <a:solidFill>
                  <a:srgbClr val="0070C0"/>
                </a:solidFill>
              </a:rPr>
              <a:t> </a:t>
            </a:r>
            <a:r>
              <a:rPr lang="ru-RU" sz="1400" b="1" dirty="0" smtClean="0">
                <a:solidFill>
                  <a:srgbClr val="0070C0"/>
                </a:solidFill>
              </a:rPr>
              <a:t>   количество </a:t>
            </a:r>
            <a:r>
              <a:rPr lang="ru-RU" sz="1400" b="1" dirty="0">
                <a:solidFill>
                  <a:srgbClr val="0070C0"/>
                </a:solidFill>
              </a:rPr>
              <a:t>мест - 60</a:t>
            </a:r>
          </a:p>
        </p:txBody>
      </p:sp>
      <p:sp>
        <p:nvSpPr>
          <p:cNvPr id="10" name="TextBox 9">
            <a:extLst>
              <a:ext uri="{FF2B5EF4-FFF2-40B4-BE49-F238E27FC236}">
                <a16:creationId xmlns="" xmlns:a16="http://schemas.microsoft.com/office/drawing/2014/main" id="{9DA18B80-835B-429F-ABBC-2CB03856097C}"/>
              </a:ext>
            </a:extLst>
          </p:cNvPr>
          <p:cNvSpPr txBox="1"/>
          <p:nvPr/>
        </p:nvSpPr>
        <p:spPr>
          <a:xfrm>
            <a:off x="1991670" y="1950741"/>
            <a:ext cx="2730903" cy="1077218"/>
          </a:xfrm>
          <a:prstGeom prst="rect">
            <a:avLst/>
          </a:prstGeom>
          <a:noFill/>
          <a:ln w="9525">
            <a:solidFill>
              <a:schemeClr val="tx1"/>
            </a:solidFill>
          </a:ln>
        </p:spPr>
        <p:txBody>
          <a:bodyPr wrap="square" rtlCol="0">
            <a:spAutoFit/>
          </a:bodyPr>
          <a:lstStyle/>
          <a:p>
            <a:r>
              <a:rPr lang="ru-RU" sz="1600" b="1" dirty="0"/>
              <a:t>БУ РА «Республиканский Дом-интернат «Алтай</a:t>
            </a:r>
            <a:r>
              <a:rPr lang="ru-RU" sz="1600" b="1" dirty="0" smtClean="0"/>
              <a:t>»</a:t>
            </a:r>
          </a:p>
          <a:p>
            <a:r>
              <a:rPr lang="ru-RU" sz="1600" b="1" dirty="0">
                <a:solidFill>
                  <a:srgbClr val="0070C0"/>
                </a:solidFill>
              </a:rPr>
              <a:t>количество мест – 130</a:t>
            </a:r>
          </a:p>
          <a:p>
            <a:endParaRPr lang="ru-RU" sz="1600" b="1" dirty="0"/>
          </a:p>
        </p:txBody>
      </p:sp>
      <p:sp>
        <p:nvSpPr>
          <p:cNvPr id="15" name="TextBox 14">
            <a:extLst>
              <a:ext uri="{FF2B5EF4-FFF2-40B4-BE49-F238E27FC236}">
                <a16:creationId xmlns="" xmlns:a16="http://schemas.microsoft.com/office/drawing/2014/main" id="{33E0B7FC-1FB3-40DD-9BDA-22246040F27C}"/>
              </a:ext>
            </a:extLst>
          </p:cNvPr>
          <p:cNvSpPr txBox="1"/>
          <p:nvPr/>
        </p:nvSpPr>
        <p:spPr>
          <a:xfrm>
            <a:off x="4910571" y="2070154"/>
            <a:ext cx="2408065" cy="830997"/>
          </a:xfrm>
          <a:prstGeom prst="rect">
            <a:avLst/>
          </a:prstGeom>
          <a:noFill/>
          <a:ln w="19050">
            <a:solidFill>
              <a:schemeClr val="tx1"/>
            </a:solidFill>
          </a:ln>
        </p:spPr>
        <p:txBody>
          <a:bodyPr wrap="square" rtlCol="0">
            <a:spAutoFit/>
          </a:bodyPr>
          <a:lstStyle/>
          <a:p>
            <a:r>
              <a:rPr lang="ru-RU" sz="1200" b="1" dirty="0"/>
              <a:t>Специальное (коррекционное) отделении для детей </a:t>
            </a:r>
            <a:r>
              <a:rPr lang="ru-RU" sz="1200" b="1" dirty="0" smtClean="0"/>
              <a:t>«</a:t>
            </a:r>
            <a:r>
              <a:rPr lang="ru-RU" sz="1200" b="1" dirty="0"/>
              <a:t>Наш Дом</a:t>
            </a:r>
            <a:r>
              <a:rPr lang="ru-RU" sz="1200" b="1" dirty="0" smtClean="0"/>
              <a:t>»</a:t>
            </a:r>
          </a:p>
          <a:p>
            <a:r>
              <a:rPr lang="ru-RU" sz="1200" b="1" dirty="0">
                <a:solidFill>
                  <a:srgbClr val="0070C0"/>
                </a:solidFill>
              </a:rPr>
              <a:t>количество мест – </a:t>
            </a:r>
            <a:r>
              <a:rPr lang="ru-RU" sz="1200" b="1" dirty="0" smtClean="0">
                <a:solidFill>
                  <a:srgbClr val="0070C0"/>
                </a:solidFill>
              </a:rPr>
              <a:t>15</a:t>
            </a:r>
            <a:endParaRPr lang="ru-RU" sz="1200" b="1" dirty="0">
              <a:solidFill>
                <a:srgbClr val="0070C0"/>
              </a:solidFill>
            </a:endParaRPr>
          </a:p>
        </p:txBody>
      </p:sp>
      <p:sp>
        <p:nvSpPr>
          <p:cNvPr id="20" name="TextBox 19">
            <a:extLst>
              <a:ext uri="{FF2B5EF4-FFF2-40B4-BE49-F238E27FC236}">
                <a16:creationId xmlns="" xmlns:a16="http://schemas.microsoft.com/office/drawing/2014/main" id="{F10F01CB-67A4-4F65-8D8D-264259CFE637}"/>
              </a:ext>
            </a:extLst>
          </p:cNvPr>
          <p:cNvSpPr txBox="1"/>
          <p:nvPr/>
        </p:nvSpPr>
        <p:spPr>
          <a:xfrm>
            <a:off x="2118799" y="4583959"/>
            <a:ext cx="3572179" cy="584775"/>
          </a:xfrm>
          <a:prstGeom prst="rect">
            <a:avLst/>
          </a:prstGeom>
          <a:noFill/>
        </p:spPr>
        <p:txBody>
          <a:bodyPr wrap="square" rtlCol="0">
            <a:spAutoFit/>
          </a:bodyPr>
          <a:lstStyle/>
          <a:p>
            <a:endParaRPr lang="ru-RU" b="1" dirty="0" smtClean="0"/>
          </a:p>
          <a:p>
            <a:r>
              <a:rPr lang="ru-RU" sz="1400" b="1" dirty="0" smtClean="0"/>
              <a:t>АУ </a:t>
            </a:r>
            <a:r>
              <a:rPr lang="ru-RU" sz="1400" b="1" dirty="0"/>
              <a:t>РА «Дом-интернат «</a:t>
            </a:r>
            <a:r>
              <a:rPr lang="ru-RU" sz="1400" b="1" dirty="0" err="1"/>
              <a:t>Быйанду</a:t>
            </a:r>
            <a:r>
              <a:rPr lang="ru-RU" sz="1400" b="1" dirty="0"/>
              <a:t>»</a:t>
            </a:r>
          </a:p>
        </p:txBody>
      </p:sp>
      <p:sp>
        <p:nvSpPr>
          <p:cNvPr id="21" name="TextBox 20">
            <a:extLst>
              <a:ext uri="{FF2B5EF4-FFF2-40B4-BE49-F238E27FC236}">
                <a16:creationId xmlns="" xmlns:a16="http://schemas.microsoft.com/office/drawing/2014/main" id="{EE3E73F4-F82B-4158-8542-C3560B8228FD}"/>
              </a:ext>
            </a:extLst>
          </p:cNvPr>
          <p:cNvSpPr txBox="1"/>
          <p:nvPr/>
        </p:nvSpPr>
        <p:spPr>
          <a:xfrm>
            <a:off x="2091173" y="4973899"/>
            <a:ext cx="2819398" cy="523220"/>
          </a:xfrm>
          <a:prstGeom prst="rect">
            <a:avLst/>
          </a:prstGeom>
          <a:noFill/>
        </p:spPr>
        <p:txBody>
          <a:bodyPr wrap="square" rtlCol="0">
            <a:spAutoFit/>
          </a:bodyPr>
          <a:lstStyle/>
          <a:p>
            <a:endParaRPr lang="ru-RU" sz="1400" b="1" dirty="0" smtClean="0">
              <a:solidFill>
                <a:srgbClr val="0070C0"/>
              </a:solidFill>
            </a:endParaRPr>
          </a:p>
          <a:p>
            <a:r>
              <a:rPr lang="ru-RU" sz="1400" b="1" dirty="0">
                <a:solidFill>
                  <a:srgbClr val="0070C0"/>
                </a:solidFill>
              </a:rPr>
              <a:t>к</a:t>
            </a:r>
            <a:r>
              <a:rPr lang="ru-RU" sz="1400" b="1" dirty="0" smtClean="0">
                <a:solidFill>
                  <a:srgbClr val="0070C0"/>
                </a:solidFill>
              </a:rPr>
              <a:t>оличество </a:t>
            </a:r>
            <a:r>
              <a:rPr lang="ru-RU" sz="1400" b="1" dirty="0">
                <a:solidFill>
                  <a:srgbClr val="0070C0"/>
                </a:solidFill>
              </a:rPr>
              <a:t>мест - 60</a:t>
            </a:r>
          </a:p>
        </p:txBody>
      </p:sp>
      <p:sp>
        <p:nvSpPr>
          <p:cNvPr id="22" name="TextBox 21">
            <a:extLst>
              <a:ext uri="{FF2B5EF4-FFF2-40B4-BE49-F238E27FC236}">
                <a16:creationId xmlns="" xmlns:a16="http://schemas.microsoft.com/office/drawing/2014/main" id="{A6F2265C-9AD3-4751-A223-2B9EFC65C90E}"/>
              </a:ext>
            </a:extLst>
          </p:cNvPr>
          <p:cNvSpPr txBox="1"/>
          <p:nvPr/>
        </p:nvSpPr>
        <p:spPr>
          <a:xfrm>
            <a:off x="2006355" y="5873434"/>
            <a:ext cx="3781880" cy="584775"/>
          </a:xfrm>
          <a:prstGeom prst="rect">
            <a:avLst/>
          </a:prstGeom>
          <a:noFill/>
        </p:spPr>
        <p:txBody>
          <a:bodyPr wrap="square" rtlCol="0">
            <a:spAutoFit/>
          </a:bodyPr>
          <a:lstStyle/>
          <a:p>
            <a:endParaRPr lang="ru-RU" b="1" dirty="0" smtClean="0"/>
          </a:p>
          <a:p>
            <a:r>
              <a:rPr lang="ru-RU" sz="1400" b="1" dirty="0" smtClean="0"/>
              <a:t>АУ </a:t>
            </a:r>
            <a:r>
              <a:rPr lang="ru-RU" sz="1400" b="1" dirty="0"/>
              <a:t>РА «Дом-интернат «Забота»</a:t>
            </a:r>
          </a:p>
        </p:txBody>
      </p:sp>
      <p:cxnSp>
        <p:nvCxnSpPr>
          <p:cNvPr id="26" name="Прямая со стрелкой 25">
            <a:extLst>
              <a:ext uri="{FF2B5EF4-FFF2-40B4-BE49-F238E27FC236}">
                <a16:creationId xmlns="" xmlns:a16="http://schemas.microsoft.com/office/drawing/2014/main" id="{CDD6D28D-A1D9-4F17-BBA1-83D89AACB13B}"/>
              </a:ext>
            </a:extLst>
          </p:cNvPr>
          <p:cNvCxnSpPr/>
          <p:nvPr/>
        </p:nvCxnSpPr>
        <p:spPr>
          <a:xfrm>
            <a:off x="3516327" y="1636621"/>
            <a:ext cx="0" cy="22780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a:extLst>
              <a:ext uri="{FF2B5EF4-FFF2-40B4-BE49-F238E27FC236}">
                <a16:creationId xmlns="" xmlns:a16="http://schemas.microsoft.com/office/drawing/2014/main" id="{9F7FEE74-A124-4513-8C2E-F28094B45747}"/>
              </a:ext>
            </a:extLst>
          </p:cNvPr>
          <p:cNvCxnSpPr/>
          <p:nvPr/>
        </p:nvCxnSpPr>
        <p:spPr>
          <a:xfrm>
            <a:off x="3500872" y="3111212"/>
            <a:ext cx="0" cy="22780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a:extLst>
              <a:ext uri="{FF2B5EF4-FFF2-40B4-BE49-F238E27FC236}">
                <a16:creationId xmlns="" xmlns:a16="http://schemas.microsoft.com/office/drawing/2014/main" id="{372C564F-280B-4863-AD32-01C82C2A7B4F}"/>
              </a:ext>
            </a:extLst>
          </p:cNvPr>
          <p:cNvCxnSpPr>
            <a:cxnSpLocks/>
          </p:cNvCxnSpPr>
          <p:nvPr/>
        </p:nvCxnSpPr>
        <p:spPr>
          <a:xfrm>
            <a:off x="3509633" y="4315644"/>
            <a:ext cx="0" cy="27014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a:extLst>
              <a:ext uri="{FF2B5EF4-FFF2-40B4-BE49-F238E27FC236}">
                <a16:creationId xmlns="" xmlns:a16="http://schemas.microsoft.com/office/drawing/2014/main" id="{587CDCC9-23FD-43CB-AEAB-E4E6FBF0E5B7}"/>
              </a:ext>
            </a:extLst>
          </p:cNvPr>
          <p:cNvCxnSpPr>
            <a:cxnSpLocks/>
          </p:cNvCxnSpPr>
          <p:nvPr/>
        </p:nvCxnSpPr>
        <p:spPr>
          <a:xfrm>
            <a:off x="3500872" y="5505092"/>
            <a:ext cx="0" cy="27014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Прямая со стрелкой 33">
            <a:extLst>
              <a:ext uri="{FF2B5EF4-FFF2-40B4-BE49-F238E27FC236}">
                <a16:creationId xmlns="" xmlns:a16="http://schemas.microsoft.com/office/drawing/2014/main" id="{87FB78E4-5B91-46E7-A8AC-361240E7A9A1}"/>
              </a:ext>
            </a:extLst>
          </p:cNvPr>
          <p:cNvCxnSpPr/>
          <p:nvPr/>
        </p:nvCxnSpPr>
        <p:spPr>
          <a:xfrm flipV="1">
            <a:off x="4699446" y="2491479"/>
            <a:ext cx="275209" cy="1"/>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 xmlns:a16="http://schemas.microsoft.com/office/drawing/2014/main" id="{9269172A-92CB-4493-99F7-6B57F7D010AF}"/>
              </a:ext>
            </a:extLst>
          </p:cNvPr>
          <p:cNvSpPr txBox="1"/>
          <p:nvPr/>
        </p:nvSpPr>
        <p:spPr>
          <a:xfrm>
            <a:off x="7318635" y="2217248"/>
            <a:ext cx="3269155" cy="830997"/>
          </a:xfrm>
          <a:prstGeom prst="rect">
            <a:avLst/>
          </a:prstGeom>
          <a:noFill/>
        </p:spPr>
        <p:txBody>
          <a:bodyPr wrap="square" rtlCol="0">
            <a:spAutoFit/>
          </a:bodyPr>
          <a:lstStyle/>
          <a:p>
            <a:r>
              <a:rPr lang="ru-RU" sz="2400" b="1" dirty="0" smtClean="0"/>
              <a:t>ПРОБЛЕМНЫЕ</a:t>
            </a:r>
          </a:p>
          <a:p>
            <a:r>
              <a:rPr lang="ru-RU" sz="2400" b="1" dirty="0" smtClean="0"/>
              <a:t> ВОПРОСЫ</a:t>
            </a:r>
            <a:endParaRPr lang="ru-RU" sz="2400" b="1" dirty="0"/>
          </a:p>
        </p:txBody>
      </p:sp>
      <p:sp>
        <p:nvSpPr>
          <p:cNvPr id="55" name="TextBox 54">
            <a:extLst>
              <a:ext uri="{FF2B5EF4-FFF2-40B4-BE49-F238E27FC236}">
                <a16:creationId xmlns="" xmlns:a16="http://schemas.microsoft.com/office/drawing/2014/main" id="{B5B95464-C0C1-4F18-BB00-43936E74B94D}"/>
              </a:ext>
            </a:extLst>
          </p:cNvPr>
          <p:cNvSpPr txBox="1"/>
          <p:nvPr/>
        </p:nvSpPr>
        <p:spPr>
          <a:xfrm>
            <a:off x="5935891" y="3027959"/>
            <a:ext cx="4651899" cy="3785652"/>
          </a:xfrm>
          <a:prstGeom prst="rect">
            <a:avLst/>
          </a:prstGeom>
          <a:noFill/>
          <a:ln w="9525">
            <a:solidFill>
              <a:schemeClr val="tx1"/>
            </a:solidFill>
          </a:ln>
        </p:spPr>
        <p:txBody>
          <a:bodyPr wrap="square" rtlCol="0">
            <a:spAutoFit/>
          </a:bodyPr>
          <a:lstStyle/>
          <a:p>
            <a:pPr algn="just"/>
            <a:r>
              <a:rPr lang="ru-RU" sz="1600" b="1" dirty="0">
                <a:solidFill>
                  <a:srgbClr val="002060"/>
                </a:solidFill>
              </a:rPr>
              <a:t>1</a:t>
            </a:r>
            <a:r>
              <a:rPr lang="ru-RU" sz="1600" b="1" dirty="0" smtClean="0">
                <a:solidFill>
                  <a:srgbClr val="002060"/>
                </a:solidFill>
              </a:rPr>
              <a:t>. Очередность </a:t>
            </a:r>
            <a:r>
              <a:rPr lang="ru-RU" sz="1600" b="1" dirty="0">
                <a:solidFill>
                  <a:srgbClr val="002060"/>
                </a:solidFill>
              </a:rPr>
              <a:t>(</a:t>
            </a:r>
            <a:r>
              <a:rPr lang="ru-RU" sz="1600" b="1" dirty="0" smtClean="0">
                <a:solidFill>
                  <a:srgbClr val="002060"/>
                </a:solidFill>
              </a:rPr>
              <a:t>36 </a:t>
            </a:r>
            <a:r>
              <a:rPr lang="ru-RU" sz="1600" b="1" dirty="0">
                <a:solidFill>
                  <a:srgbClr val="002060"/>
                </a:solidFill>
              </a:rPr>
              <a:t>человека</a:t>
            </a:r>
            <a:r>
              <a:rPr lang="ru-RU" sz="1600" b="1" dirty="0" smtClean="0">
                <a:solidFill>
                  <a:srgbClr val="002060"/>
                </a:solidFill>
              </a:rPr>
              <a:t>)</a:t>
            </a:r>
            <a:endParaRPr lang="ru-RU" sz="1600" b="1" dirty="0">
              <a:solidFill>
                <a:srgbClr val="002060"/>
              </a:solidFill>
            </a:endParaRPr>
          </a:p>
          <a:p>
            <a:pPr algn="just"/>
            <a:endParaRPr lang="ru-RU" sz="1600" b="1" dirty="0">
              <a:solidFill>
                <a:srgbClr val="002060"/>
              </a:solidFill>
            </a:endParaRPr>
          </a:p>
          <a:p>
            <a:r>
              <a:rPr lang="ru-RU" sz="1600" b="1" dirty="0">
                <a:solidFill>
                  <a:srgbClr val="002060"/>
                </a:solidFill>
              </a:rPr>
              <a:t>2</a:t>
            </a:r>
            <a:r>
              <a:rPr lang="ru-RU" sz="1600" b="1" dirty="0" smtClean="0">
                <a:solidFill>
                  <a:srgbClr val="002060"/>
                </a:solidFill>
              </a:rPr>
              <a:t>. Транспортировка </a:t>
            </a:r>
            <a:r>
              <a:rPr lang="ru-RU" sz="1600" b="1" dirty="0">
                <a:solidFill>
                  <a:srgbClr val="002060"/>
                </a:solidFill>
              </a:rPr>
              <a:t>маломобильных пациентов для проведения необходимого обследования на специализированном транспорте, оснащенного носилками и необходимым оборудованием (г. </a:t>
            </a:r>
            <a:r>
              <a:rPr lang="ru-RU" sz="1600" b="1" dirty="0" smtClean="0">
                <a:solidFill>
                  <a:srgbClr val="002060"/>
                </a:solidFill>
              </a:rPr>
              <a:t>Горно-Алтайск, </a:t>
            </a:r>
            <a:r>
              <a:rPr lang="ru-RU" sz="1600" b="1" dirty="0">
                <a:solidFill>
                  <a:srgbClr val="002060"/>
                </a:solidFill>
              </a:rPr>
              <a:t>г. Барнаул</a:t>
            </a:r>
            <a:r>
              <a:rPr lang="ru-RU" sz="1600" b="1" dirty="0" smtClean="0">
                <a:solidFill>
                  <a:srgbClr val="002060"/>
                </a:solidFill>
              </a:rPr>
              <a:t>)</a:t>
            </a:r>
            <a:endParaRPr lang="ru-RU" sz="1600" b="1" dirty="0">
              <a:solidFill>
                <a:srgbClr val="002060"/>
              </a:solidFill>
            </a:endParaRPr>
          </a:p>
          <a:p>
            <a:pPr algn="just"/>
            <a:endParaRPr lang="ru-RU" sz="1600" b="1" dirty="0">
              <a:solidFill>
                <a:srgbClr val="002060"/>
              </a:solidFill>
            </a:endParaRPr>
          </a:p>
          <a:p>
            <a:r>
              <a:rPr lang="ru-RU" sz="1600" b="1" dirty="0">
                <a:solidFill>
                  <a:srgbClr val="002060"/>
                </a:solidFill>
              </a:rPr>
              <a:t>3.Несвоевременное обеспечение бесплатными лекарственными средствами.</a:t>
            </a:r>
          </a:p>
          <a:p>
            <a:pPr algn="just"/>
            <a:endParaRPr lang="ru-RU" sz="1600" b="1" dirty="0">
              <a:solidFill>
                <a:srgbClr val="002060"/>
              </a:solidFill>
            </a:endParaRPr>
          </a:p>
          <a:p>
            <a:r>
              <a:rPr lang="ru-RU" sz="1600" b="1" dirty="0">
                <a:solidFill>
                  <a:srgbClr val="002060"/>
                </a:solidFill>
              </a:rPr>
              <a:t>4. Нарушение нормативов жилой площади на одного человека</a:t>
            </a:r>
            <a:r>
              <a:rPr lang="ru-RU" sz="1600" b="1" dirty="0" smtClean="0">
                <a:solidFill>
                  <a:srgbClr val="002060"/>
                </a:solidFill>
              </a:rPr>
              <a:t>.</a:t>
            </a:r>
            <a:endParaRPr lang="ru-RU" sz="1400" dirty="0"/>
          </a:p>
        </p:txBody>
      </p:sp>
      <p:sp>
        <p:nvSpPr>
          <p:cNvPr id="11" name="Номер слайда 10"/>
          <p:cNvSpPr>
            <a:spLocks noGrp="1"/>
          </p:cNvSpPr>
          <p:nvPr>
            <p:ph type="sldNum" sz="quarter" idx="12"/>
          </p:nvPr>
        </p:nvSpPr>
        <p:spPr/>
        <p:txBody>
          <a:bodyPr/>
          <a:lstStyle/>
          <a:p>
            <a:pPr>
              <a:defRPr/>
            </a:pPr>
            <a:fld id="{A212876F-DA47-45D7-AE57-376D42353813}" type="slidenum">
              <a:rPr lang="ru-RU" smtClean="0">
                <a:solidFill>
                  <a:prstClr val="black">
                    <a:tint val="75000"/>
                  </a:prstClr>
                </a:solidFill>
              </a:rPr>
              <a:t>42</a:t>
            </a:fld>
            <a:endParaRPr lang="ru-RU">
              <a:solidFill>
                <a:prstClr val="black">
                  <a:tint val="75000"/>
                </a:prstClr>
              </a:solidFill>
            </a:endParaRPr>
          </a:p>
        </p:txBody>
      </p:sp>
      <p:pic>
        <p:nvPicPr>
          <p:cNvPr id="37"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sp>
        <p:nvSpPr>
          <p:cNvPr id="38" name="TextBox 37"/>
          <p:cNvSpPr txBox="1"/>
          <p:nvPr/>
        </p:nvSpPr>
        <p:spPr bwMode="auto">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423576925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6" name="Рисунок 15">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bwMode="auto">
          <a:xfrm>
            <a:off x="10696074" y="0"/>
            <a:ext cx="1495926" cy="6858000"/>
          </a:xfrm>
          <a:prstGeom prst="rect">
            <a:avLst/>
          </a:prstGeom>
        </p:spPr>
      </p:pic>
      <p:pic>
        <p:nvPicPr>
          <p:cNvPr id="14" name="Рисунок 13">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bwMode="auto">
          <a:xfrm>
            <a:off x="0" y="0"/>
            <a:ext cx="1864895" cy="6858000"/>
          </a:xfrm>
          <a:prstGeom prst="rect">
            <a:avLst/>
          </a:prstGeom>
        </p:spPr>
      </p:pic>
      <p:sp>
        <p:nvSpPr>
          <p:cNvPr id="2" name="Номер слайда 1"/>
          <p:cNvSpPr>
            <a:spLocks noGrp="1"/>
          </p:cNvSpPr>
          <p:nvPr>
            <p:ph type="sldNum" sz="quarter" idx="10"/>
          </p:nvPr>
        </p:nvSpPr>
        <p:spPr bwMode="auto"/>
        <p:txBody>
          <a:bodyPr/>
          <a:lstStyle/>
          <a:p>
            <a:pPr>
              <a:defRPr/>
            </a:pPr>
            <a:fld id="{2B1BC68D-7085-461E-8C90-1E57C4339781}" type="slidenum">
              <a:rPr lang="ru-RU"/>
              <a:t>43</a:t>
            </a:fld>
            <a:endParaRPr lang="ru-RU"/>
          </a:p>
        </p:txBody>
      </p:sp>
      <p:sp>
        <p:nvSpPr>
          <p:cNvPr id="15" name="TextBox 14"/>
          <p:cNvSpPr txBox="1"/>
          <p:nvPr/>
        </p:nvSpPr>
        <p:spPr bwMode="auto">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17"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28" name="Picture 4" descr="C:\Users\Минтруд РА\Desktop\share-photo-1425893212 (1).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0204" y="2887579"/>
            <a:ext cx="4347627" cy="381401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Минтруд РА\Desktop\share-photo-1425866844.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21303" y="2887580"/>
            <a:ext cx="2277979" cy="381401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Минтруд РА\Desktop\share-photo-1425879900.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48337" y="2887580"/>
            <a:ext cx="2624890" cy="381400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15135" y="208545"/>
            <a:ext cx="3558092" cy="2679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Прямоугольник 17"/>
          <p:cNvSpPr/>
          <p:nvPr/>
        </p:nvSpPr>
        <p:spPr>
          <a:xfrm>
            <a:off x="2225843" y="685344"/>
            <a:ext cx="5245768" cy="1200329"/>
          </a:xfrm>
          <a:prstGeom prst="rect">
            <a:avLst/>
          </a:prstGeom>
        </p:spPr>
        <p:txBody>
          <a:bodyPr wrap="square">
            <a:spAutoFit/>
          </a:bodyPr>
          <a:lstStyle/>
          <a:p>
            <a:r>
              <a:rPr lang="ru-RU" b="1" cap="all" dirty="0">
                <a:solidFill>
                  <a:srgbClr val="7030A0"/>
                </a:solidFill>
                <a:latin typeface="Times New Roman" pitchFamily="18" charset="0"/>
                <a:cs typeface="Times New Roman" pitchFamily="18" charset="0"/>
              </a:rPr>
              <a:t>ПРМ-02 (Динамическая) — Медицинская рельсовая система для подъема и перемещения пациентов</a:t>
            </a:r>
          </a:p>
        </p:txBody>
      </p:sp>
    </p:spTree>
    <p:extLst>
      <p:ext uri="{BB962C8B-B14F-4D97-AF65-F5344CB8AC3E}">
        <p14:creationId xmlns:p14="http://schemas.microsoft.com/office/powerpoint/2010/main" val="533028747"/>
      </p:ext>
    </p:extLst>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6" name="Рисунок 15">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bwMode="auto">
          <a:xfrm>
            <a:off x="10696074" y="0"/>
            <a:ext cx="1495926" cy="6858000"/>
          </a:xfrm>
          <a:prstGeom prst="rect">
            <a:avLst/>
          </a:prstGeom>
        </p:spPr>
      </p:pic>
      <p:pic>
        <p:nvPicPr>
          <p:cNvPr id="14" name="Рисунок 13">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bwMode="auto">
          <a:xfrm>
            <a:off x="0" y="0"/>
            <a:ext cx="1864895" cy="6858000"/>
          </a:xfrm>
          <a:prstGeom prst="rect">
            <a:avLst/>
          </a:prstGeom>
        </p:spPr>
      </p:pic>
      <p:sp>
        <p:nvSpPr>
          <p:cNvPr id="2" name="Номер слайда 1"/>
          <p:cNvSpPr>
            <a:spLocks noGrp="1"/>
          </p:cNvSpPr>
          <p:nvPr>
            <p:ph type="sldNum" sz="quarter" idx="10"/>
          </p:nvPr>
        </p:nvSpPr>
        <p:spPr bwMode="auto"/>
        <p:txBody>
          <a:bodyPr/>
          <a:lstStyle/>
          <a:p>
            <a:pPr>
              <a:defRPr/>
            </a:pPr>
            <a:fld id="{2B1BC68D-7085-461E-8C90-1E57C4339781}" type="slidenum">
              <a:rPr lang="ru-RU"/>
              <a:t>44</a:t>
            </a:fld>
            <a:endParaRPr lang="ru-RU"/>
          </a:p>
        </p:txBody>
      </p:sp>
      <p:sp>
        <p:nvSpPr>
          <p:cNvPr id="15" name="TextBox 14"/>
          <p:cNvSpPr txBox="1"/>
          <p:nvPr/>
        </p:nvSpPr>
        <p:spPr bwMode="auto">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17"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sp>
        <p:nvSpPr>
          <p:cNvPr id="7" name="TextBox 6">
            <a:extLst>
              <a:ext uri="{FF2B5EF4-FFF2-40B4-BE49-F238E27FC236}">
                <a16:creationId xmlns="" xmlns:a16="http://schemas.microsoft.com/office/drawing/2014/main" id="{440FFEE8-81B9-4C45-A906-FB0CA7F43AA5}"/>
              </a:ext>
            </a:extLst>
          </p:cNvPr>
          <p:cNvSpPr txBox="1"/>
          <p:nvPr/>
        </p:nvSpPr>
        <p:spPr>
          <a:xfrm>
            <a:off x="2173917" y="420899"/>
            <a:ext cx="8522158" cy="707886"/>
          </a:xfrm>
          <a:prstGeom prst="rect">
            <a:avLst/>
          </a:prstGeom>
          <a:noFill/>
          <a:ln>
            <a:solidFill>
              <a:schemeClr val="bg1"/>
            </a:solidFill>
          </a:ln>
        </p:spPr>
        <p:txBody>
          <a:bodyPr wrap="square" rtlCol="0">
            <a:spAutoFit/>
          </a:bodyPr>
          <a:lstStyle/>
          <a:p>
            <a:pPr algn="ctr"/>
            <a:r>
              <a:rPr lang="ru-RU" sz="2000" b="1" dirty="0" smtClean="0">
                <a:solidFill>
                  <a:srgbClr val="7030A0"/>
                </a:solidFill>
                <a:latin typeface="Times New Roman" pitchFamily="18" charset="0"/>
                <a:cs typeface="Times New Roman" pitchFamily="18" charset="0"/>
              </a:rPr>
              <a:t>Система долговременного ухода за пожилыми гражданами и инвалидами (СДУ)</a:t>
            </a:r>
            <a:endParaRPr lang="ru-RU" sz="2000" b="1" dirty="0">
              <a:solidFill>
                <a:srgbClr val="7030A0"/>
              </a:solidFill>
              <a:latin typeface="Times New Roman" pitchFamily="18" charset="0"/>
              <a:cs typeface="Times New Roman" pitchFamily="18" charset="0"/>
            </a:endParaRPr>
          </a:p>
        </p:txBody>
      </p:sp>
      <p:graphicFrame>
        <p:nvGraphicFramePr>
          <p:cNvPr id="8" name="Диаграмма 7"/>
          <p:cNvGraphicFramePr/>
          <p:nvPr>
            <p:extLst>
              <p:ext uri="{D42A27DB-BD31-4B8C-83A1-F6EECF244321}">
                <p14:modId xmlns:p14="http://schemas.microsoft.com/office/powerpoint/2010/main" val="1273549628"/>
              </p:ext>
            </p:extLst>
          </p:nvPr>
        </p:nvGraphicFramePr>
        <p:xfrm>
          <a:off x="1966228" y="3429000"/>
          <a:ext cx="8128000" cy="3293554"/>
        </p:xfrm>
        <a:graphic>
          <a:graphicData uri="http://schemas.openxmlformats.org/drawingml/2006/chart">
            <c:chart xmlns:c="http://schemas.openxmlformats.org/drawingml/2006/chart" xmlns:r="http://schemas.openxmlformats.org/officeDocument/2006/relationships" r:id="rId4"/>
          </a:graphicData>
        </a:graphic>
      </p:graphicFrame>
      <p:sp>
        <p:nvSpPr>
          <p:cNvPr id="10" name="Прямоугольник 9"/>
          <p:cNvSpPr/>
          <p:nvPr/>
        </p:nvSpPr>
        <p:spPr>
          <a:xfrm>
            <a:off x="2015765" y="2844225"/>
            <a:ext cx="8530391" cy="584775"/>
          </a:xfrm>
          <a:prstGeom prst="rect">
            <a:avLst/>
          </a:prstGeom>
        </p:spPr>
        <p:txBody>
          <a:bodyPr wrap="square">
            <a:spAutoFit/>
          </a:bodyPr>
          <a:lstStyle/>
          <a:p>
            <a:pPr algn="ctr"/>
            <a:r>
              <a:rPr lang="ru-RU" sz="1600" b="1" dirty="0" smtClean="0"/>
              <a:t>Численность граждан старше трудоспособного возраста и инвалидов,  </a:t>
            </a:r>
          </a:p>
          <a:p>
            <a:pPr algn="ctr"/>
            <a:r>
              <a:rPr lang="ru-RU" sz="1600" b="1" dirty="0" smtClean="0"/>
              <a:t>получающих социальные услуги в рамках системы долговременного ухода</a:t>
            </a:r>
            <a:endParaRPr lang="ru-RU" sz="1600" b="1" dirty="0"/>
          </a:p>
        </p:txBody>
      </p:sp>
      <p:sp>
        <p:nvSpPr>
          <p:cNvPr id="11" name="Прямоугольник 10"/>
          <p:cNvSpPr/>
          <p:nvPr/>
        </p:nvSpPr>
        <p:spPr>
          <a:xfrm>
            <a:off x="3515933" y="3866467"/>
            <a:ext cx="5916826" cy="369332"/>
          </a:xfrm>
          <a:prstGeom prst="rect">
            <a:avLst/>
          </a:prstGeom>
        </p:spPr>
        <p:txBody>
          <a:bodyPr wrap="square">
            <a:spAutoFit/>
          </a:bodyPr>
          <a:lstStyle/>
          <a:p>
            <a:r>
              <a:rPr lang="ru-RU" b="1" dirty="0" smtClean="0"/>
              <a:t>2023 г.                               2024 г.                        2025 г.</a:t>
            </a:r>
            <a:endParaRPr lang="ru-RU" b="1" dirty="0"/>
          </a:p>
        </p:txBody>
      </p:sp>
      <p:sp>
        <p:nvSpPr>
          <p:cNvPr id="12" name="Прямоугольник 11"/>
          <p:cNvSpPr/>
          <p:nvPr/>
        </p:nvSpPr>
        <p:spPr bwMode="auto">
          <a:xfrm>
            <a:off x="2015765" y="1137747"/>
            <a:ext cx="8523111" cy="1815882"/>
          </a:xfrm>
          <a:prstGeom prst="rect">
            <a:avLst/>
          </a:prstGeom>
        </p:spPr>
        <p:txBody>
          <a:bodyPr wrap="square">
            <a:spAutoFit/>
          </a:bodyPr>
          <a:lstStyle/>
          <a:p>
            <a:pPr algn="just"/>
            <a:r>
              <a:rPr lang="ru-RU" sz="1600" b="1" dirty="0" smtClean="0">
                <a:solidFill>
                  <a:srgbClr val="C00000"/>
                </a:solidFill>
                <a:latin typeface="Times New Roman" pitchFamily="18" charset="0"/>
                <a:cs typeface="Times New Roman" pitchFamily="18" charset="0"/>
              </a:rPr>
              <a:t>Цель проекта: </a:t>
            </a:r>
            <a:r>
              <a:rPr lang="ru-RU" sz="1600" b="1" i="0" dirty="0" smtClean="0">
                <a:solidFill>
                  <a:srgbClr val="C00000"/>
                </a:solidFill>
                <a:latin typeface="Times New Roman" pitchFamily="18" charset="0"/>
                <a:cs typeface="Times New Roman" pitchFamily="18" charset="0"/>
              </a:rPr>
              <a:t>повышение качества жизни пожилых людей</a:t>
            </a:r>
            <a:r>
              <a:rPr lang="ru-RU" sz="1600" b="1" dirty="0" smtClean="0">
                <a:solidFill>
                  <a:srgbClr val="C00000"/>
                </a:solidFill>
                <a:latin typeface="Times New Roman" pitchFamily="18" charset="0"/>
                <a:cs typeface="Times New Roman" pitchFamily="18" charset="0"/>
              </a:rPr>
              <a:t>, </a:t>
            </a:r>
            <a:r>
              <a:rPr lang="ru-RU" sz="1600" b="1" i="0" dirty="0" smtClean="0">
                <a:solidFill>
                  <a:srgbClr val="C00000"/>
                </a:solidFill>
                <a:latin typeface="Times New Roman" pitchFamily="18" charset="0"/>
                <a:cs typeface="Times New Roman" pitchFamily="18" charset="0"/>
              </a:rPr>
              <a:t>поддержка здоровья и благополучия старшего поколения, содействие удовлетворению их потребностей, развитие социальной активности и сохранение </a:t>
            </a:r>
            <a:r>
              <a:rPr lang="ru-RU" sz="1600" b="1" i="0" dirty="0" smtClean="0">
                <a:solidFill>
                  <a:srgbClr val="C00000"/>
                </a:solidFill>
                <a:latin typeface="Times New Roman" pitchFamily="18" charset="0"/>
                <a:ea typeface="PT Astra Serif" pitchFamily="18" charset="-52"/>
                <a:cs typeface="Times New Roman" pitchFamily="18" charset="0"/>
              </a:rPr>
              <a:t>самостоятельности</a:t>
            </a:r>
            <a:r>
              <a:rPr lang="ru-RU" sz="1600" b="1" i="0" dirty="0" smtClean="0">
                <a:solidFill>
                  <a:srgbClr val="C00000"/>
                </a:solidFill>
                <a:latin typeface="Times New Roman" pitchFamily="18" charset="0"/>
                <a:cs typeface="Times New Roman" pitchFamily="18" charset="0"/>
              </a:rPr>
              <a:t>.</a:t>
            </a:r>
          </a:p>
          <a:p>
            <a:pPr algn="just"/>
            <a:endParaRPr lang="ru-RU" sz="1600" b="1" dirty="0" smtClean="0">
              <a:solidFill>
                <a:srgbClr val="C00000"/>
              </a:solidFill>
              <a:latin typeface="Times New Roman" pitchFamily="18" charset="0"/>
              <a:cs typeface="Times New Roman" pitchFamily="18" charset="0"/>
            </a:endParaRPr>
          </a:p>
          <a:p>
            <a:pPr algn="just"/>
            <a:r>
              <a:rPr lang="ru-RU" sz="1600" b="1" dirty="0" smtClean="0">
                <a:solidFill>
                  <a:srgbClr val="7030A0"/>
                </a:solidFill>
                <a:latin typeface="Times New Roman" pitchFamily="18" charset="0"/>
                <a:cs typeface="Times New Roman" pitchFamily="18" charset="0"/>
              </a:rPr>
              <a:t>Проект реализуется на территории трех муниципальных образований (</a:t>
            </a:r>
            <a:r>
              <a:rPr lang="ru-RU" sz="1600" b="1" dirty="0" err="1" smtClean="0">
                <a:solidFill>
                  <a:srgbClr val="7030A0"/>
                </a:solidFill>
                <a:latin typeface="Times New Roman" pitchFamily="18" charset="0"/>
                <a:cs typeface="Times New Roman" pitchFamily="18" charset="0"/>
              </a:rPr>
              <a:t>г.Горно-Алтайск</a:t>
            </a:r>
            <a:r>
              <a:rPr lang="ru-RU" sz="1600" b="1" dirty="0" smtClean="0">
                <a:solidFill>
                  <a:srgbClr val="7030A0"/>
                </a:solidFill>
                <a:latin typeface="Times New Roman" pitchFamily="18" charset="0"/>
                <a:cs typeface="Times New Roman" pitchFamily="18" charset="0"/>
              </a:rPr>
              <a:t>, </a:t>
            </a:r>
            <a:r>
              <a:rPr lang="ru-RU" sz="1600" b="1" dirty="0" err="1" smtClean="0">
                <a:solidFill>
                  <a:srgbClr val="7030A0"/>
                </a:solidFill>
                <a:latin typeface="Times New Roman" pitchFamily="18" charset="0"/>
                <a:cs typeface="Times New Roman" pitchFamily="18" charset="0"/>
              </a:rPr>
              <a:t>Майминский</a:t>
            </a:r>
            <a:r>
              <a:rPr lang="ru-RU" sz="1600" b="1" dirty="0" smtClean="0">
                <a:solidFill>
                  <a:srgbClr val="7030A0"/>
                </a:solidFill>
                <a:latin typeface="Times New Roman" pitchFamily="18" charset="0"/>
                <a:cs typeface="Times New Roman" pitchFamily="18" charset="0"/>
              </a:rPr>
              <a:t> район и </a:t>
            </a:r>
            <a:r>
              <a:rPr lang="ru-RU" sz="1600" b="1" dirty="0" err="1" smtClean="0">
                <a:solidFill>
                  <a:srgbClr val="7030A0"/>
                </a:solidFill>
                <a:latin typeface="Times New Roman" pitchFamily="18" charset="0"/>
                <a:cs typeface="Times New Roman" pitchFamily="18" charset="0"/>
              </a:rPr>
              <a:t>Онгудайский</a:t>
            </a:r>
            <a:r>
              <a:rPr lang="ru-RU" sz="1600" b="1" dirty="0" smtClean="0">
                <a:solidFill>
                  <a:srgbClr val="7030A0"/>
                </a:solidFill>
                <a:latin typeface="Times New Roman" pitchFamily="18" charset="0"/>
                <a:cs typeface="Times New Roman" pitchFamily="18" charset="0"/>
              </a:rPr>
              <a:t> район)</a:t>
            </a:r>
          </a:p>
          <a:p>
            <a:pPr algn="just"/>
            <a:endParaRPr lang="ru-RU" sz="1600" dirty="0">
              <a:latin typeface="Times New Roman" pitchFamily="18" charset="0"/>
              <a:cs typeface="Times New Roman" pitchFamily="18" charset="0"/>
            </a:endParaRPr>
          </a:p>
        </p:txBody>
      </p:sp>
    </p:spTree>
    <p:extLst>
      <p:ext uri="{BB962C8B-B14F-4D97-AF65-F5344CB8AC3E}">
        <p14:creationId xmlns:p14="http://schemas.microsoft.com/office/powerpoint/2010/main" val="4050192811"/>
      </p:ext>
    </p:extLst>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bwMode="auto">
          <a:xfrm>
            <a:off x="10696074" y="0"/>
            <a:ext cx="1495926" cy="6858000"/>
          </a:xfrm>
          <a:prstGeom prst="rect">
            <a:avLst/>
          </a:prstGeom>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bwMode="auto">
          <a:xfrm>
            <a:off x="0" y="0"/>
            <a:ext cx="1864895" cy="6858000"/>
          </a:xfrm>
          <a:prstGeom prst="rect">
            <a:avLst/>
          </a:prstGeom>
        </p:spPr>
      </p:pic>
      <p:sp>
        <p:nvSpPr>
          <p:cNvPr id="2" name="Заголовок 1"/>
          <p:cNvSpPr>
            <a:spLocks noGrp="1"/>
          </p:cNvSpPr>
          <p:nvPr>
            <p:ph type="title"/>
          </p:nvPr>
        </p:nvSpPr>
        <p:spPr>
          <a:xfrm>
            <a:off x="1961147" y="447505"/>
            <a:ext cx="8734927" cy="796410"/>
          </a:xfrm>
        </p:spPr>
        <p:txBody>
          <a:bodyPr>
            <a:noAutofit/>
          </a:bodyPr>
          <a:lstStyle/>
          <a:p>
            <a:r>
              <a:rPr lang="ru-RU" sz="1600" b="1" dirty="0" smtClean="0">
                <a:latin typeface="Times New Roman" pitchFamily="18" charset="0"/>
                <a:ea typeface="PT Astra Serif" pitchFamily="18" charset="-52"/>
                <a:cs typeface="Times New Roman" pitchFamily="18" charset="0"/>
              </a:rPr>
              <a:t>В 2026 году планируется расширение территории реализации проекта системы долговременного ухода: г.Горно-Алтайск, </a:t>
            </a:r>
            <a:r>
              <a:rPr lang="ru-RU" sz="1600" b="1" dirty="0" err="1" smtClean="0">
                <a:latin typeface="Times New Roman" pitchFamily="18" charset="0"/>
                <a:ea typeface="PT Astra Serif" pitchFamily="18" charset="-52"/>
                <a:cs typeface="Times New Roman" pitchFamily="18" charset="0"/>
              </a:rPr>
              <a:t>Майминский</a:t>
            </a:r>
            <a:r>
              <a:rPr lang="ru-RU" sz="1600" b="1" dirty="0" smtClean="0">
                <a:latin typeface="Times New Roman" pitchFamily="18" charset="0"/>
                <a:ea typeface="PT Astra Serif" pitchFamily="18" charset="-52"/>
                <a:cs typeface="Times New Roman" pitchFamily="18" charset="0"/>
              </a:rPr>
              <a:t>, </a:t>
            </a:r>
            <a:r>
              <a:rPr lang="ru-RU" sz="1600" b="1" dirty="0" err="1" smtClean="0">
                <a:latin typeface="Times New Roman" pitchFamily="18" charset="0"/>
                <a:ea typeface="PT Astra Serif" pitchFamily="18" charset="-52"/>
                <a:cs typeface="Times New Roman" pitchFamily="18" charset="0"/>
              </a:rPr>
              <a:t>Онгудайский</a:t>
            </a:r>
            <a:r>
              <a:rPr lang="ru-RU" sz="1600" b="1" dirty="0" smtClean="0">
                <a:latin typeface="Times New Roman" pitchFamily="18" charset="0"/>
                <a:ea typeface="PT Astra Serif" pitchFamily="18" charset="-52"/>
                <a:cs typeface="Times New Roman" pitchFamily="18" charset="0"/>
              </a:rPr>
              <a:t>, </a:t>
            </a:r>
            <a:r>
              <a:rPr lang="ru-RU" sz="1600" b="1" dirty="0" err="1" smtClean="0">
                <a:latin typeface="Times New Roman" pitchFamily="18" charset="0"/>
                <a:ea typeface="PT Astra Serif" pitchFamily="18" charset="-52"/>
                <a:cs typeface="Times New Roman" pitchFamily="18" charset="0"/>
              </a:rPr>
              <a:t>Шебалинский</a:t>
            </a:r>
            <a:r>
              <a:rPr lang="ru-RU" sz="1600" b="1" dirty="0" smtClean="0">
                <a:latin typeface="Times New Roman" pitchFamily="18" charset="0"/>
                <a:ea typeface="PT Astra Serif" pitchFamily="18" charset="-52"/>
                <a:cs typeface="Times New Roman" pitchFamily="18" charset="0"/>
              </a:rPr>
              <a:t>, </a:t>
            </a:r>
            <a:r>
              <a:rPr lang="ru-RU" sz="1600" b="1" dirty="0" err="1" smtClean="0">
                <a:latin typeface="Times New Roman" pitchFamily="18" charset="0"/>
                <a:ea typeface="PT Astra Serif" pitchFamily="18" charset="-52"/>
                <a:cs typeface="Times New Roman" pitchFamily="18" charset="0"/>
              </a:rPr>
              <a:t>Чойский</a:t>
            </a:r>
            <a:r>
              <a:rPr lang="ru-RU" sz="1600" b="1" dirty="0" smtClean="0">
                <a:latin typeface="Times New Roman" pitchFamily="18" charset="0"/>
                <a:ea typeface="PT Astra Serif" pitchFamily="18" charset="-52"/>
                <a:cs typeface="Times New Roman" pitchFamily="18" charset="0"/>
              </a:rPr>
              <a:t>, </a:t>
            </a:r>
            <a:r>
              <a:rPr lang="ru-RU" sz="1600" b="1" dirty="0" err="1" smtClean="0">
                <a:latin typeface="Times New Roman" pitchFamily="18" charset="0"/>
                <a:ea typeface="PT Astra Serif" pitchFamily="18" charset="-52"/>
                <a:cs typeface="Times New Roman" pitchFamily="18" charset="0"/>
              </a:rPr>
              <a:t>Турочакский</a:t>
            </a:r>
            <a:r>
              <a:rPr lang="ru-RU" sz="1600" b="1" dirty="0" smtClean="0">
                <a:latin typeface="Times New Roman" pitchFamily="18" charset="0"/>
                <a:ea typeface="PT Astra Serif" pitchFamily="18" charset="-52"/>
                <a:cs typeface="Times New Roman" pitchFamily="18" charset="0"/>
              </a:rPr>
              <a:t> районы.</a:t>
            </a:r>
            <a:br>
              <a:rPr lang="ru-RU" sz="1600" b="1" dirty="0" smtClean="0">
                <a:latin typeface="Times New Roman" pitchFamily="18" charset="0"/>
                <a:ea typeface="PT Astra Serif" pitchFamily="18" charset="-52"/>
                <a:cs typeface="Times New Roman" pitchFamily="18" charset="0"/>
              </a:rPr>
            </a:br>
            <a:r>
              <a:rPr lang="ru-RU" sz="1600" b="1" dirty="0" smtClean="0">
                <a:latin typeface="Times New Roman" pitchFamily="18" charset="0"/>
                <a:ea typeface="PT Astra Serif" pitchFamily="18" charset="-52"/>
                <a:cs typeface="Times New Roman" pitchFamily="18" charset="0"/>
              </a:rPr>
              <a:t/>
            </a:r>
            <a:br>
              <a:rPr lang="ru-RU" sz="1600" b="1" dirty="0" smtClean="0">
                <a:latin typeface="Times New Roman" pitchFamily="18" charset="0"/>
                <a:ea typeface="PT Astra Serif" pitchFamily="18" charset="-52"/>
                <a:cs typeface="Times New Roman" pitchFamily="18" charset="0"/>
              </a:rPr>
            </a:br>
            <a:r>
              <a:rPr lang="ru-RU" sz="1600" b="1" dirty="0" smtClean="0">
                <a:latin typeface="Times New Roman" pitchFamily="18" charset="0"/>
                <a:ea typeface="PT Astra Serif" pitchFamily="18" charset="-52"/>
                <a:cs typeface="Times New Roman" pitchFamily="18" charset="0"/>
              </a:rPr>
              <a:t>В 2028 году планируется включение всех 11 муниципальных образований в систему долговременного ухода.</a:t>
            </a:r>
            <a:endParaRPr lang="ru-RU" sz="1600" b="1" dirty="0">
              <a:latin typeface="Times New Roman" pitchFamily="18" charset="0"/>
              <a:ea typeface="PT Astra Serif" pitchFamily="18" charset="-52"/>
              <a:cs typeface="Times New Roman" pitchFamily="18" charset="0"/>
            </a:endParaRPr>
          </a:p>
        </p:txBody>
      </p:sp>
      <p:sp>
        <p:nvSpPr>
          <p:cNvPr id="4" name="Прямоугольник 3"/>
          <p:cNvSpPr/>
          <p:nvPr/>
        </p:nvSpPr>
        <p:spPr>
          <a:xfrm>
            <a:off x="1875310" y="1827491"/>
            <a:ext cx="8831180" cy="830997"/>
          </a:xfrm>
          <a:prstGeom prst="rect">
            <a:avLst/>
          </a:prstGeom>
        </p:spPr>
        <p:txBody>
          <a:bodyPr wrap="square">
            <a:spAutoFit/>
          </a:bodyPr>
          <a:lstStyle/>
          <a:p>
            <a:pPr algn="ctr"/>
            <a:r>
              <a:rPr lang="ru-RU" sz="1600" b="1" dirty="0" smtClean="0">
                <a:latin typeface="PT Astra Serif" pitchFamily="18" charset="-52"/>
                <a:ea typeface="PT Astra Serif" pitchFamily="18" charset="-52"/>
              </a:rPr>
              <a:t>Плановая численность граждан старше трудоспособного возраста и инвалидов,  </a:t>
            </a:r>
          </a:p>
          <a:p>
            <a:pPr algn="ctr"/>
            <a:r>
              <a:rPr lang="ru-RU" sz="1600" b="1" dirty="0" smtClean="0">
                <a:latin typeface="PT Astra Serif" pitchFamily="18" charset="-52"/>
                <a:ea typeface="PT Astra Serif" pitchFamily="18" charset="-52"/>
              </a:rPr>
              <a:t>получающих социальные услуги в рамках системы долговременного ухода, и доля граждан получающих услуги от общего числа нуждающихся в уходе</a:t>
            </a:r>
            <a:endParaRPr lang="ru-RU" sz="1600" b="1" dirty="0">
              <a:latin typeface="PT Astra Serif" pitchFamily="18" charset="-52"/>
              <a:ea typeface="PT Astra Serif" pitchFamily="18" charset="-52"/>
            </a:endParaRPr>
          </a:p>
        </p:txBody>
      </p:sp>
      <p:graphicFrame>
        <p:nvGraphicFramePr>
          <p:cNvPr id="5" name="Содержимое 4"/>
          <p:cNvGraphicFramePr>
            <a:graphicFrameLocks noGrp="1"/>
          </p:cNvGraphicFramePr>
          <p:nvPr>
            <p:ph idx="1"/>
            <p:extLst>
              <p:ext uri="{D42A27DB-BD31-4B8C-83A1-F6EECF244321}">
                <p14:modId xmlns:p14="http://schemas.microsoft.com/office/powerpoint/2010/main" val="222252446"/>
              </p:ext>
            </p:extLst>
          </p:nvPr>
        </p:nvGraphicFramePr>
        <p:xfrm>
          <a:off x="2009274" y="3165389"/>
          <a:ext cx="8686800" cy="3416644"/>
        </p:xfrm>
        <a:graphic>
          <a:graphicData uri="http://schemas.openxmlformats.org/drawingml/2006/chart">
            <c:chart xmlns:c="http://schemas.openxmlformats.org/drawingml/2006/chart" xmlns:r="http://schemas.openxmlformats.org/officeDocument/2006/relationships" r:id="rId3"/>
          </a:graphicData>
        </a:graphic>
      </p:graphicFrame>
      <p:sp>
        <p:nvSpPr>
          <p:cNvPr id="7" name="Прямоугольник 6"/>
          <p:cNvSpPr/>
          <p:nvPr/>
        </p:nvSpPr>
        <p:spPr>
          <a:xfrm>
            <a:off x="3479732" y="4685956"/>
            <a:ext cx="811441" cy="369332"/>
          </a:xfrm>
          <a:prstGeom prst="rect">
            <a:avLst/>
          </a:prstGeom>
        </p:spPr>
        <p:txBody>
          <a:bodyPr wrap="none">
            <a:spAutoFit/>
          </a:bodyPr>
          <a:lstStyle/>
          <a:p>
            <a:r>
              <a:rPr lang="ru-RU" dirty="0" smtClean="0"/>
              <a:t>15,6 %</a:t>
            </a:r>
            <a:endParaRPr lang="ru-RU" dirty="0"/>
          </a:p>
        </p:txBody>
      </p:sp>
      <p:sp>
        <p:nvSpPr>
          <p:cNvPr id="8" name="Прямоугольник 7"/>
          <p:cNvSpPr/>
          <p:nvPr/>
        </p:nvSpPr>
        <p:spPr>
          <a:xfrm>
            <a:off x="5885180" y="4653004"/>
            <a:ext cx="811441" cy="369332"/>
          </a:xfrm>
          <a:prstGeom prst="rect">
            <a:avLst/>
          </a:prstGeom>
        </p:spPr>
        <p:txBody>
          <a:bodyPr wrap="none">
            <a:spAutoFit/>
          </a:bodyPr>
          <a:lstStyle/>
          <a:p>
            <a:r>
              <a:rPr lang="ru-RU" dirty="0" smtClean="0"/>
              <a:t>15,9 %</a:t>
            </a:r>
            <a:endParaRPr lang="ru-RU" dirty="0"/>
          </a:p>
        </p:txBody>
      </p:sp>
      <p:sp>
        <p:nvSpPr>
          <p:cNvPr id="9" name="Прямоугольник 8"/>
          <p:cNvSpPr/>
          <p:nvPr/>
        </p:nvSpPr>
        <p:spPr>
          <a:xfrm>
            <a:off x="8101158" y="2980723"/>
            <a:ext cx="811441" cy="369332"/>
          </a:xfrm>
          <a:prstGeom prst="rect">
            <a:avLst/>
          </a:prstGeom>
        </p:spPr>
        <p:txBody>
          <a:bodyPr wrap="none">
            <a:spAutoFit/>
          </a:bodyPr>
          <a:lstStyle/>
          <a:p>
            <a:r>
              <a:rPr lang="ru-RU" dirty="0" smtClean="0"/>
              <a:t>83,4 %</a:t>
            </a:r>
            <a:endParaRPr lang="ru-RU" dirty="0"/>
          </a:p>
        </p:txBody>
      </p:sp>
      <p:sp>
        <p:nvSpPr>
          <p:cNvPr id="3" name="Номер слайда 2"/>
          <p:cNvSpPr>
            <a:spLocks noGrp="1"/>
          </p:cNvSpPr>
          <p:nvPr>
            <p:ph type="sldNum" sz="quarter" idx="12"/>
          </p:nvPr>
        </p:nvSpPr>
        <p:spPr/>
        <p:txBody>
          <a:bodyPr/>
          <a:lstStyle/>
          <a:p>
            <a:fld id="{ED80958F-062F-4223-9EB6-1AB4DB863CFC}" type="slidenum">
              <a:rPr lang="ru-RU" smtClean="0"/>
              <a:pPr/>
              <a:t>45</a:t>
            </a:fld>
            <a:endParaRPr lang="ru-RU"/>
          </a:p>
        </p:txBody>
      </p:sp>
      <p:sp>
        <p:nvSpPr>
          <p:cNvPr id="11" name="TextBox 10"/>
          <p:cNvSpPr txBox="1"/>
          <p:nvPr/>
        </p:nvSpPr>
        <p:spPr bwMode="auto">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13" name="Picture 2" descr="C:\Users\Минтруд РА\Desktop\c8e883a24d2ccc3c1ff8d6dc012c505e.jp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spTree>
    <p:extLst>
      <p:ext uri="{BB962C8B-B14F-4D97-AF65-F5344CB8AC3E}">
        <p14:creationId xmlns:p14="http://schemas.microsoft.com/office/powerpoint/2010/main" val="234574099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6" name="Рисунок 15">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bwMode="auto">
          <a:xfrm>
            <a:off x="10696074" y="0"/>
            <a:ext cx="1495926" cy="6858000"/>
          </a:xfrm>
          <a:prstGeom prst="rect">
            <a:avLst/>
          </a:prstGeom>
        </p:spPr>
      </p:pic>
      <p:pic>
        <p:nvPicPr>
          <p:cNvPr id="14" name="Рисунок 13">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bwMode="auto">
          <a:xfrm>
            <a:off x="0" y="0"/>
            <a:ext cx="1864895" cy="6858000"/>
          </a:xfrm>
          <a:prstGeom prst="rect">
            <a:avLst/>
          </a:prstGeom>
        </p:spPr>
      </p:pic>
      <p:sp>
        <p:nvSpPr>
          <p:cNvPr id="2" name="Номер слайда 1"/>
          <p:cNvSpPr>
            <a:spLocks noGrp="1"/>
          </p:cNvSpPr>
          <p:nvPr>
            <p:ph type="sldNum" sz="quarter" idx="10"/>
          </p:nvPr>
        </p:nvSpPr>
        <p:spPr bwMode="auto"/>
        <p:txBody>
          <a:bodyPr/>
          <a:lstStyle/>
          <a:p>
            <a:pPr>
              <a:defRPr/>
            </a:pPr>
            <a:fld id="{2B1BC68D-7085-461E-8C90-1E57C4339781}" type="slidenum">
              <a:rPr lang="ru-RU"/>
              <a:t>46</a:t>
            </a:fld>
            <a:endParaRPr lang="ru-RU"/>
          </a:p>
        </p:txBody>
      </p:sp>
      <p:sp>
        <p:nvSpPr>
          <p:cNvPr id="15" name="TextBox 14"/>
          <p:cNvSpPr txBox="1"/>
          <p:nvPr/>
        </p:nvSpPr>
        <p:spPr bwMode="auto">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17"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7" name="Рисунок 6"/>
          <p:cNvPicPr>
            <a:picLocks noChangeAspect="1"/>
          </p:cNvPicPr>
          <p:nvPr/>
        </p:nvPicPr>
        <p:blipFill>
          <a:blip r:embed="rId4"/>
          <a:stretch>
            <a:fillRect/>
          </a:stretch>
        </p:blipFill>
        <p:spPr>
          <a:xfrm>
            <a:off x="2068019" y="1820407"/>
            <a:ext cx="4272623" cy="4228382"/>
          </a:xfrm>
          <a:prstGeom prst="rect">
            <a:avLst/>
          </a:prstGeom>
        </p:spPr>
      </p:pic>
      <p:pic>
        <p:nvPicPr>
          <p:cNvPr id="8" name="Рисунок 7"/>
          <p:cNvPicPr>
            <a:picLocks noChangeAspect="1"/>
          </p:cNvPicPr>
          <p:nvPr/>
        </p:nvPicPr>
        <p:blipFill>
          <a:blip r:embed="rId5"/>
          <a:stretch>
            <a:fillRect/>
          </a:stretch>
        </p:blipFill>
        <p:spPr>
          <a:xfrm>
            <a:off x="6340642" y="1822226"/>
            <a:ext cx="4355432" cy="4228382"/>
          </a:xfrm>
          <a:prstGeom prst="rect">
            <a:avLst/>
          </a:prstGeom>
        </p:spPr>
      </p:pic>
      <p:sp>
        <p:nvSpPr>
          <p:cNvPr id="9" name="Заголовок 6">
            <a:extLst>
              <a:ext uri="{FF2B5EF4-FFF2-40B4-BE49-F238E27FC236}">
                <a16:creationId xmlns="" xmlns:a16="http://schemas.microsoft.com/office/drawing/2014/main" id="{86C0A4E0-F543-4F09-9ADD-A5D074346B6E}"/>
              </a:ext>
            </a:extLst>
          </p:cNvPr>
          <p:cNvSpPr>
            <a:spLocks noGrp="1"/>
          </p:cNvSpPr>
          <p:nvPr>
            <p:ph type="title"/>
          </p:nvPr>
        </p:nvSpPr>
        <p:spPr>
          <a:xfrm>
            <a:off x="1972428" y="608448"/>
            <a:ext cx="8603330" cy="943626"/>
          </a:xfrm>
        </p:spPr>
        <p:txBody>
          <a:bodyPr/>
          <a:lstStyle/>
          <a:p>
            <a:pPr algn="ctr"/>
            <a:r>
              <a:rPr lang="ru-RU" sz="2800" b="1" dirty="0" smtClean="0">
                <a:solidFill>
                  <a:srgbClr val="7030A0"/>
                </a:solidFill>
                <a:latin typeface="Times New Roman" pitchFamily="18" charset="0"/>
                <a:cs typeface="Times New Roman" pitchFamily="18" charset="0"/>
              </a:rPr>
              <a:t>Исполнение </a:t>
            </a:r>
            <a:r>
              <a:rPr lang="ru-RU" sz="2800" b="1" dirty="0" err="1" smtClean="0">
                <a:solidFill>
                  <a:srgbClr val="7030A0"/>
                </a:solidFill>
                <a:latin typeface="Times New Roman" pitchFamily="18" charset="0"/>
                <a:cs typeface="Times New Roman" pitchFamily="18" charset="0"/>
              </a:rPr>
              <a:t>медиаплана</a:t>
            </a:r>
            <a:r>
              <a:rPr lang="ru-RU" sz="2800" b="1" dirty="0" smtClean="0">
                <a:solidFill>
                  <a:srgbClr val="7030A0"/>
                </a:solidFill>
                <a:latin typeface="Times New Roman" pitchFamily="18" charset="0"/>
                <a:cs typeface="Times New Roman" pitchFamily="18" charset="0"/>
              </a:rPr>
              <a:t/>
            </a:r>
            <a:br>
              <a:rPr lang="ru-RU" sz="2800" b="1" dirty="0" smtClean="0">
                <a:solidFill>
                  <a:srgbClr val="7030A0"/>
                </a:solidFill>
                <a:latin typeface="Times New Roman" pitchFamily="18" charset="0"/>
                <a:cs typeface="Times New Roman" pitchFamily="18" charset="0"/>
              </a:rPr>
            </a:br>
            <a:r>
              <a:rPr lang="ru-RU" sz="2800" b="1" dirty="0" smtClean="0">
                <a:solidFill>
                  <a:srgbClr val="7030A0"/>
                </a:solidFill>
                <a:latin typeface="Times New Roman" pitchFamily="18" charset="0"/>
                <a:cs typeface="Times New Roman" pitchFamily="18" charset="0"/>
              </a:rPr>
              <a:t> Минтруда Республики Алтай</a:t>
            </a:r>
            <a:br>
              <a:rPr lang="ru-RU" sz="2800" b="1" dirty="0" smtClean="0">
                <a:solidFill>
                  <a:srgbClr val="7030A0"/>
                </a:solidFill>
                <a:latin typeface="Times New Roman" pitchFamily="18" charset="0"/>
                <a:cs typeface="Times New Roman" pitchFamily="18" charset="0"/>
              </a:rPr>
            </a:br>
            <a:endParaRPr lang="ru-RU" sz="1800" b="1" i="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941867036"/>
      </p:ext>
    </p:extLst>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6" name="Рисунок 15">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bwMode="auto">
          <a:xfrm>
            <a:off x="10696074" y="0"/>
            <a:ext cx="1495926" cy="6858000"/>
          </a:xfrm>
          <a:prstGeom prst="rect">
            <a:avLst/>
          </a:prstGeom>
        </p:spPr>
      </p:pic>
      <p:pic>
        <p:nvPicPr>
          <p:cNvPr id="14" name="Рисунок 13">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bwMode="auto">
          <a:xfrm>
            <a:off x="0" y="0"/>
            <a:ext cx="1864895" cy="6858000"/>
          </a:xfrm>
          <a:prstGeom prst="rect">
            <a:avLst/>
          </a:prstGeom>
        </p:spPr>
      </p:pic>
      <p:sp>
        <p:nvSpPr>
          <p:cNvPr id="2" name="Номер слайда 1"/>
          <p:cNvSpPr>
            <a:spLocks noGrp="1"/>
          </p:cNvSpPr>
          <p:nvPr>
            <p:ph type="sldNum" sz="quarter" idx="10"/>
          </p:nvPr>
        </p:nvSpPr>
        <p:spPr bwMode="auto"/>
        <p:txBody>
          <a:bodyPr/>
          <a:lstStyle/>
          <a:p>
            <a:pPr>
              <a:defRPr/>
            </a:pPr>
            <a:fld id="{2B1BC68D-7085-461E-8C90-1E57C4339781}" type="slidenum">
              <a:rPr lang="ru-RU"/>
              <a:t>47</a:t>
            </a:fld>
            <a:endParaRPr lang="ru-RU"/>
          </a:p>
        </p:txBody>
      </p:sp>
      <p:sp>
        <p:nvSpPr>
          <p:cNvPr id="15" name="TextBox 14"/>
          <p:cNvSpPr txBox="1"/>
          <p:nvPr/>
        </p:nvSpPr>
        <p:spPr bwMode="auto">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17"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sp>
        <p:nvSpPr>
          <p:cNvPr id="7" name="Заголовок 6">
            <a:extLst>
              <a:ext uri="{FF2B5EF4-FFF2-40B4-BE49-F238E27FC236}">
                <a16:creationId xmlns:a16="http://schemas.microsoft.com/office/drawing/2014/main" xmlns="" id="{86C0A4E0-F543-4F09-9ADD-A5D074346B6E}"/>
              </a:ext>
            </a:extLst>
          </p:cNvPr>
          <p:cNvSpPr>
            <a:spLocks noGrp="1"/>
          </p:cNvSpPr>
          <p:nvPr>
            <p:ph type="title"/>
          </p:nvPr>
        </p:nvSpPr>
        <p:spPr>
          <a:xfrm>
            <a:off x="1935807" y="340729"/>
            <a:ext cx="8530390" cy="986917"/>
          </a:xfrm>
        </p:spPr>
        <p:txBody>
          <a:bodyPr/>
          <a:lstStyle/>
          <a:p>
            <a:pPr algn="ctr"/>
            <a:r>
              <a:rPr lang="ru-RU" sz="2800" b="1" dirty="0" smtClean="0">
                <a:solidFill>
                  <a:srgbClr val="7030A0"/>
                </a:solidFill>
                <a:latin typeface="Montserrat"/>
              </a:rPr>
              <a:t>Корпоративная культура Министерства</a:t>
            </a:r>
            <a:endParaRPr lang="ru-RU" sz="1800" b="1" i="1" dirty="0">
              <a:solidFill>
                <a:srgbClr val="0070C0"/>
              </a:solidFill>
              <a:latin typeface="Montserrat"/>
            </a:endParaRPr>
          </a:p>
        </p:txBody>
      </p:sp>
      <p:pic>
        <p:nvPicPr>
          <p:cNvPr id="8" name="Рисунок 7"/>
          <p:cNvPicPr>
            <a:picLocks noChangeAspect="1"/>
          </p:cNvPicPr>
          <p:nvPr/>
        </p:nvPicPr>
        <p:blipFill>
          <a:blip r:embed="rId4"/>
          <a:stretch>
            <a:fillRect/>
          </a:stretch>
        </p:blipFill>
        <p:spPr>
          <a:xfrm>
            <a:off x="1864895" y="1170774"/>
            <a:ext cx="2371879" cy="1889909"/>
          </a:xfrm>
          <a:prstGeom prst="rect">
            <a:avLst/>
          </a:prstGeom>
        </p:spPr>
      </p:pic>
      <p:pic>
        <p:nvPicPr>
          <p:cNvPr id="9" name="Рисунок 8"/>
          <p:cNvPicPr>
            <a:picLocks noChangeAspect="1"/>
          </p:cNvPicPr>
          <p:nvPr/>
        </p:nvPicPr>
        <p:blipFill>
          <a:blip r:embed="rId5"/>
          <a:stretch>
            <a:fillRect/>
          </a:stretch>
        </p:blipFill>
        <p:spPr>
          <a:xfrm>
            <a:off x="7779092" y="1026395"/>
            <a:ext cx="2903150" cy="2034288"/>
          </a:xfrm>
          <a:prstGeom prst="rect">
            <a:avLst/>
          </a:prstGeom>
        </p:spPr>
      </p:pic>
      <p:pic>
        <p:nvPicPr>
          <p:cNvPr id="10" name="Рисунок 9"/>
          <p:cNvPicPr>
            <a:picLocks noChangeAspect="1"/>
          </p:cNvPicPr>
          <p:nvPr/>
        </p:nvPicPr>
        <p:blipFill>
          <a:blip r:embed="rId6"/>
          <a:stretch>
            <a:fillRect/>
          </a:stretch>
        </p:blipFill>
        <p:spPr>
          <a:xfrm>
            <a:off x="7790037" y="2412038"/>
            <a:ext cx="2906037" cy="2258226"/>
          </a:xfrm>
          <a:prstGeom prst="rect">
            <a:avLst/>
          </a:prstGeom>
        </p:spPr>
      </p:pic>
      <p:pic>
        <p:nvPicPr>
          <p:cNvPr id="11" name="Рисунок 10"/>
          <p:cNvPicPr>
            <a:picLocks noChangeAspect="1"/>
          </p:cNvPicPr>
          <p:nvPr/>
        </p:nvPicPr>
        <p:blipFill>
          <a:blip r:embed="rId7"/>
          <a:stretch>
            <a:fillRect/>
          </a:stretch>
        </p:blipFill>
        <p:spPr>
          <a:xfrm>
            <a:off x="7779092" y="4670264"/>
            <a:ext cx="2916982" cy="2187736"/>
          </a:xfrm>
          <a:prstGeom prst="rect">
            <a:avLst/>
          </a:prstGeom>
        </p:spPr>
      </p:pic>
      <p:pic>
        <p:nvPicPr>
          <p:cNvPr id="12" name="Рисунок 11"/>
          <p:cNvPicPr>
            <a:picLocks noChangeAspect="1"/>
          </p:cNvPicPr>
          <p:nvPr/>
        </p:nvPicPr>
        <p:blipFill>
          <a:blip r:embed="rId8"/>
          <a:stretch>
            <a:fillRect/>
          </a:stretch>
        </p:blipFill>
        <p:spPr>
          <a:xfrm>
            <a:off x="1864895" y="3060683"/>
            <a:ext cx="2371879" cy="1828800"/>
          </a:xfrm>
          <a:prstGeom prst="rect">
            <a:avLst/>
          </a:prstGeom>
        </p:spPr>
      </p:pic>
      <p:pic>
        <p:nvPicPr>
          <p:cNvPr id="13" name="Рисунок 12"/>
          <p:cNvPicPr>
            <a:picLocks noChangeAspect="1"/>
          </p:cNvPicPr>
          <p:nvPr/>
        </p:nvPicPr>
        <p:blipFill>
          <a:blip r:embed="rId9"/>
          <a:stretch>
            <a:fillRect/>
          </a:stretch>
        </p:blipFill>
        <p:spPr>
          <a:xfrm>
            <a:off x="1864897" y="4889483"/>
            <a:ext cx="2371878" cy="1968516"/>
          </a:xfrm>
          <a:prstGeom prst="rect">
            <a:avLst/>
          </a:prstGeom>
        </p:spPr>
      </p:pic>
      <p:sp>
        <p:nvSpPr>
          <p:cNvPr id="3" name="TextBox 2"/>
          <p:cNvSpPr txBox="1"/>
          <p:nvPr/>
        </p:nvSpPr>
        <p:spPr>
          <a:xfrm>
            <a:off x="4668253" y="1198220"/>
            <a:ext cx="1842171" cy="707886"/>
          </a:xfrm>
          <a:prstGeom prst="rect">
            <a:avLst/>
          </a:prstGeom>
          <a:noFill/>
        </p:spPr>
        <p:txBody>
          <a:bodyPr wrap="none" rtlCol="0">
            <a:spAutoFit/>
          </a:bodyPr>
          <a:lstStyle/>
          <a:p>
            <a:r>
              <a:rPr lang="ru-RU" sz="4000" b="1" dirty="0" err="1" smtClean="0">
                <a:latin typeface="Times New Roman" pitchFamily="18" charset="0"/>
                <a:cs typeface="Times New Roman" pitchFamily="18" charset="0"/>
              </a:rPr>
              <a:t>Со</a:t>
            </a:r>
            <a:r>
              <a:rPr lang="ru-RU" sz="4000" dirty="0" err="1" smtClean="0">
                <a:latin typeface="Times New Roman" pitchFamily="18" charset="0"/>
                <a:cs typeface="Times New Roman" pitchFamily="18" charset="0"/>
              </a:rPr>
              <a:t>язык</a:t>
            </a:r>
            <a:endParaRPr lang="ru-RU" sz="4000" dirty="0" smtClean="0">
              <a:latin typeface="Times New Roman" pitchFamily="18" charset="0"/>
              <a:cs typeface="Times New Roman" pitchFamily="18" charset="0"/>
            </a:endParaRPr>
          </a:p>
        </p:txBody>
      </p:sp>
      <p:sp>
        <p:nvSpPr>
          <p:cNvPr id="4" name="TextBox 3"/>
          <p:cNvSpPr txBox="1"/>
          <p:nvPr/>
        </p:nvSpPr>
        <p:spPr>
          <a:xfrm>
            <a:off x="4415589" y="2151727"/>
            <a:ext cx="3053465" cy="2554545"/>
          </a:xfrm>
          <a:prstGeom prst="rect">
            <a:avLst/>
          </a:prstGeom>
          <a:noFill/>
        </p:spPr>
        <p:txBody>
          <a:bodyPr wrap="none" rtlCol="0">
            <a:spAutoFit/>
          </a:bodyPr>
          <a:lstStyle/>
          <a:p>
            <a:r>
              <a:rPr lang="ru-RU" sz="3200" b="1" dirty="0" smtClean="0">
                <a:solidFill>
                  <a:srgbClr val="7030A0"/>
                </a:solidFill>
                <a:latin typeface="Times New Roman" pitchFamily="18" charset="0"/>
                <a:cs typeface="Times New Roman" pitchFamily="18" charset="0"/>
              </a:rPr>
              <a:t>Со</a:t>
            </a:r>
            <a:r>
              <a:rPr lang="ru-RU" sz="3200" dirty="0" smtClean="0">
                <a:solidFill>
                  <a:srgbClr val="7030A0"/>
                </a:solidFill>
                <a:latin typeface="Times New Roman" pitchFamily="18" charset="0"/>
                <a:cs typeface="Times New Roman" pitchFamily="18" charset="0"/>
              </a:rPr>
              <a:t>переживание</a:t>
            </a:r>
          </a:p>
          <a:p>
            <a:r>
              <a:rPr lang="ru-RU" sz="3200" b="1" dirty="0" smtClean="0">
                <a:solidFill>
                  <a:srgbClr val="7030A0"/>
                </a:solidFill>
                <a:latin typeface="Times New Roman" pitchFamily="18" charset="0"/>
                <a:cs typeface="Times New Roman" pitchFamily="18" charset="0"/>
              </a:rPr>
              <a:t>Со</a:t>
            </a:r>
            <a:r>
              <a:rPr lang="ru-RU" sz="3200" dirty="0" smtClean="0">
                <a:solidFill>
                  <a:srgbClr val="7030A0"/>
                </a:solidFill>
                <a:latin typeface="Times New Roman" pitchFamily="18" charset="0"/>
                <a:cs typeface="Times New Roman" pitchFamily="18" charset="0"/>
              </a:rPr>
              <a:t>чувствие</a:t>
            </a:r>
          </a:p>
          <a:p>
            <a:r>
              <a:rPr lang="ru-RU" sz="3200" b="1" dirty="0" smtClean="0">
                <a:solidFill>
                  <a:srgbClr val="7030A0"/>
                </a:solidFill>
                <a:latin typeface="Times New Roman" pitchFamily="18" charset="0"/>
                <a:cs typeface="Times New Roman" pitchFamily="18" charset="0"/>
              </a:rPr>
              <a:t>Со</a:t>
            </a:r>
            <a:r>
              <a:rPr lang="ru-RU" sz="3200" dirty="0" smtClean="0">
                <a:solidFill>
                  <a:srgbClr val="7030A0"/>
                </a:solidFill>
                <a:latin typeface="Times New Roman" pitchFamily="18" charset="0"/>
                <a:cs typeface="Times New Roman" pitchFamily="18" charset="0"/>
              </a:rPr>
              <a:t>участие</a:t>
            </a:r>
          </a:p>
          <a:p>
            <a:r>
              <a:rPr lang="ru-RU" sz="3200" b="1" dirty="0" smtClean="0">
                <a:solidFill>
                  <a:srgbClr val="7030A0"/>
                </a:solidFill>
                <a:latin typeface="Times New Roman" pitchFamily="18" charset="0"/>
                <a:cs typeface="Times New Roman" pitchFamily="18" charset="0"/>
              </a:rPr>
              <a:t>Со</a:t>
            </a:r>
            <a:r>
              <a:rPr lang="ru-RU" sz="3200" dirty="0" smtClean="0">
                <a:solidFill>
                  <a:srgbClr val="7030A0"/>
                </a:solidFill>
                <a:latin typeface="Times New Roman" pitchFamily="18" charset="0"/>
                <a:cs typeface="Times New Roman" pitchFamily="18" charset="0"/>
              </a:rPr>
              <a:t>действие</a:t>
            </a:r>
          </a:p>
          <a:p>
            <a:r>
              <a:rPr lang="ru-RU" sz="3200" b="1" dirty="0" smtClean="0">
                <a:solidFill>
                  <a:srgbClr val="7030A0"/>
                </a:solidFill>
                <a:latin typeface="Times New Roman" pitchFamily="18" charset="0"/>
                <a:cs typeface="Times New Roman" pitchFamily="18" charset="0"/>
              </a:rPr>
              <a:t>Со</a:t>
            </a:r>
            <a:r>
              <a:rPr lang="ru-RU" sz="3200" dirty="0" smtClean="0">
                <a:solidFill>
                  <a:srgbClr val="7030A0"/>
                </a:solidFill>
                <a:latin typeface="Times New Roman" pitchFamily="18" charset="0"/>
                <a:cs typeface="Times New Roman" pitchFamily="18" charset="0"/>
              </a:rPr>
              <a:t>причастность</a:t>
            </a:r>
          </a:p>
        </p:txBody>
      </p:sp>
    </p:spTree>
    <p:extLst>
      <p:ext uri="{BB962C8B-B14F-4D97-AF65-F5344CB8AC3E}">
        <p14:creationId xmlns:p14="http://schemas.microsoft.com/office/powerpoint/2010/main" val="1516294903"/>
      </p:ext>
    </p:extLst>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Текст 1"/>
          <p:cNvSpPr>
            <a:spLocks noGrp="1"/>
          </p:cNvSpPr>
          <p:nvPr>
            <p:ph type="body" sz="quarter" idx="11"/>
          </p:nvPr>
        </p:nvSpPr>
        <p:spPr bwMode="auto">
          <a:xfrm>
            <a:off x="201725" y="1589250"/>
            <a:ext cx="6175012" cy="175432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tIns="45720" rIns="91440" bIns="45720" numCol="1" anchorCtr="0" compatLnSpc="1">
            <a:prstTxWarp prst="textNoShape">
              <a:avLst/>
            </a:prstTxWarp>
          </a:bodyPr>
          <a:lstStyle/>
          <a:p>
            <a:pPr algn="ctr">
              <a:spcBef>
                <a:spcPct val="0"/>
              </a:spcBef>
            </a:pPr>
            <a:r>
              <a:rPr lang="ru-RU" altLang="ru-RU" sz="3600" b="1" dirty="0" smtClean="0">
                <a:solidFill>
                  <a:schemeClr val="accent1"/>
                </a:solidFill>
                <a:latin typeface="Montserrat"/>
                <a:cs typeface="Times New Roman" panose="02020603050405020304" pitchFamily="18" charset="0"/>
              </a:rPr>
              <a:t>Если вы не можете помочь, вы всегда можете поговорить! </a:t>
            </a:r>
          </a:p>
        </p:txBody>
      </p:sp>
      <p:pic>
        <p:nvPicPr>
          <p:cNvPr id="29699" name="Рисунок 7" descr="2025-12-08_17-43-36.png"/>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819" r="819"/>
          <a:stretch>
            <a:fillRect/>
          </a:stretch>
        </p:blipFill>
        <p:spPr bwMode="auto">
          <a:xfrm>
            <a:off x="6433751" y="-88562"/>
            <a:ext cx="5758249" cy="6946562"/>
          </a:xfrm>
          <a:extLst>
            <a:ext uri="{91240B29-F687-4F45-9708-019B960494DF}">
              <a14:hiddenLine xmlns:a14="http://schemas.microsoft.com/office/drawing/2010/main" w="9525">
                <a:solidFill>
                  <a:srgbClr val="000000"/>
                </a:solidFill>
                <a:miter lim="800000"/>
                <a:headEnd/>
                <a:tailEnd/>
              </a14:hiddenLine>
            </a:ext>
          </a:extLst>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5211" y="4331130"/>
            <a:ext cx="2501525" cy="2501525"/>
          </a:xfrm>
          <a:prstGeom prst="rect">
            <a:avLst/>
          </a:prstGeom>
        </p:spPr>
      </p:pic>
      <p:sp>
        <p:nvSpPr>
          <p:cNvPr id="2" name="TextBox 1"/>
          <p:cNvSpPr txBox="1"/>
          <p:nvPr/>
        </p:nvSpPr>
        <p:spPr>
          <a:xfrm>
            <a:off x="192506" y="4427730"/>
            <a:ext cx="3526296" cy="2308324"/>
          </a:xfrm>
          <a:prstGeom prst="rect">
            <a:avLst/>
          </a:prstGeom>
          <a:noFill/>
        </p:spPr>
        <p:txBody>
          <a:bodyPr wrap="square" rtlCol="0">
            <a:spAutoFit/>
          </a:bodyPr>
          <a:lstStyle/>
          <a:p>
            <a:r>
              <a:rPr lang="ru-RU" sz="2400" b="1" dirty="0" smtClean="0">
                <a:solidFill>
                  <a:srgbClr val="002060"/>
                </a:solidFill>
                <a:latin typeface="Times New Roman" pitchFamily="18" charset="0"/>
                <a:cs typeface="Times New Roman" pitchFamily="18" charset="0"/>
              </a:rPr>
              <a:t>Человечность перестает опираться на нравственность и превращается в профессиональный навык!</a:t>
            </a:r>
            <a:endParaRPr lang="ru-RU" sz="24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52209673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419886" cy="6986186"/>
          </a:xfrm>
          <a:prstGeom prst="rect">
            <a:avLst/>
          </a:prstGeom>
        </p:spPr>
      </p:pic>
      <p:pic>
        <p:nvPicPr>
          <p:cNvPr id="7" name="Рисунок 6">
            <a:extLst>
              <a:ext uri="{FF2B5EF4-FFF2-40B4-BE49-F238E27FC236}">
                <a16:creationId xmlns="" xmlns:a16="http://schemas.microsoft.com/office/drawing/2014/main" id="{C3171310-2739-CE9B-D271-27AB2A4A61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737637"/>
            <a:ext cx="2887202" cy="1279588"/>
          </a:xfrm>
          <a:prstGeom prst="rect">
            <a:avLst/>
          </a:prstGeom>
        </p:spPr>
      </p:pic>
      <p:sp>
        <p:nvSpPr>
          <p:cNvPr id="10" name="Rectangle: Rounded Corners 6">
            <a:extLst>
              <a:ext uri="{FF2B5EF4-FFF2-40B4-BE49-F238E27FC236}">
                <a16:creationId xmlns="" xmlns:a16="http://schemas.microsoft.com/office/drawing/2014/main" id="{BFCF4DA8-47F2-5055-E0A5-E2ECE86D12D3}"/>
              </a:ext>
            </a:extLst>
          </p:cNvPr>
          <p:cNvSpPr/>
          <p:nvPr/>
        </p:nvSpPr>
        <p:spPr>
          <a:xfrm>
            <a:off x="5927904" y="1803163"/>
            <a:ext cx="6812820" cy="3230310"/>
          </a:xfrm>
          <a:prstGeom prst="roundRect">
            <a:avLst>
              <a:gd name="adj" fmla="val 50000"/>
            </a:avLst>
          </a:prstGeom>
          <a:solidFill>
            <a:srgbClr val="7030A0"/>
          </a:solid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Rectangle: Rounded Corners 6">
            <a:extLst>
              <a:ext uri="{FF2B5EF4-FFF2-40B4-BE49-F238E27FC236}">
                <a16:creationId xmlns="" xmlns:a16="http://schemas.microsoft.com/office/drawing/2014/main" id="{FDD6D542-C367-4B2C-8821-B664432D591C}"/>
              </a:ext>
            </a:extLst>
          </p:cNvPr>
          <p:cNvSpPr/>
          <p:nvPr/>
        </p:nvSpPr>
        <p:spPr>
          <a:xfrm>
            <a:off x="6061598" y="1897166"/>
            <a:ext cx="6545433" cy="3008120"/>
          </a:xfrm>
          <a:prstGeom prst="roundRect">
            <a:avLst>
              <a:gd name="adj" fmla="val 50000"/>
            </a:avLst>
          </a:prstGeom>
          <a:solidFill>
            <a:schemeClr val="accent1">
              <a:lumMod val="40000"/>
              <a:lumOff val="60000"/>
            </a:schemeClr>
          </a:solidFill>
          <a:ln w="9525">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Текст 1">
            <a:extLst>
              <a:ext uri="{FF2B5EF4-FFF2-40B4-BE49-F238E27FC236}">
                <a16:creationId xmlns="" xmlns:a16="http://schemas.microsoft.com/office/drawing/2014/main" id="{57C81B82-711E-4C7F-A4E5-4B7E06C6652B}"/>
              </a:ext>
            </a:extLst>
          </p:cNvPr>
          <p:cNvSpPr>
            <a:spLocks noGrp="1"/>
          </p:cNvSpPr>
          <p:nvPr>
            <p:ph type="body" sz="quarter" idx="11"/>
          </p:nvPr>
        </p:nvSpPr>
        <p:spPr>
          <a:xfrm>
            <a:off x="6341765" y="2294933"/>
            <a:ext cx="5608102" cy="2246769"/>
          </a:xfrm>
        </p:spPr>
        <p:txBody>
          <a:bodyPr/>
          <a:lstStyle/>
          <a:p>
            <a:pPr algn="ctr"/>
            <a:r>
              <a:rPr lang="ru-RU" sz="2800" b="1" dirty="0" smtClean="0">
                <a:latin typeface="PT Astra Serif" pitchFamily="18" charset="-52"/>
                <a:ea typeface="PT Astra Serif" pitchFamily="18" charset="-52"/>
              </a:rPr>
              <a:t>Результаты деятельности Министерства труда, социального развития и занятости населения Республики Алтай </a:t>
            </a:r>
          </a:p>
          <a:p>
            <a:pPr algn="ctr"/>
            <a:r>
              <a:rPr lang="ru-RU" sz="2800" b="1" dirty="0" smtClean="0">
                <a:latin typeface="PT Astra Serif" pitchFamily="18" charset="-52"/>
                <a:ea typeface="PT Astra Serif" pitchFamily="18" charset="-52"/>
              </a:rPr>
              <a:t>за 2025 год</a:t>
            </a:r>
            <a:endParaRPr lang="ru-RU" sz="2800" b="1" dirty="0">
              <a:latin typeface="PT Astra Serif" pitchFamily="18" charset="-52"/>
              <a:ea typeface="PT Astra Serif" pitchFamily="18" charset="-52"/>
            </a:endParaRPr>
          </a:p>
        </p:txBody>
      </p:sp>
    </p:spTree>
    <p:extLst>
      <p:ext uri="{BB962C8B-B14F-4D97-AF65-F5344CB8AC3E}">
        <p14:creationId xmlns:p14="http://schemas.microsoft.com/office/powerpoint/2010/main" val="18818967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11" name="Заголовок 6">
            <a:extLst>
              <a:ext uri="{FF2B5EF4-FFF2-40B4-BE49-F238E27FC236}">
                <a16:creationId xmlns:a16="http://schemas.microsoft.com/office/drawing/2014/main" xmlns="" id="{86C0A4E0-F543-4F09-9ADD-A5D074346B6E}"/>
              </a:ext>
            </a:extLst>
          </p:cNvPr>
          <p:cNvSpPr txBox="1">
            <a:spLocks/>
          </p:cNvSpPr>
          <p:nvPr/>
        </p:nvSpPr>
        <p:spPr>
          <a:xfrm>
            <a:off x="1864894" y="28645"/>
            <a:ext cx="8831179" cy="64512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800" b="1" dirty="0" smtClean="0">
                <a:solidFill>
                  <a:srgbClr val="7030A0"/>
                </a:solidFill>
                <a:latin typeface="Montserrat"/>
              </a:rPr>
              <a:t>МНОГОДЕТНЫЕ СЕМЬИ</a:t>
            </a:r>
            <a:endParaRPr lang="ru-RU" sz="2800" b="1" dirty="0">
              <a:solidFill>
                <a:srgbClr val="7030A0"/>
              </a:solidFill>
              <a:latin typeface="Montserrat"/>
            </a:endParaRPr>
          </a:p>
        </p:txBody>
      </p:sp>
      <p:sp>
        <p:nvSpPr>
          <p:cNvPr id="7" name="Прямоугольник 6"/>
          <p:cNvSpPr/>
          <p:nvPr/>
        </p:nvSpPr>
        <p:spPr>
          <a:xfrm rot="10800000" flipV="1">
            <a:off x="1864897" y="628833"/>
            <a:ext cx="8831177" cy="830997"/>
          </a:xfrm>
          <a:prstGeom prst="rect">
            <a:avLst/>
          </a:prstGeom>
        </p:spPr>
        <p:txBody>
          <a:bodyPr wrap="square">
            <a:spAutoFit/>
          </a:bodyPr>
          <a:lstStyle/>
          <a:p>
            <a:r>
              <a:rPr lang="ru-RU" sz="2400" b="1" dirty="0">
                <a:solidFill>
                  <a:srgbClr val="7030A0"/>
                </a:solidFill>
                <a:latin typeface="Times New Roman" panose="02020603050405020304" pitchFamily="18" charset="0"/>
                <a:cs typeface="Times New Roman" panose="02020603050405020304" pitchFamily="18" charset="0"/>
              </a:rPr>
              <a:t>8772 </a:t>
            </a:r>
            <a:r>
              <a:rPr lang="ru-RU" sz="2400" b="1" dirty="0" smtClean="0">
                <a:solidFill>
                  <a:srgbClr val="7030A0"/>
                </a:solidFill>
                <a:latin typeface="Times New Roman" panose="02020603050405020304" pitchFamily="18" charset="0"/>
                <a:cs typeface="Times New Roman" panose="02020603050405020304" pitchFamily="18" charset="0"/>
              </a:rPr>
              <a:t>- многодетных семьи</a:t>
            </a:r>
            <a:r>
              <a:rPr lang="en-US" sz="2400" b="1" dirty="0" smtClean="0">
                <a:solidFill>
                  <a:srgbClr val="7030A0"/>
                </a:solidFill>
                <a:latin typeface="Times New Roman" panose="02020603050405020304" pitchFamily="18" charset="0"/>
                <a:cs typeface="Times New Roman" panose="02020603050405020304" pitchFamily="18" charset="0"/>
              </a:rPr>
              <a:t>;</a:t>
            </a:r>
            <a:r>
              <a:rPr lang="ru-RU" sz="2400" b="1" dirty="0" smtClean="0">
                <a:solidFill>
                  <a:srgbClr val="7030A0"/>
                </a:solidFill>
                <a:latin typeface="Times New Roman" panose="02020603050405020304" pitchFamily="18" charset="0"/>
                <a:cs typeface="Times New Roman" panose="02020603050405020304" pitchFamily="18" charset="0"/>
              </a:rPr>
              <a:t>             Бюджет 2025 - 141,5 </a:t>
            </a:r>
            <a:r>
              <a:rPr lang="ru-RU" sz="2400" b="1" dirty="0" err="1">
                <a:solidFill>
                  <a:srgbClr val="7030A0"/>
                </a:solidFill>
                <a:latin typeface="Times New Roman" panose="02020603050405020304" pitchFamily="18" charset="0"/>
                <a:cs typeface="Times New Roman" panose="02020603050405020304" pitchFamily="18" charset="0"/>
              </a:rPr>
              <a:t>млн.руб</a:t>
            </a:r>
            <a:r>
              <a:rPr lang="ru-RU" sz="2400" b="1" dirty="0" smtClean="0">
                <a:solidFill>
                  <a:srgbClr val="7030A0"/>
                </a:solidFill>
                <a:latin typeface="Times New Roman" panose="02020603050405020304" pitchFamily="18" charset="0"/>
                <a:cs typeface="Times New Roman" panose="02020603050405020304" pitchFamily="18" charset="0"/>
              </a:rPr>
              <a:t>. </a:t>
            </a:r>
          </a:p>
          <a:p>
            <a:endParaRPr lang="ru-RU" sz="2400" b="1" dirty="0">
              <a:solidFill>
                <a:srgbClr val="7030A0"/>
              </a:solidFill>
              <a:latin typeface="Times New Roman" panose="02020603050405020304" pitchFamily="18" charset="0"/>
              <a:cs typeface="Times New Roman" panose="02020603050405020304" pitchFamily="18" charset="0"/>
            </a:endParaRPr>
          </a:p>
        </p:txBody>
      </p:sp>
      <p:graphicFrame>
        <p:nvGraphicFramePr>
          <p:cNvPr id="12" name="Диаграмма 11"/>
          <p:cNvGraphicFramePr/>
          <p:nvPr>
            <p:extLst>
              <p:ext uri="{D42A27DB-BD31-4B8C-83A1-F6EECF244321}">
                <p14:modId xmlns:p14="http://schemas.microsoft.com/office/powerpoint/2010/main" val="2665425656"/>
              </p:ext>
            </p:extLst>
          </p:nvPr>
        </p:nvGraphicFramePr>
        <p:xfrm>
          <a:off x="1954463" y="1239502"/>
          <a:ext cx="8741609" cy="2502319"/>
        </p:xfrm>
        <a:graphic>
          <a:graphicData uri="http://schemas.openxmlformats.org/drawingml/2006/chart">
            <c:chart xmlns:c="http://schemas.openxmlformats.org/drawingml/2006/chart" xmlns:r="http://schemas.openxmlformats.org/officeDocument/2006/relationships" r:id="rId4"/>
          </a:graphicData>
        </a:graphic>
      </p:graphicFrame>
      <p:pic>
        <p:nvPicPr>
          <p:cNvPr id="2050" name="Picture 2" descr="C:\Users\Минтруд РА\Desktop\matkap.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64895" y="3753445"/>
            <a:ext cx="2310063" cy="137225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930403" y="5932436"/>
            <a:ext cx="1282029" cy="369332"/>
          </a:xfrm>
          <a:prstGeom prst="rect">
            <a:avLst/>
          </a:prstGeom>
        </p:spPr>
        <p:txBody>
          <a:bodyPr wrap="square">
            <a:spAutoFit/>
          </a:bodyPr>
          <a:lstStyle/>
          <a:p>
            <a:r>
              <a:rPr lang="ru-RU" b="1" dirty="0" smtClean="0">
                <a:solidFill>
                  <a:srgbClr val="7030A0"/>
                </a:solidFill>
                <a:latin typeface="Times New Roman" panose="02020603050405020304" pitchFamily="18" charset="0"/>
                <a:cs typeface="Times New Roman" panose="02020603050405020304" pitchFamily="18" charset="0"/>
              </a:rPr>
              <a:t>2026 год: </a:t>
            </a:r>
          </a:p>
        </p:txBody>
      </p:sp>
      <p:sp>
        <p:nvSpPr>
          <p:cNvPr id="13" name="Прямоугольник 12"/>
          <p:cNvSpPr/>
          <p:nvPr/>
        </p:nvSpPr>
        <p:spPr>
          <a:xfrm>
            <a:off x="4545194" y="5290795"/>
            <a:ext cx="1943109" cy="646331"/>
          </a:xfrm>
          <a:prstGeom prst="rect">
            <a:avLst/>
          </a:prstGeom>
          <a:noFill/>
        </p:spPr>
        <p:txBody>
          <a:bodyPr wrap="square">
            <a:spAutoFit/>
          </a:bodyPr>
          <a:lstStyle/>
          <a:p>
            <a:r>
              <a:rPr lang="ru-RU" b="1" dirty="0" smtClean="0">
                <a:solidFill>
                  <a:srgbClr val="7030A0"/>
                </a:solidFill>
                <a:latin typeface="Times New Roman" pitchFamily="18" charset="0"/>
                <a:cs typeface="Times New Roman" pitchFamily="18" charset="0"/>
              </a:rPr>
              <a:t>6 242 ребенка </a:t>
            </a:r>
          </a:p>
          <a:p>
            <a:r>
              <a:rPr lang="ru-RU" b="1" dirty="0" smtClean="0">
                <a:solidFill>
                  <a:srgbClr val="7030A0"/>
                </a:solidFill>
                <a:latin typeface="Times New Roman" pitchFamily="18" charset="0"/>
                <a:cs typeface="Times New Roman" pitchFamily="18" charset="0"/>
              </a:rPr>
              <a:t>91,3 </a:t>
            </a:r>
            <a:r>
              <a:rPr lang="ru-RU" b="1" dirty="0" err="1" smtClean="0">
                <a:solidFill>
                  <a:srgbClr val="7030A0"/>
                </a:solidFill>
                <a:latin typeface="Times New Roman" pitchFamily="18" charset="0"/>
                <a:cs typeface="Times New Roman" pitchFamily="18" charset="0"/>
              </a:rPr>
              <a:t>млн.руб</a:t>
            </a:r>
            <a:r>
              <a:rPr lang="ru-RU" b="1" dirty="0" smtClean="0">
                <a:solidFill>
                  <a:srgbClr val="7030A0"/>
                </a:solidFill>
                <a:latin typeface="Times New Roman" pitchFamily="18" charset="0"/>
                <a:cs typeface="Times New Roman" pitchFamily="18" charset="0"/>
              </a:rPr>
              <a:t>.</a:t>
            </a:r>
            <a:endParaRPr lang="ru-RU" b="1" dirty="0">
              <a:solidFill>
                <a:srgbClr val="7030A0"/>
              </a:solidFill>
              <a:latin typeface="Times New Roman" pitchFamily="18" charset="0"/>
              <a:cs typeface="Times New Roman" pitchFamily="18" charset="0"/>
            </a:endParaRPr>
          </a:p>
        </p:txBody>
      </p:sp>
      <p:sp>
        <p:nvSpPr>
          <p:cNvPr id="14" name="Прямоугольник 13"/>
          <p:cNvSpPr/>
          <p:nvPr/>
        </p:nvSpPr>
        <p:spPr>
          <a:xfrm>
            <a:off x="2084138" y="5291639"/>
            <a:ext cx="1871576" cy="646331"/>
          </a:xfrm>
          <a:prstGeom prst="rect">
            <a:avLst/>
          </a:prstGeom>
          <a:noFill/>
        </p:spPr>
        <p:txBody>
          <a:bodyPr wrap="square">
            <a:spAutoFit/>
          </a:bodyPr>
          <a:lstStyle/>
          <a:p>
            <a:r>
              <a:rPr lang="ru-RU" b="1" dirty="0" smtClean="0">
                <a:solidFill>
                  <a:srgbClr val="7030A0"/>
                </a:solidFill>
              </a:rPr>
              <a:t>181 чел. </a:t>
            </a:r>
          </a:p>
          <a:p>
            <a:r>
              <a:rPr lang="ru-RU" b="1" dirty="0" smtClean="0">
                <a:solidFill>
                  <a:srgbClr val="7030A0"/>
                </a:solidFill>
              </a:rPr>
              <a:t>10,4 </a:t>
            </a:r>
            <a:r>
              <a:rPr lang="ru-RU" b="1" dirty="0" err="1" smtClean="0">
                <a:solidFill>
                  <a:srgbClr val="7030A0"/>
                </a:solidFill>
              </a:rPr>
              <a:t>млн.руб</a:t>
            </a:r>
            <a:r>
              <a:rPr lang="ru-RU" b="1" dirty="0" smtClean="0">
                <a:solidFill>
                  <a:srgbClr val="7030A0"/>
                </a:solidFill>
              </a:rPr>
              <a:t>.</a:t>
            </a:r>
            <a:endParaRPr lang="ru-RU" b="1" dirty="0">
              <a:solidFill>
                <a:srgbClr val="7030A0"/>
              </a:solidFill>
            </a:endParaRPr>
          </a:p>
        </p:txBody>
      </p:sp>
      <p:sp>
        <p:nvSpPr>
          <p:cNvPr id="15" name="Прямоугольник 14"/>
          <p:cNvSpPr/>
          <p:nvPr/>
        </p:nvSpPr>
        <p:spPr>
          <a:xfrm>
            <a:off x="6882063" y="5291638"/>
            <a:ext cx="1717010" cy="646331"/>
          </a:xfrm>
          <a:prstGeom prst="rect">
            <a:avLst/>
          </a:prstGeom>
          <a:noFill/>
        </p:spPr>
        <p:txBody>
          <a:bodyPr wrap="square">
            <a:spAutoFit/>
          </a:bodyPr>
          <a:lstStyle/>
          <a:p>
            <a:r>
              <a:rPr lang="ru-RU" b="1" dirty="0" smtClean="0">
                <a:solidFill>
                  <a:srgbClr val="7030A0"/>
                </a:solidFill>
                <a:latin typeface="Times New Roman" pitchFamily="18" charset="0"/>
                <a:cs typeface="Times New Roman" pitchFamily="18" charset="0"/>
              </a:rPr>
              <a:t>4 288 семей </a:t>
            </a:r>
          </a:p>
          <a:p>
            <a:r>
              <a:rPr lang="ru-RU" b="1" dirty="0" smtClean="0">
                <a:solidFill>
                  <a:srgbClr val="7030A0"/>
                </a:solidFill>
                <a:latin typeface="Times New Roman" pitchFamily="18" charset="0"/>
                <a:cs typeface="Times New Roman" pitchFamily="18" charset="0"/>
              </a:rPr>
              <a:t>36,2 </a:t>
            </a:r>
            <a:r>
              <a:rPr lang="ru-RU" b="1" dirty="0" err="1" smtClean="0">
                <a:solidFill>
                  <a:srgbClr val="7030A0"/>
                </a:solidFill>
                <a:latin typeface="Times New Roman" pitchFamily="18" charset="0"/>
                <a:cs typeface="Times New Roman" pitchFamily="18" charset="0"/>
              </a:rPr>
              <a:t>млн.руб</a:t>
            </a:r>
            <a:r>
              <a:rPr lang="ru-RU" b="1" dirty="0" smtClean="0">
                <a:solidFill>
                  <a:srgbClr val="7030A0"/>
                </a:solidFill>
                <a:latin typeface="Times New Roman" pitchFamily="18" charset="0"/>
                <a:cs typeface="Times New Roman" pitchFamily="18" charset="0"/>
              </a:rPr>
              <a:t>.</a:t>
            </a:r>
            <a:endParaRPr lang="ru-RU" b="1" dirty="0">
              <a:solidFill>
                <a:srgbClr val="7030A0"/>
              </a:solidFill>
              <a:latin typeface="Times New Roman" pitchFamily="18" charset="0"/>
              <a:cs typeface="Times New Roman" pitchFamily="18" charset="0"/>
            </a:endParaRPr>
          </a:p>
        </p:txBody>
      </p:sp>
      <p:pic>
        <p:nvPicPr>
          <p:cNvPr id="2052" name="Picture 4" descr="C:\Users\Минтруд РА\Desktop\photo_2025-10-01_19-25-49_11zon.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16131" y="3753446"/>
            <a:ext cx="2201237" cy="1372258"/>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Минтруд РА\Desktop\5a8743c50e225e3138c4af3b5d6d1689.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29158" y="3748589"/>
            <a:ext cx="1953379" cy="1377115"/>
          </a:xfrm>
          <a:prstGeom prst="rect">
            <a:avLst/>
          </a:prstGeom>
          <a:noFill/>
          <a:extLst>
            <a:ext uri="{909E8E84-426E-40DD-AFC4-6F175D3DCCD1}">
              <a14:hiddenFill xmlns:a14="http://schemas.microsoft.com/office/drawing/2010/main">
                <a:solidFill>
                  <a:srgbClr val="FFFFFF"/>
                </a:solidFill>
              </a14:hiddenFill>
            </a:ext>
          </a:extLst>
        </p:spPr>
      </p:pic>
      <p:sp>
        <p:nvSpPr>
          <p:cNvPr id="18" name="Прямоугольник 17"/>
          <p:cNvSpPr/>
          <p:nvPr/>
        </p:nvSpPr>
        <p:spPr>
          <a:xfrm>
            <a:off x="8817016" y="5296426"/>
            <a:ext cx="1800474" cy="646331"/>
          </a:xfrm>
          <a:prstGeom prst="rect">
            <a:avLst/>
          </a:prstGeom>
          <a:noFill/>
        </p:spPr>
        <p:txBody>
          <a:bodyPr wrap="square">
            <a:spAutoFit/>
          </a:bodyPr>
          <a:lstStyle/>
          <a:p>
            <a:r>
              <a:rPr lang="ru-RU" b="1" dirty="0" smtClean="0">
                <a:solidFill>
                  <a:srgbClr val="7030A0"/>
                </a:solidFill>
              </a:rPr>
              <a:t>157 детей </a:t>
            </a:r>
          </a:p>
          <a:p>
            <a:r>
              <a:rPr lang="ru-RU" b="1" dirty="0" smtClean="0">
                <a:solidFill>
                  <a:srgbClr val="7030A0"/>
                </a:solidFill>
              </a:rPr>
              <a:t> 381,0 </a:t>
            </a:r>
            <a:r>
              <a:rPr lang="ru-RU" b="1" dirty="0" err="1" smtClean="0">
                <a:solidFill>
                  <a:srgbClr val="7030A0"/>
                </a:solidFill>
              </a:rPr>
              <a:t>тыс.руб</a:t>
            </a:r>
            <a:r>
              <a:rPr lang="ru-RU" b="1" dirty="0" smtClean="0">
                <a:solidFill>
                  <a:srgbClr val="7030A0"/>
                </a:solidFill>
              </a:rPr>
              <a:t>.</a:t>
            </a:r>
            <a:endParaRPr lang="ru-RU" b="1" dirty="0">
              <a:solidFill>
                <a:srgbClr val="7030A0"/>
              </a:solidFill>
            </a:endParaRPr>
          </a:p>
        </p:txBody>
      </p:sp>
      <p:pic>
        <p:nvPicPr>
          <p:cNvPr id="2054" name="Picture 6" descr="C:\Users\Минтруд РА\Desktop\9a983dbe218f5d4d0578068c8eaee683.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858748" y="3753446"/>
            <a:ext cx="1717010" cy="1372259"/>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Минтруд РА\Desktop\7d9337087_6999247.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005536" y="6301768"/>
            <a:ext cx="536072" cy="40156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Users\Минтруд РА\Desktop\5a2e09c89e81d7ddefaf868d4588d3cf.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545194" y="6293943"/>
            <a:ext cx="1007490" cy="41742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580650" y="6315743"/>
            <a:ext cx="1988429" cy="369332"/>
          </a:xfrm>
          <a:prstGeom prst="rect">
            <a:avLst/>
          </a:prstGeom>
        </p:spPr>
        <p:txBody>
          <a:bodyPr wrap="none">
            <a:spAutoFit/>
          </a:bodyPr>
          <a:lstStyle/>
          <a:p>
            <a:r>
              <a:rPr lang="ru-RU" b="1" dirty="0" smtClean="0">
                <a:solidFill>
                  <a:srgbClr val="7030A0"/>
                </a:solidFill>
                <a:latin typeface="Times New Roman" panose="02020603050405020304" pitchFamily="18" charset="0"/>
                <a:cs typeface="Times New Roman" panose="02020603050405020304" pitchFamily="18" charset="0"/>
              </a:rPr>
              <a:t>+    </a:t>
            </a:r>
            <a:r>
              <a:rPr lang="ru-RU" b="1" dirty="0">
                <a:solidFill>
                  <a:srgbClr val="7030A0"/>
                </a:solidFill>
                <a:latin typeface="Times New Roman" panose="02020603050405020304" pitchFamily="18" charset="0"/>
                <a:cs typeface="Times New Roman" panose="02020603050405020304" pitchFamily="18" charset="0"/>
              </a:rPr>
              <a:t>– 100 </a:t>
            </a:r>
            <a:r>
              <a:rPr lang="ru-RU" b="1" dirty="0" err="1">
                <a:solidFill>
                  <a:srgbClr val="7030A0"/>
                </a:solidFill>
                <a:latin typeface="Times New Roman" panose="02020603050405020304" pitchFamily="18" charset="0"/>
                <a:cs typeface="Times New Roman" panose="02020603050405020304" pitchFamily="18" charset="0"/>
              </a:rPr>
              <a:t>тыс.руб</a:t>
            </a:r>
            <a:r>
              <a:rPr lang="ru-RU" b="1" dirty="0">
                <a:solidFill>
                  <a:srgbClr val="7030A0"/>
                </a:solidFill>
                <a:latin typeface="Times New Roman" panose="02020603050405020304" pitchFamily="18" charset="0"/>
                <a:cs typeface="Times New Roman" panose="02020603050405020304" pitchFamily="18" charset="0"/>
              </a:rPr>
              <a:t>.</a:t>
            </a:r>
          </a:p>
        </p:txBody>
      </p:sp>
      <p:sp>
        <p:nvSpPr>
          <p:cNvPr id="5" name="Прямоугольник 4"/>
          <p:cNvSpPr/>
          <p:nvPr/>
        </p:nvSpPr>
        <p:spPr>
          <a:xfrm>
            <a:off x="2571417" y="6317992"/>
            <a:ext cx="1683859" cy="369332"/>
          </a:xfrm>
          <a:prstGeom prst="rect">
            <a:avLst/>
          </a:prstGeom>
        </p:spPr>
        <p:txBody>
          <a:bodyPr wrap="none">
            <a:spAutoFit/>
          </a:bodyPr>
          <a:lstStyle/>
          <a:p>
            <a:r>
              <a:rPr lang="ru-RU" b="1" dirty="0" smtClean="0">
                <a:solidFill>
                  <a:srgbClr val="7030A0"/>
                </a:solidFill>
                <a:latin typeface="Times New Roman" panose="02020603050405020304" pitchFamily="18" charset="0"/>
                <a:cs typeface="Times New Roman" panose="02020603050405020304" pitchFamily="18" charset="0"/>
              </a:rPr>
              <a:t> </a:t>
            </a:r>
            <a:r>
              <a:rPr lang="ru-RU" b="1" dirty="0">
                <a:solidFill>
                  <a:srgbClr val="7030A0"/>
                </a:solidFill>
                <a:latin typeface="Times New Roman" panose="02020603050405020304" pitchFamily="18" charset="0"/>
                <a:cs typeface="Times New Roman" panose="02020603050405020304" pitchFamily="18" charset="0"/>
              </a:rPr>
              <a:t>– 150 </a:t>
            </a:r>
            <a:r>
              <a:rPr lang="ru-RU" b="1" dirty="0" err="1">
                <a:solidFill>
                  <a:srgbClr val="7030A0"/>
                </a:solidFill>
                <a:latin typeface="Times New Roman" panose="02020603050405020304" pitchFamily="18" charset="0"/>
                <a:cs typeface="Times New Roman" panose="02020603050405020304" pitchFamily="18" charset="0"/>
              </a:rPr>
              <a:t>тыс.руб</a:t>
            </a:r>
            <a:r>
              <a:rPr lang="ru-RU" b="1" dirty="0">
                <a:solidFill>
                  <a:srgbClr val="7030A0"/>
                </a:solidFill>
                <a:latin typeface="Times New Roman" panose="02020603050405020304" pitchFamily="18" charset="0"/>
                <a:cs typeface="Times New Roman" panose="02020603050405020304" pitchFamily="18" charset="0"/>
              </a:rPr>
              <a:t>,</a:t>
            </a:r>
          </a:p>
        </p:txBody>
      </p:sp>
      <p:sp>
        <p:nvSpPr>
          <p:cNvPr id="23" name="Номер слайда 1"/>
          <p:cNvSpPr>
            <a:spLocks noGrp="1"/>
          </p:cNvSpPr>
          <p:nvPr>
            <p:ph type="sldNum" sz="quarter" idx="12"/>
          </p:nvPr>
        </p:nvSpPr>
        <p:spPr>
          <a:xfrm>
            <a:off x="8610600" y="6356350"/>
            <a:ext cx="2743200" cy="365125"/>
          </a:xfrm>
        </p:spPr>
        <p:txBody>
          <a:bodyPr/>
          <a:lstStyle/>
          <a:p>
            <a:fld id="{ED80958F-062F-4223-9EB6-1AB4DB863CFC}" type="slidenum">
              <a:rPr lang="ru-RU" sz="2000" b="1" smtClean="0">
                <a:solidFill>
                  <a:srgbClr val="0070C0"/>
                </a:solidFill>
                <a:latin typeface="Times New Roman" pitchFamily="18" charset="0"/>
                <a:cs typeface="Times New Roman" pitchFamily="18" charset="0"/>
              </a:rPr>
              <a:t>5</a:t>
            </a:fld>
            <a:endParaRPr lang="ru-RU" sz="20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3665152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6" name="Рисунок 15">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bwMode="auto">
          <a:xfrm>
            <a:off x="10696074" y="0"/>
            <a:ext cx="1495926" cy="6858000"/>
          </a:xfrm>
          <a:prstGeom prst="rect">
            <a:avLst/>
          </a:prstGeom>
        </p:spPr>
      </p:pic>
      <p:pic>
        <p:nvPicPr>
          <p:cNvPr id="14" name="Рисунок 13">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bwMode="auto">
          <a:xfrm>
            <a:off x="0" y="0"/>
            <a:ext cx="1864895" cy="6858000"/>
          </a:xfrm>
          <a:prstGeom prst="rect">
            <a:avLst/>
          </a:prstGeom>
        </p:spPr>
      </p:pic>
      <p:sp>
        <p:nvSpPr>
          <p:cNvPr id="2" name="Номер слайда 1"/>
          <p:cNvSpPr>
            <a:spLocks noGrp="1"/>
          </p:cNvSpPr>
          <p:nvPr>
            <p:ph type="sldNum" sz="quarter" idx="10"/>
          </p:nvPr>
        </p:nvSpPr>
        <p:spPr bwMode="auto"/>
        <p:txBody>
          <a:bodyPr/>
          <a:lstStyle/>
          <a:p>
            <a:pPr>
              <a:defRPr/>
            </a:pPr>
            <a:fld id="{2B1BC68D-7085-461E-8C90-1E57C4339781}" type="slidenum">
              <a:rPr lang="ru-RU"/>
              <a:t>6</a:t>
            </a:fld>
            <a:endParaRPr lang="ru-RU"/>
          </a:p>
        </p:txBody>
      </p:sp>
      <p:sp>
        <p:nvSpPr>
          <p:cNvPr id="15" name="TextBox 14"/>
          <p:cNvSpPr txBox="1"/>
          <p:nvPr/>
        </p:nvSpPr>
        <p:spPr bwMode="auto">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pic>
        <p:nvPicPr>
          <p:cNvPr id="17"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sp>
        <p:nvSpPr>
          <p:cNvPr id="7" name="Прямоугольник 6"/>
          <p:cNvSpPr/>
          <p:nvPr/>
        </p:nvSpPr>
        <p:spPr>
          <a:xfrm>
            <a:off x="2021305" y="188436"/>
            <a:ext cx="8482263" cy="830997"/>
          </a:xfrm>
          <a:prstGeom prst="rect">
            <a:avLst/>
          </a:prstGeom>
          <a:noFill/>
          <a:ln>
            <a:noFill/>
          </a:ln>
        </p:spPr>
        <p:txBody>
          <a:bodyPr wrap="square">
            <a:spAutoFit/>
          </a:bodyPr>
          <a:lstStyle/>
          <a:p>
            <a:pPr algn="ctr"/>
            <a:r>
              <a:rPr lang="ru-RU" sz="2400" b="1" dirty="0" smtClean="0">
                <a:solidFill>
                  <a:srgbClr val="7030A0"/>
                </a:solidFill>
                <a:latin typeface="Times New Roman" pitchFamily="18" charset="0"/>
                <a:cs typeface="Times New Roman" pitchFamily="18" charset="0"/>
              </a:rPr>
              <a:t>Открытие семейных многофункциональных центров </a:t>
            </a:r>
          </a:p>
          <a:p>
            <a:pPr algn="ctr"/>
            <a:r>
              <a:rPr lang="ru-RU" sz="2400" b="1" dirty="0" smtClean="0">
                <a:solidFill>
                  <a:srgbClr val="7030A0"/>
                </a:solidFill>
                <a:latin typeface="Times New Roman" pitchFamily="18" charset="0"/>
                <a:cs typeface="Times New Roman" pitchFamily="18" charset="0"/>
              </a:rPr>
              <a:t>на территории Республики Алтай</a:t>
            </a:r>
            <a:endParaRPr lang="ru-RU" sz="2400" b="1" dirty="0">
              <a:solidFill>
                <a:srgbClr val="7030A0"/>
              </a:solidFill>
              <a:latin typeface="Times New Roman" pitchFamily="18" charset="0"/>
              <a:cs typeface="Times New Roman" pitchFamily="18" charset="0"/>
            </a:endParaRPr>
          </a:p>
        </p:txBody>
      </p:sp>
      <p:sp>
        <p:nvSpPr>
          <p:cNvPr id="8" name="TextBox 7"/>
          <p:cNvSpPr txBox="1"/>
          <p:nvPr/>
        </p:nvSpPr>
        <p:spPr>
          <a:xfrm>
            <a:off x="2179052" y="1459830"/>
            <a:ext cx="1591734" cy="400110"/>
          </a:xfrm>
          <a:prstGeom prst="rect">
            <a:avLst/>
          </a:prstGeom>
          <a:solidFill>
            <a:schemeClr val="accent1">
              <a:lumMod val="20000"/>
              <a:lumOff val="80000"/>
            </a:schemeClr>
          </a:solidFill>
        </p:spPr>
        <p:txBody>
          <a:bodyPr wrap="square" rtlCol="0">
            <a:spAutoFit/>
          </a:bodyPr>
          <a:lstStyle/>
          <a:p>
            <a:pPr algn="ctr"/>
            <a:r>
              <a:rPr lang="ru-RU" sz="2000" b="1" dirty="0" smtClean="0">
                <a:solidFill>
                  <a:schemeClr val="accent1"/>
                </a:solidFill>
              </a:rPr>
              <a:t>2024 год</a:t>
            </a:r>
            <a:endParaRPr lang="ru-RU" sz="2000" b="1" dirty="0">
              <a:solidFill>
                <a:schemeClr val="accent1"/>
              </a:solidFill>
            </a:endParaRPr>
          </a:p>
        </p:txBody>
      </p:sp>
      <p:sp>
        <p:nvSpPr>
          <p:cNvPr id="9" name="TextBox 8"/>
          <p:cNvSpPr txBox="1"/>
          <p:nvPr/>
        </p:nvSpPr>
        <p:spPr>
          <a:xfrm>
            <a:off x="2043586" y="1935493"/>
            <a:ext cx="1862666" cy="1169551"/>
          </a:xfrm>
          <a:prstGeom prst="rect">
            <a:avLst/>
          </a:prstGeom>
          <a:solidFill>
            <a:srgbClr val="F4C586"/>
          </a:solidFill>
        </p:spPr>
        <p:txBody>
          <a:bodyPr wrap="square" rtlCol="0">
            <a:spAutoFit/>
          </a:bodyPr>
          <a:lstStyle/>
          <a:p>
            <a:pPr algn="ctr"/>
            <a:r>
              <a:rPr lang="ru-RU" sz="1400" dirty="0" smtClean="0"/>
              <a:t>Управление социальной поддержки Кош-</a:t>
            </a:r>
            <a:r>
              <a:rPr lang="ru-RU" sz="1400" dirty="0" err="1" smtClean="0"/>
              <a:t>Агачского</a:t>
            </a:r>
            <a:r>
              <a:rPr lang="ru-RU" sz="1400" dirty="0" smtClean="0"/>
              <a:t> района</a:t>
            </a:r>
          </a:p>
          <a:p>
            <a:pPr algn="ctr"/>
            <a:r>
              <a:rPr lang="ru-RU" sz="1400" dirty="0" smtClean="0"/>
              <a:t> </a:t>
            </a:r>
            <a:endParaRPr lang="ru-RU" sz="1400" dirty="0"/>
          </a:p>
        </p:txBody>
      </p:sp>
      <p:sp>
        <p:nvSpPr>
          <p:cNvPr id="10" name="TextBox 9"/>
          <p:cNvSpPr txBox="1"/>
          <p:nvPr/>
        </p:nvSpPr>
        <p:spPr>
          <a:xfrm>
            <a:off x="4267645" y="1935493"/>
            <a:ext cx="1964267" cy="1292662"/>
          </a:xfrm>
          <a:prstGeom prst="rect">
            <a:avLst/>
          </a:prstGeom>
          <a:solidFill>
            <a:srgbClr val="F4C586"/>
          </a:solidFill>
        </p:spPr>
        <p:txBody>
          <a:bodyPr wrap="square" rtlCol="0">
            <a:spAutoFit/>
          </a:bodyPr>
          <a:lstStyle/>
          <a:p>
            <a:pPr algn="ctr"/>
            <a:r>
              <a:rPr lang="ru-RU" sz="1400" dirty="0" smtClean="0"/>
              <a:t>Комплексный центр социального  обслуживания населения</a:t>
            </a:r>
            <a:r>
              <a:rPr lang="ru-RU" dirty="0" smtClean="0"/>
              <a:t> </a:t>
            </a:r>
          </a:p>
          <a:p>
            <a:pPr algn="ctr"/>
            <a:endParaRPr lang="ru-RU" dirty="0"/>
          </a:p>
        </p:txBody>
      </p:sp>
      <p:sp>
        <p:nvSpPr>
          <p:cNvPr id="11" name="TextBox 10"/>
          <p:cNvSpPr txBox="1"/>
          <p:nvPr/>
        </p:nvSpPr>
        <p:spPr bwMode="auto">
          <a:xfrm>
            <a:off x="4453912" y="1450143"/>
            <a:ext cx="1591734" cy="400110"/>
          </a:xfrm>
          <a:prstGeom prst="rect">
            <a:avLst/>
          </a:prstGeom>
          <a:solidFill>
            <a:schemeClr val="accent1">
              <a:lumMod val="20000"/>
              <a:lumOff val="80000"/>
            </a:schemeClr>
          </a:solidFill>
        </p:spPr>
        <p:txBody>
          <a:bodyPr wrap="square" rtlCol="0">
            <a:spAutoFit/>
          </a:bodyPr>
          <a:lstStyle/>
          <a:p>
            <a:pPr algn="ctr"/>
            <a:r>
              <a:rPr lang="ru-RU" sz="2000" b="1" dirty="0" smtClean="0">
                <a:solidFill>
                  <a:schemeClr val="accent1"/>
                </a:solidFill>
              </a:rPr>
              <a:t>2025 год</a:t>
            </a:r>
            <a:endParaRPr lang="ru-RU" sz="2000" b="1" dirty="0">
              <a:solidFill>
                <a:schemeClr val="accent1"/>
              </a:solidFill>
            </a:endParaRPr>
          </a:p>
        </p:txBody>
      </p:sp>
      <p:sp>
        <p:nvSpPr>
          <p:cNvPr id="12" name="TextBox 11"/>
          <p:cNvSpPr txBox="1"/>
          <p:nvPr/>
        </p:nvSpPr>
        <p:spPr>
          <a:xfrm>
            <a:off x="7434624" y="1409566"/>
            <a:ext cx="1591734" cy="400110"/>
          </a:xfrm>
          <a:prstGeom prst="rect">
            <a:avLst/>
          </a:prstGeom>
          <a:solidFill>
            <a:schemeClr val="accent1">
              <a:lumMod val="20000"/>
              <a:lumOff val="80000"/>
            </a:schemeClr>
          </a:solidFill>
        </p:spPr>
        <p:txBody>
          <a:bodyPr wrap="square" rtlCol="0">
            <a:spAutoFit/>
          </a:bodyPr>
          <a:lstStyle/>
          <a:p>
            <a:pPr algn="ctr"/>
            <a:r>
              <a:rPr lang="ru-RU" sz="2000" b="1" dirty="0" smtClean="0">
                <a:solidFill>
                  <a:schemeClr val="accent1"/>
                </a:solidFill>
              </a:rPr>
              <a:t>2026 год</a:t>
            </a:r>
            <a:endParaRPr lang="ru-RU" sz="2000" b="1" dirty="0">
              <a:solidFill>
                <a:schemeClr val="accent1"/>
              </a:solidFill>
            </a:endParaRPr>
          </a:p>
        </p:txBody>
      </p:sp>
      <p:sp>
        <p:nvSpPr>
          <p:cNvPr id="13" name="TextBox 12"/>
          <p:cNvSpPr txBox="1"/>
          <p:nvPr/>
        </p:nvSpPr>
        <p:spPr>
          <a:xfrm>
            <a:off x="6486358" y="1922877"/>
            <a:ext cx="1896532" cy="1384995"/>
          </a:xfrm>
          <a:prstGeom prst="rect">
            <a:avLst/>
          </a:prstGeom>
          <a:solidFill>
            <a:srgbClr val="F4C586"/>
          </a:solidFill>
        </p:spPr>
        <p:txBody>
          <a:bodyPr wrap="square" rtlCol="0">
            <a:spAutoFit/>
          </a:bodyPr>
          <a:lstStyle/>
          <a:p>
            <a:pPr algn="ctr"/>
            <a:r>
              <a:rPr lang="ru-RU" sz="1400" dirty="0" smtClean="0"/>
              <a:t>КУ РА «Управление социальной поддержки населения Чемальского района»</a:t>
            </a:r>
            <a:endParaRPr lang="ru-RU" sz="1400" dirty="0"/>
          </a:p>
        </p:txBody>
      </p:sp>
      <p:sp>
        <p:nvSpPr>
          <p:cNvPr id="18" name="TextBox 17"/>
          <p:cNvSpPr txBox="1"/>
          <p:nvPr/>
        </p:nvSpPr>
        <p:spPr>
          <a:xfrm>
            <a:off x="8500757" y="1896564"/>
            <a:ext cx="1896532" cy="1384995"/>
          </a:xfrm>
          <a:prstGeom prst="rect">
            <a:avLst/>
          </a:prstGeom>
          <a:solidFill>
            <a:srgbClr val="F4C586"/>
          </a:solidFill>
        </p:spPr>
        <p:txBody>
          <a:bodyPr wrap="square" rtlCol="0">
            <a:spAutoFit/>
          </a:bodyPr>
          <a:lstStyle/>
          <a:p>
            <a:pPr algn="ctr"/>
            <a:r>
              <a:rPr lang="ru-RU" sz="1400" dirty="0" smtClean="0"/>
              <a:t>КУ РА «Управление социальной поддержки населения Онгудайского района»</a:t>
            </a:r>
            <a:endParaRPr lang="ru-RU" sz="1400" dirty="0"/>
          </a:p>
        </p:txBody>
      </p:sp>
      <p:sp>
        <p:nvSpPr>
          <p:cNvPr id="19" name="TextBox 18"/>
          <p:cNvSpPr txBox="1"/>
          <p:nvPr/>
        </p:nvSpPr>
        <p:spPr>
          <a:xfrm>
            <a:off x="2179052" y="3285269"/>
            <a:ext cx="8319251" cy="3416320"/>
          </a:xfrm>
          <a:prstGeom prst="rect">
            <a:avLst/>
          </a:prstGeom>
          <a:noFill/>
        </p:spPr>
        <p:txBody>
          <a:bodyPr wrap="square" rtlCol="0">
            <a:spAutoFit/>
          </a:bodyPr>
          <a:lstStyle/>
          <a:p>
            <a:pPr algn="ctr"/>
            <a:r>
              <a:rPr lang="ru-RU" sz="1200" b="1" dirty="0" smtClean="0">
                <a:latin typeface="Times New Roman" pitchFamily="18" charset="0"/>
                <a:cs typeface="Times New Roman" pitchFamily="18" charset="0"/>
              </a:rPr>
              <a:t>Создание и открытие Семейных МФЦ в Республике Алтай значительно повысило доступность и качество социальных услуг для семей с детьми. </a:t>
            </a:r>
          </a:p>
          <a:p>
            <a:pPr algn="ctr"/>
            <a:r>
              <a:rPr lang="ru-RU" sz="1200" b="1" dirty="0" smtClean="0">
                <a:latin typeface="Times New Roman" pitchFamily="18" charset="0"/>
                <a:cs typeface="Times New Roman" pitchFamily="18" charset="0"/>
              </a:rPr>
              <a:t>На базе учреждений работают интерактивные площадки для организации </a:t>
            </a:r>
            <a:r>
              <a:rPr lang="ru-RU" sz="1200" b="1" dirty="0" err="1" smtClean="0">
                <a:latin typeface="Times New Roman" pitchFamily="18" charset="0"/>
                <a:cs typeface="Times New Roman" pitchFamily="18" charset="0"/>
              </a:rPr>
              <a:t>коррекционно</a:t>
            </a:r>
            <a:r>
              <a:rPr lang="ru-RU" sz="1200" b="1" dirty="0" smtClean="0">
                <a:latin typeface="Times New Roman" pitchFamily="18" charset="0"/>
                <a:cs typeface="Times New Roman" pitchFamily="18" charset="0"/>
              </a:rPr>
              <a:t> – профилактической работы с несовершеннолетними, выявления и коррекция проблем во взаимоотношениях со сверстниками и взрослыми. Организованы рабочие места для получателей социальных услуг с доступом к Единому порталу государственных услуг. Родители и дети получают помощь в преодолении кризисных состояний, налаживании внутрисемейных и детско-родительских отношений, появились дополнительные возможности для консультаций и объединений усилия разных специалистов для комплексного решения проблем конкретных семей. Охвачено свыше 300 семей.</a:t>
            </a:r>
          </a:p>
          <a:p>
            <a:pPr algn="ctr"/>
            <a:r>
              <a:rPr lang="ru-RU" sz="1200" b="1" dirty="0" smtClean="0">
                <a:latin typeface="Times New Roman" pitchFamily="18" charset="0"/>
                <a:cs typeface="Times New Roman" pitchFamily="18" charset="0"/>
              </a:rPr>
              <a:t>В рамках  «Мобильной приемной»  в форме выездной работы в отдаленные населенные пункты проводятся индивидуальные беседы, консультации, творческие, патриотические и игровые занятия, психологические тренинги на формирование здорового образа жизни, улучшения взаимоотношений среди сверстников, профилактики суицидальных поведении и т.д. Охвачено всего более 600 несовершеннолетних детей. </a:t>
            </a:r>
          </a:p>
          <a:p>
            <a:pPr algn="ctr"/>
            <a:r>
              <a:rPr lang="ru-RU" sz="1200" b="1" dirty="0" smtClean="0">
                <a:latin typeface="Times New Roman" pitchFamily="18" charset="0"/>
                <a:cs typeface="Times New Roman" pitchFamily="18" charset="0"/>
              </a:rPr>
              <a:t>В рамках «Скорой семейной помощи» экстренного реагирования на кризисные ситуации в семьях организовано предоставление временного приюта, психологической и юридической поддержки.  В результате предотвращены негативные последствия кризисных ситуаций, оказана своевременная помощь 8 семьям, находящимся в остром уязвимом положении.</a:t>
            </a:r>
          </a:p>
          <a:p>
            <a:endParaRPr lang="ru-RU" sz="1200" dirty="0">
              <a:latin typeface="Times New Roman" pitchFamily="18" charset="0"/>
              <a:cs typeface="Times New Roman" pitchFamily="18" charset="0"/>
            </a:endParaRPr>
          </a:p>
        </p:txBody>
      </p:sp>
    </p:spTree>
    <p:extLst>
      <p:ext uri="{BB962C8B-B14F-4D97-AF65-F5344CB8AC3E}">
        <p14:creationId xmlns:p14="http://schemas.microsoft.com/office/powerpoint/2010/main" val="972984151"/>
      </p:ext>
    </p:extLst>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2" name="Прямоугольник 1"/>
          <p:cNvSpPr/>
          <p:nvPr/>
        </p:nvSpPr>
        <p:spPr>
          <a:xfrm>
            <a:off x="2418347" y="112749"/>
            <a:ext cx="8121317" cy="461665"/>
          </a:xfrm>
          <a:prstGeom prst="rect">
            <a:avLst/>
          </a:prstGeom>
        </p:spPr>
        <p:txBody>
          <a:bodyPr wrap="square">
            <a:spAutoFit/>
          </a:bodyPr>
          <a:lstStyle/>
          <a:p>
            <a:r>
              <a:rPr lang="ru-RU" sz="2400" b="1" dirty="0">
                <a:solidFill>
                  <a:srgbClr val="7030A0"/>
                </a:solidFill>
                <a:latin typeface="Times New Roman" panose="02020603050405020304" pitchFamily="18" charset="0"/>
                <a:cs typeface="Times New Roman" panose="02020603050405020304" pitchFamily="18" charset="0"/>
              </a:rPr>
              <a:t>Оздоровление детей в трудной жизненной </a:t>
            </a:r>
            <a:r>
              <a:rPr lang="ru-RU" sz="2400" b="1" dirty="0" smtClean="0">
                <a:solidFill>
                  <a:srgbClr val="7030A0"/>
                </a:solidFill>
                <a:latin typeface="Times New Roman" panose="02020603050405020304" pitchFamily="18" charset="0"/>
                <a:cs typeface="Times New Roman" panose="02020603050405020304" pitchFamily="18" charset="0"/>
              </a:rPr>
              <a:t>ситуации</a:t>
            </a:r>
            <a:endParaRPr lang="ru-RU" sz="2400" dirty="0"/>
          </a:p>
        </p:txBody>
      </p:sp>
      <p:graphicFrame>
        <p:nvGraphicFramePr>
          <p:cNvPr id="12" name="Диаграмма 11">
            <a:extLst>
              <a:ext uri="{FF2B5EF4-FFF2-40B4-BE49-F238E27FC236}">
                <a16:creationId xmlns="" xmlns:a16="http://schemas.microsoft.com/office/drawing/2014/main" id="{663F7F7A-F7FF-2A87-9641-B290B750077C}"/>
              </a:ext>
            </a:extLst>
          </p:cNvPr>
          <p:cNvGraphicFramePr/>
          <p:nvPr>
            <p:extLst>
              <p:ext uri="{D42A27DB-BD31-4B8C-83A1-F6EECF244321}">
                <p14:modId xmlns:p14="http://schemas.microsoft.com/office/powerpoint/2010/main" val="3267829675"/>
              </p:ext>
            </p:extLst>
          </p:nvPr>
        </p:nvGraphicFramePr>
        <p:xfrm>
          <a:off x="2046126" y="3513438"/>
          <a:ext cx="8468713" cy="31881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Диаграмма 12">
            <a:extLst>
              <a:ext uri="{FF2B5EF4-FFF2-40B4-BE49-F238E27FC236}">
                <a16:creationId xmlns="" xmlns:a16="http://schemas.microsoft.com/office/drawing/2014/main" id="{5406A080-F1DF-F270-FB92-491C0AD6A646}"/>
              </a:ext>
            </a:extLst>
          </p:cNvPr>
          <p:cNvGraphicFramePr/>
          <p:nvPr>
            <p:extLst>
              <p:ext uri="{D42A27DB-BD31-4B8C-83A1-F6EECF244321}">
                <p14:modId xmlns:p14="http://schemas.microsoft.com/office/powerpoint/2010/main" val="3229199933"/>
              </p:ext>
            </p:extLst>
          </p:nvPr>
        </p:nvGraphicFramePr>
        <p:xfrm>
          <a:off x="1995725" y="574414"/>
          <a:ext cx="8531907" cy="2770365"/>
        </p:xfrm>
        <a:graphic>
          <a:graphicData uri="http://schemas.openxmlformats.org/drawingml/2006/chart">
            <c:chart xmlns:c="http://schemas.openxmlformats.org/drawingml/2006/chart" xmlns:r="http://schemas.openxmlformats.org/officeDocument/2006/relationships" r:id="rId5"/>
          </a:graphicData>
        </a:graphic>
      </p:graphicFrame>
      <p:sp>
        <p:nvSpPr>
          <p:cNvPr id="11" name="Номер слайда 1"/>
          <p:cNvSpPr>
            <a:spLocks noGrp="1"/>
          </p:cNvSpPr>
          <p:nvPr>
            <p:ph type="sldNum" sz="quarter" idx="12"/>
          </p:nvPr>
        </p:nvSpPr>
        <p:spPr>
          <a:xfrm>
            <a:off x="8610600" y="6356350"/>
            <a:ext cx="2743200" cy="365125"/>
          </a:xfrm>
        </p:spPr>
        <p:txBody>
          <a:bodyPr/>
          <a:lstStyle/>
          <a:p>
            <a:fld id="{ED80958F-062F-4223-9EB6-1AB4DB863CFC}" type="slidenum">
              <a:rPr lang="ru-RU" sz="2000" b="1" smtClean="0">
                <a:solidFill>
                  <a:srgbClr val="0070C0"/>
                </a:solidFill>
                <a:latin typeface="Times New Roman" pitchFamily="18" charset="0"/>
                <a:cs typeface="Times New Roman" pitchFamily="18" charset="0"/>
              </a:rPr>
              <a:t>7</a:t>
            </a:fld>
            <a:endParaRPr lang="ru-RU" sz="20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36651527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7" name="Рисунок 6">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2" name="Заголовок 1"/>
          <p:cNvSpPr>
            <a:spLocks noGrp="1"/>
          </p:cNvSpPr>
          <p:nvPr>
            <p:ph type="title"/>
          </p:nvPr>
        </p:nvSpPr>
        <p:spPr>
          <a:xfrm>
            <a:off x="2032000" y="128334"/>
            <a:ext cx="8495632" cy="1249362"/>
          </a:xfrm>
        </p:spPr>
        <p:txBody>
          <a:bodyPr>
            <a:normAutofit/>
          </a:bodyPr>
          <a:lstStyle/>
          <a:p>
            <a:pPr algn="ctr"/>
            <a:r>
              <a:rPr lang="ru-RU" sz="3200" b="1" dirty="0" smtClean="0">
                <a:solidFill>
                  <a:srgbClr val="7030A0"/>
                </a:solidFill>
                <a:latin typeface="Times New Roman" pitchFamily="18" charset="0"/>
                <a:ea typeface="PT Astra Serif" pitchFamily="18" charset="-52"/>
                <a:cs typeface="Times New Roman" pitchFamily="18" charset="0"/>
              </a:rPr>
              <a:t>Оздоровление детей, находящихся в трудной жизненной ситуации, в 2026 году</a:t>
            </a:r>
            <a:endParaRPr lang="ru-RU" sz="3200" b="1" dirty="0">
              <a:solidFill>
                <a:srgbClr val="7030A0"/>
              </a:solidFill>
              <a:latin typeface="Times New Roman" pitchFamily="18" charset="0"/>
              <a:ea typeface="PT Astra Serif" pitchFamily="18" charset="-52"/>
              <a:cs typeface="Times New Roman" pitchFamily="18" charset="0"/>
            </a:endParaRPr>
          </a:p>
        </p:txBody>
      </p:sp>
      <p:sp>
        <p:nvSpPr>
          <p:cNvPr id="3" name="Содержимое 2"/>
          <p:cNvSpPr>
            <a:spLocks noGrp="1"/>
          </p:cNvSpPr>
          <p:nvPr>
            <p:ph sz="half" idx="1"/>
          </p:nvPr>
        </p:nvSpPr>
        <p:spPr>
          <a:xfrm>
            <a:off x="2346158" y="1311442"/>
            <a:ext cx="7955883" cy="3118184"/>
          </a:xfrm>
        </p:spPr>
        <p:txBody>
          <a:bodyPr>
            <a:normAutofit/>
          </a:bodyPr>
          <a:lstStyle/>
          <a:p>
            <a:pPr marL="514350" indent="-514350">
              <a:buFont typeface="+mj-lt"/>
              <a:buAutoNum type="arabicParenR"/>
            </a:pPr>
            <a:r>
              <a:rPr lang="ru-RU" sz="1600" b="1" dirty="0" smtClean="0">
                <a:solidFill>
                  <a:srgbClr val="FF0000"/>
                </a:solidFill>
                <a:latin typeface="Times New Roman" pitchFamily="18" charset="0"/>
                <a:ea typeface="PT Astra Serif" pitchFamily="18" charset="-52"/>
                <a:cs typeface="Times New Roman" pitchFamily="18" charset="0"/>
              </a:rPr>
              <a:t>Добавить профильные смены с уклоном на патриотическое воспитание, </a:t>
            </a:r>
            <a:r>
              <a:rPr lang="ru-RU" sz="1600" b="1" dirty="0" err="1" smtClean="0">
                <a:solidFill>
                  <a:srgbClr val="FF0000"/>
                </a:solidFill>
                <a:latin typeface="Times New Roman" pitchFamily="18" charset="0"/>
                <a:ea typeface="PT Astra Serif" pitchFamily="18" charset="-52"/>
                <a:cs typeface="Times New Roman" pitchFamily="18" charset="0"/>
              </a:rPr>
              <a:t>профориентационной</a:t>
            </a:r>
            <a:r>
              <a:rPr lang="ru-RU" sz="1600" b="1" dirty="0" smtClean="0">
                <a:solidFill>
                  <a:srgbClr val="FF0000"/>
                </a:solidFill>
                <a:latin typeface="Times New Roman" pitchFamily="18" charset="0"/>
                <a:ea typeface="PT Astra Serif" pitchFamily="18" charset="-52"/>
                <a:cs typeface="Times New Roman" pitchFamily="18" charset="0"/>
              </a:rPr>
              <a:t> и спортивной направленности, а так же провести смену посвященную 35 -летию со дня образования Республики Алтай и 270-летию вхождения алтайского народа в состав Российского государства.</a:t>
            </a:r>
          </a:p>
          <a:p>
            <a:pPr marL="514350" indent="-514350">
              <a:buFont typeface="+mj-lt"/>
              <a:buAutoNum type="arabicParenR"/>
            </a:pPr>
            <a:r>
              <a:rPr lang="ru-RU" sz="1600" b="1" dirty="0" smtClean="0">
                <a:solidFill>
                  <a:schemeClr val="tx2"/>
                </a:solidFill>
                <a:latin typeface="Times New Roman" pitchFamily="18" charset="0"/>
                <a:ea typeface="PT Astra Serif" pitchFamily="18" charset="-52"/>
                <a:cs typeface="Times New Roman" pitchFamily="18" charset="0"/>
              </a:rPr>
              <a:t>Охватить отдыхом и оздоровлением детей участников СВО, в том числе погибших в детских оздоровительных  организациях (санаториях) на территории других субъектов  РФ</a:t>
            </a:r>
          </a:p>
          <a:p>
            <a:pPr marL="514350" indent="-514350">
              <a:buFont typeface="+mj-lt"/>
              <a:buAutoNum type="arabicParenR"/>
            </a:pPr>
            <a:r>
              <a:rPr lang="ru-RU" sz="1600" b="1" dirty="0" smtClean="0">
                <a:solidFill>
                  <a:schemeClr val="tx2"/>
                </a:solidFill>
                <a:latin typeface="Times New Roman" pitchFamily="18" charset="0"/>
                <a:ea typeface="PT Astra Serif" pitchFamily="18" charset="-52"/>
                <a:cs typeface="Times New Roman" pitchFamily="18" charset="0"/>
              </a:rPr>
              <a:t>Оздоровить в санаториях Краснодарского края и Республики Беларусь 110 детей в рамках договора между Постоянным комитетом Союзного государства(Россия и Белоруссия) и Правительством Республики Алтай</a:t>
            </a:r>
          </a:p>
          <a:p>
            <a:pPr marL="514350" indent="-514350">
              <a:buFont typeface="+mj-lt"/>
              <a:buAutoNum type="arabicParenR"/>
            </a:pPr>
            <a:r>
              <a:rPr lang="ru-RU" sz="1600" b="1" dirty="0" smtClean="0">
                <a:solidFill>
                  <a:srgbClr val="FF0000"/>
                </a:solidFill>
                <a:latin typeface="Times New Roman" pitchFamily="18" charset="0"/>
                <a:ea typeface="PT Astra Serif" pitchFamily="18" charset="-52"/>
                <a:cs typeface="Times New Roman" pitchFamily="18" charset="0"/>
              </a:rPr>
              <a:t>В период летней оздоровительной компании детей находящихся в центре «Очаг» распределить по разным сменам, с целью социализации детей. </a:t>
            </a:r>
            <a:endParaRPr lang="ru-RU" sz="1600" b="1" dirty="0">
              <a:solidFill>
                <a:srgbClr val="FF0000"/>
              </a:solidFill>
              <a:latin typeface="Times New Roman" pitchFamily="18" charset="0"/>
              <a:ea typeface="PT Astra Serif" pitchFamily="18" charset="-52"/>
              <a:cs typeface="Times New Roman" pitchFamily="18" charset="0"/>
            </a:endParaRPr>
          </a:p>
        </p:txBody>
      </p:sp>
      <p:pic>
        <p:nvPicPr>
          <p:cNvPr id="1026" name="Picture 2"/>
          <p:cNvPicPr>
            <a:picLocks noChangeAspect="1" noChangeArrowheads="1"/>
          </p:cNvPicPr>
          <p:nvPr/>
        </p:nvPicPr>
        <p:blipFill>
          <a:blip r:embed="rId3" cstate="print"/>
          <a:srcRect/>
          <a:stretch>
            <a:fillRect/>
          </a:stretch>
        </p:blipFill>
        <p:spPr bwMode="auto">
          <a:xfrm>
            <a:off x="2346158" y="4429626"/>
            <a:ext cx="3886199" cy="22098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6617369" y="4431631"/>
            <a:ext cx="3684672" cy="2207795"/>
          </a:xfrm>
          <a:prstGeom prst="rect">
            <a:avLst/>
          </a:prstGeom>
          <a:noFill/>
          <a:ln w="9525">
            <a:noFill/>
            <a:miter lim="800000"/>
            <a:headEnd/>
            <a:tailEnd/>
          </a:ln>
          <a:effectLst/>
        </p:spPr>
      </p:pic>
      <p:pic>
        <p:nvPicPr>
          <p:cNvPr id="9" name="Picture 2" descr="C:\Users\Минтруд РА\Desktop\c8e883a24d2ccc3c1ff8d6dc012c505e.jpg"/>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sp>
        <p:nvSpPr>
          <p:cNvPr id="11" name="TextBox 10"/>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13" name="Номер слайда 1"/>
          <p:cNvSpPr>
            <a:spLocks noGrp="1"/>
          </p:cNvSpPr>
          <p:nvPr>
            <p:ph type="sldNum" sz="quarter" idx="12"/>
          </p:nvPr>
        </p:nvSpPr>
        <p:spPr>
          <a:xfrm>
            <a:off x="8610600" y="6356350"/>
            <a:ext cx="2743200" cy="365125"/>
          </a:xfrm>
        </p:spPr>
        <p:txBody>
          <a:bodyPr/>
          <a:lstStyle/>
          <a:p>
            <a:fld id="{ED80958F-062F-4223-9EB6-1AB4DB863CFC}" type="slidenum">
              <a:rPr lang="ru-RU" sz="2000" b="1" smtClean="0">
                <a:solidFill>
                  <a:srgbClr val="0070C0"/>
                </a:solidFill>
                <a:latin typeface="Times New Roman" pitchFamily="18" charset="0"/>
                <a:cs typeface="Times New Roman" pitchFamily="18" charset="0"/>
              </a:rPr>
              <a:t>8</a:t>
            </a:fld>
            <a:endParaRPr lang="ru-RU" sz="20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21076279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71931" r="10349"/>
          <a:stretch/>
        </p:blipFill>
        <p:spPr>
          <a:xfrm>
            <a:off x="10696074" y="0"/>
            <a:ext cx="1495926" cy="6858000"/>
          </a:xfrm>
          <a:prstGeom prst="rect">
            <a:avLst/>
          </a:prstGeom>
        </p:spPr>
      </p:pic>
      <p:pic>
        <p:nvPicPr>
          <p:cNvPr id="6" name="Picture 2" descr="C:\Users\Минтруд РА\Desktop\c8e883a24d2ccc3c1ff8d6dc012c505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8395" y="208546"/>
            <a:ext cx="1251284" cy="1251284"/>
          </a:xfrm>
          <a:prstGeom prst="rect">
            <a:avLst/>
          </a:prstGeom>
          <a:noFill/>
          <a:ln>
            <a:noFill/>
          </a:ln>
        </p:spPr>
      </p:pic>
      <p:pic>
        <p:nvPicPr>
          <p:cNvPr id="10" name="Рисунок 9">
            <a:extLst>
              <a:ext uri="{FF2B5EF4-FFF2-40B4-BE49-F238E27FC236}">
                <a16:creationId xmlns="" xmlns:a16="http://schemas.microsoft.com/office/drawing/2014/main" id="{74BF1165-E572-FA50-66CC-DAD8430C17A6}"/>
              </a:ext>
            </a:extLst>
          </p:cNvPr>
          <p:cNvPicPr>
            <a:picLocks noChangeAspect="1"/>
          </p:cNvPicPr>
          <p:nvPr/>
        </p:nvPicPr>
        <p:blipFill rotWithShape="1">
          <a:blip r:embed="rId2">
            <a:extLst>
              <a:ext uri="{28A0092B-C50C-407E-A947-70E740481C1C}">
                <a14:useLocalDpi xmlns:a14="http://schemas.microsoft.com/office/drawing/2010/main" val="0"/>
              </a:ext>
            </a:extLst>
          </a:blip>
          <a:srcRect l="20366" r="57544"/>
          <a:stretch/>
        </p:blipFill>
        <p:spPr>
          <a:xfrm>
            <a:off x="0" y="0"/>
            <a:ext cx="1864895" cy="6858000"/>
          </a:xfrm>
          <a:prstGeom prst="rect">
            <a:avLst/>
          </a:prstGeom>
        </p:spPr>
      </p:pic>
      <p:sp>
        <p:nvSpPr>
          <p:cNvPr id="8" name="TextBox 7"/>
          <p:cNvSpPr txBox="1"/>
          <p:nvPr/>
        </p:nvSpPr>
        <p:spPr>
          <a:xfrm>
            <a:off x="24064" y="4670264"/>
            <a:ext cx="1719249" cy="2031325"/>
          </a:xfrm>
          <a:prstGeom prst="rect">
            <a:avLst/>
          </a:prstGeom>
          <a:noFill/>
        </p:spPr>
        <p:txBody>
          <a:bodyPr wrap="square" rtlCol="0">
            <a:spAutoFit/>
          </a:bodyPr>
          <a:lstStyle/>
          <a:p>
            <a:pPr algn="ctr"/>
            <a:r>
              <a:rPr lang="ru-RU" b="1" dirty="0" smtClean="0">
                <a:solidFill>
                  <a:schemeClr val="bg1"/>
                </a:solidFill>
                <a:latin typeface="Times New Roman" pitchFamily="18" charset="0"/>
                <a:cs typeface="Times New Roman" pitchFamily="18" charset="0"/>
              </a:rPr>
              <a:t>Итоговая коллегия </a:t>
            </a:r>
          </a:p>
          <a:p>
            <a:pPr algn="ctr"/>
            <a:r>
              <a:rPr lang="ru-RU" b="1" dirty="0" smtClean="0">
                <a:solidFill>
                  <a:schemeClr val="bg1"/>
                </a:solidFill>
                <a:latin typeface="Times New Roman" pitchFamily="18" charset="0"/>
                <a:cs typeface="Times New Roman" pitchFamily="18" charset="0"/>
              </a:rPr>
              <a:t>Министерства труда </a:t>
            </a:r>
          </a:p>
          <a:p>
            <a:pPr algn="ctr"/>
            <a:r>
              <a:rPr lang="ru-RU" b="1" dirty="0" smtClean="0">
                <a:solidFill>
                  <a:schemeClr val="bg1"/>
                </a:solidFill>
                <a:latin typeface="Times New Roman" pitchFamily="18" charset="0"/>
                <a:cs typeface="Times New Roman" pitchFamily="18" charset="0"/>
              </a:rPr>
              <a:t>Республики Алтай </a:t>
            </a:r>
          </a:p>
          <a:p>
            <a:pPr algn="ctr"/>
            <a:r>
              <a:rPr lang="ru-RU" b="1" dirty="0" smtClean="0">
                <a:solidFill>
                  <a:schemeClr val="bg1"/>
                </a:solidFill>
                <a:latin typeface="Times New Roman" pitchFamily="18" charset="0"/>
                <a:cs typeface="Times New Roman" pitchFamily="18" charset="0"/>
              </a:rPr>
              <a:t>2025</a:t>
            </a:r>
            <a:endParaRPr lang="ru-RU" b="1" dirty="0">
              <a:solidFill>
                <a:schemeClr val="bg1"/>
              </a:solidFill>
              <a:latin typeface="Times New Roman" pitchFamily="18" charset="0"/>
              <a:cs typeface="Times New Roman" pitchFamily="18" charset="0"/>
            </a:endParaRPr>
          </a:p>
        </p:txBody>
      </p:sp>
      <p:sp>
        <p:nvSpPr>
          <p:cNvPr id="11" name="Заголовок 6">
            <a:extLst>
              <a:ext uri="{FF2B5EF4-FFF2-40B4-BE49-F238E27FC236}">
                <a16:creationId xmlns:a16="http://schemas.microsoft.com/office/drawing/2014/main" xmlns="" id="{86C0A4E0-F543-4F09-9ADD-A5D074346B6E}"/>
              </a:ext>
            </a:extLst>
          </p:cNvPr>
          <p:cNvSpPr txBox="1">
            <a:spLocks/>
          </p:cNvSpPr>
          <p:nvPr/>
        </p:nvSpPr>
        <p:spPr>
          <a:xfrm>
            <a:off x="1864894" y="28645"/>
            <a:ext cx="8831179" cy="64512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800" b="1" dirty="0" smtClean="0">
                <a:solidFill>
                  <a:srgbClr val="7030A0"/>
                </a:solidFill>
                <a:latin typeface="Montserrat"/>
              </a:rPr>
              <a:t>Социальное сиротство</a:t>
            </a:r>
            <a:endParaRPr lang="ru-RU" sz="2800" b="1" dirty="0">
              <a:solidFill>
                <a:srgbClr val="7030A0"/>
              </a:solidFill>
              <a:latin typeface="Montserrat"/>
            </a:endParaRPr>
          </a:p>
        </p:txBody>
      </p:sp>
      <p:graphicFrame>
        <p:nvGraphicFramePr>
          <p:cNvPr id="7" name="Диаграмма 6"/>
          <p:cNvGraphicFramePr/>
          <p:nvPr>
            <p:extLst>
              <p:ext uri="{D42A27DB-BD31-4B8C-83A1-F6EECF244321}">
                <p14:modId xmlns:p14="http://schemas.microsoft.com/office/powerpoint/2010/main" val="1316574427"/>
              </p:ext>
            </p:extLst>
          </p:nvPr>
        </p:nvGraphicFramePr>
        <p:xfrm>
          <a:off x="2177716" y="1630731"/>
          <a:ext cx="4349911" cy="3039533"/>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
          <p:cNvSpPr txBox="1"/>
          <p:nvPr/>
        </p:nvSpPr>
        <p:spPr>
          <a:xfrm>
            <a:off x="2012135" y="875008"/>
            <a:ext cx="2144997" cy="794563"/>
          </a:xfrm>
          <a:prstGeom prst="rect">
            <a:avLst/>
          </a:prstGeom>
          <a:solidFill>
            <a:srgbClr val="FFC000"/>
          </a:solidFill>
          <a:ln>
            <a:noFill/>
          </a:ln>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ru-RU" sz="1400" b="1" dirty="0" smtClean="0"/>
              <a:t>под  предварительной</a:t>
            </a:r>
          </a:p>
          <a:p>
            <a:pPr algn="ctr"/>
            <a:r>
              <a:rPr lang="ru-RU" sz="1400" b="1" dirty="0" smtClean="0"/>
              <a:t>опекой</a:t>
            </a:r>
          </a:p>
          <a:p>
            <a:pPr algn="ctr"/>
            <a:r>
              <a:rPr lang="ru-RU" sz="1400" b="1" dirty="0" smtClean="0"/>
              <a:t>34 ребенка</a:t>
            </a:r>
          </a:p>
        </p:txBody>
      </p:sp>
      <p:sp>
        <p:nvSpPr>
          <p:cNvPr id="13" name="TextBox 1"/>
          <p:cNvSpPr txBox="1"/>
          <p:nvPr/>
        </p:nvSpPr>
        <p:spPr>
          <a:xfrm>
            <a:off x="2515234" y="4136859"/>
            <a:ext cx="1501530" cy="719666"/>
          </a:xfrm>
          <a:prstGeom prst="rect">
            <a:avLst/>
          </a:prstGeom>
          <a:solidFill>
            <a:srgbClr val="A7D3B1"/>
          </a:solidFill>
          <a:ln>
            <a:noFill/>
          </a:ln>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ru-RU" sz="1400" b="1" dirty="0" smtClean="0"/>
              <a:t>под опекой</a:t>
            </a:r>
          </a:p>
          <a:p>
            <a:pPr algn="ctr"/>
            <a:r>
              <a:rPr lang="ru-RU" sz="1400" b="1" dirty="0" smtClean="0"/>
              <a:t>312 детей</a:t>
            </a:r>
          </a:p>
        </p:txBody>
      </p:sp>
      <p:sp>
        <p:nvSpPr>
          <p:cNvPr id="14" name="TextBox 1"/>
          <p:cNvSpPr txBox="1"/>
          <p:nvPr/>
        </p:nvSpPr>
        <p:spPr>
          <a:xfrm>
            <a:off x="4957233" y="1616718"/>
            <a:ext cx="1430866" cy="811497"/>
          </a:xfrm>
          <a:prstGeom prst="rect">
            <a:avLst/>
          </a:prstGeom>
          <a:solidFill>
            <a:schemeClr val="accent1">
              <a:lumMod val="40000"/>
              <a:lumOff val="60000"/>
            </a:schemeClr>
          </a:solidFill>
          <a:ln>
            <a:noFill/>
          </a:ln>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ru-RU" sz="1400" b="1" dirty="0" smtClean="0"/>
              <a:t>В приемных </a:t>
            </a:r>
          </a:p>
          <a:p>
            <a:pPr algn="ctr"/>
            <a:r>
              <a:rPr lang="ru-RU" sz="1400" b="1" dirty="0" smtClean="0"/>
              <a:t>семьях </a:t>
            </a:r>
          </a:p>
          <a:p>
            <a:pPr algn="ctr"/>
            <a:r>
              <a:rPr lang="ru-RU" sz="1400" b="1" dirty="0" smtClean="0"/>
              <a:t>500 детей</a:t>
            </a:r>
          </a:p>
        </p:txBody>
      </p:sp>
      <p:sp>
        <p:nvSpPr>
          <p:cNvPr id="15" name="Текст 37">
            <a:extLst>
              <a:ext uri="{FF2B5EF4-FFF2-40B4-BE49-F238E27FC236}">
                <a16:creationId xmlns:a16="http://schemas.microsoft.com/office/drawing/2014/main" xmlns="" id="{5DF12E02-96F5-49E0-83A2-6B7E859FE84B}"/>
              </a:ext>
            </a:extLst>
          </p:cNvPr>
          <p:cNvSpPr txBox="1">
            <a:spLocks/>
          </p:cNvSpPr>
          <p:nvPr/>
        </p:nvSpPr>
        <p:spPr>
          <a:xfrm>
            <a:off x="2012135" y="5376597"/>
            <a:ext cx="4375964" cy="1324991"/>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36000" algn="ctr">
              <a:lnSpc>
                <a:spcPct val="100000"/>
              </a:lnSpc>
              <a:buFont typeface="Arial" panose="020B0604020202020204" pitchFamily="34" charset="0"/>
              <a:buNone/>
            </a:pPr>
            <a:r>
              <a:rPr lang="ru-RU" sz="2000" b="1" dirty="0" smtClean="0">
                <a:latin typeface="Times New Roman" pitchFamily="18" charset="0"/>
                <a:cs typeface="Times New Roman" pitchFamily="18" charset="0"/>
              </a:rPr>
              <a:t>На 1 декабря 2025 года                       1073 </a:t>
            </a:r>
            <a:r>
              <a:rPr lang="ru-RU" sz="1800" b="1" dirty="0" smtClean="0">
                <a:latin typeface="Times New Roman" pitchFamily="18" charset="0"/>
                <a:cs typeface="Times New Roman" pitchFamily="18" charset="0"/>
              </a:rPr>
              <a:t>ребенка-сироты или оставшихся без попечения родителей</a:t>
            </a:r>
            <a:endParaRPr lang="ru-RU" sz="2000" b="1" dirty="0" smtClean="0">
              <a:latin typeface="Times New Roman" pitchFamily="18" charset="0"/>
              <a:cs typeface="Times New Roman" pitchFamily="18" charset="0"/>
            </a:endParaRPr>
          </a:p>
          <a:p>
            <a:pPr algn="ctr">
              <a:buFont typeface="Arial" panose="020B0604020202020204" pitchFamily="34" charset="0"/>
              <a:buNone/>
            </a:pPr>
            <a:endParaRPr lang="ru-RU" sz="2000" b="1" dirty="0">
              <a:latin typeface="Times New Roman" pitchFamily="18" charset="0"/>
              <a:cs typeface="Times New Roman" pitchFamily="18" charset="0"/>
            </a:endParaRPr>
          </a:p>
        </p:txBody>
      </p:sp>
      <p:graphicFrame>
        <p:nvGraphicFramePr>
          <p:cNvPr id="17" name="Диаграмма 16"/>
          <p:cNvGraphicFramePr/>
          <p:nvPr>
            <p:extLst>
              <p:ext uri="{D42A27DB-BD31-4B8C-83A1-F6EECF244321}">
                <p14:modId xmlns:p14="http://schemas.microsoft.com/office/powerpoint/2010/main" val="3938073025"/>
              </p:ext>
            </p:extLst>
          </p:nvPr>
        </p:nvGraphicFramePr>
        <p:xfrm>
          <a:off x="6388099" y="875008"/>
          <a:ext cx="4250267" cy="3708401"/>
        </p:xfrm>
        <a:graphic>
          <a:graphicData uri="http://schemas.openxmlformats.org/drawingml/2006/chart">
            <c:chart xmlns:c="http://schemas.openxmlformats.org/drawingml/2006/chart" xmlns:r="http://schemas.openxmlformats.org/officeDocument/2006/relationships" r:id="rId5"/>
          </a:graphicData>
        </a:graphic>
      </p:graphicFrame>
      <p:sp>
        <p:nvSpPr>
          <p:cNvPr id="18" name="Текст 37">
            <a:extLst>
              <a:ext uri="{FF2B5EF4-FFF2-40B4-BE49-F238E27FC236}">
                <a16:creationId xmlns:a16="http://schemas.microsoft.com/office/drawing/2014/main" xmlns="" id="{5DF12E02-96F5-49E0-83A2-6B7E859FE84B}"/>
              </a:ext>
            </a:extLst>
          </p:cNvPr>
          <p:cNvSpPr txBox="1">
            <a:spLocks/>
          </p:cNvSpPr>
          <p:nvPr/>
        </p:nvSpPr>
        <p:spPr>
          <a:xfrm>
            <a:off x="6388099" y="5376596"/>
            <a:ext cx="4307974" cy="148140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36000" algn="ctr">
              <a:lnSpc>
                <a:spcPct val="100000"/>
              </a:lnSpc>
              <a:buFont typeface="Arial" panose="020B0604020202020204" pitchFamily="34" charset="0"/>
              <a:buNone/>
            </a:pPr>
            <a:r>
              <a:rPr lang="ru-RU" sz="1800" b="1" dirty="0" smtClean="0">
                <a:latin typeface="Times New Roman" pitchFamily="18" charset="0"/>
                <a:cs typeface="Times New Roman" pitchFamily="18" charset="0"/>
              </a:rPr>
              <a:t>Численность детей-сирот и детей, оставшихся без попечения родителей, проживающих в организациях</a:t>
            </a:r>
          </a:p>
          <a:p>
            <a:pPr algn="ctr">
              <a:buFont typeface="Arial" panose="020B0604020202020204" pitchFamily="34" charset="0"/>
              <a:buNone/>
            </a:pPr>
            <a:endParaRPr lang="ru-RU" sz="2000" b="1" dirty="0">
              <a:latin typeface="Times New Roman" pitchFamily="18" charset="0"/>
              <a:cs typeface="Times New Roman" pitchFamily="18" charset="0"/>
            </a:endParaRPr>
          </a:p>
        </p:txBody>
      </p:sp>
      <p:sp>
        <p:nvSpPr>
          <p:cNvPr id="19" name="Стрелка вниз 18"/>
          <p:cNvSpPr/>
          <p:nvPr/>
        </p:nvSpPr>
        <p:spPr>
          <a:xfrm>
            <a:off x="8152619" y="1494368"/>
            <a:ext cx="778933" cy="2675467"/>
          </a:xfrm>
          <a:prstGeom prst="downArrow">
            <a:avLst>
              <a:gd name="adj1" fmla="val 50000"/>
              <a:gd name="adj2" fmla="val 106164"/>
            </a:avLst>
          </a:prstGeom>
          <a:solidFill>
            <a:schemeClr val="accent6">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b="1" dirty="0" smtClean="0">
              <a:solidFill>
                <a:schemeClr val="bg2">
                  <a:lumMod val="50000"/>
                </a:schemeClr>
              </a:solidFill>
            </a:endParaRPr>
          </a:p>
          <a:p>
            <a:pPr algn="ctr"/>
            <a:endParaRPr lang="ru-RU" sz="1200" b="1" dirty="0" smtClean="0">
              <a:solidFill>
                <a:schemeClr val="bg2">
                  <a:lumMod val="50000"/>
                </a:schemeClr>
              </a:solidFill>
            </a:endParaRPr>
          </a:p>
          <a:p>
            <a:pPr algn="ctr"/>
            <a:endParaRPr lang="ru-RU" sz="1200" b="1" dirty="0" smtClean="0">
              <a:solidFill>
                <a:schemeClr val="bg2">
                  <a:lumMod val="50000"/>
                </a:schemeClr>
              </a:solidFill>
            </a:endParaRPr>
          </a:p>
          <a:p>
            <a:pPr algn="ctr"/>
            <a:endParaRPr lang="ru-RU" sz="1200" b="1" dirty="0" smtClean="0">
              <a:solidFill>
                <a:schemeClr val="bg2">
                  <a:lumMod val="50000"/>
                </a:schemeClr>
              </a:solidFill>
            </a:endParaRPr>
          </a:p>
          <a:p>
            <a:pPr algn="ctr"/>
            <a:endParaRPr lang="ru-RU" sz="1200" b="1" dirty="0" smtClean="0">
              <a:solidFill>
                <a:schemeClr val="bg2">
                  <a:lumMod val="50000"/>
                </a:schemeClr>
              </a:solidFill>
            </a:endParaRPr>
          </a:p>
          <a:p>
            <a:pPr algn="ctr"/>
            <a:endParaRPr lang="ru-RU" sz="1200" b="1" dirty="0" smtClean="0">
              <a:solidFill>
                <a:schemeClr val="bg2">
                  <a:lumMod val="50000"/>
                </a:schemeClr>
              </a:solidFill>
            </a:endParaRPr>
          </a:p>
          <a:p>
            <a:pPr algn="ctr"/>
            <a:endParaRPr lang="ru-RU" sz="1200" b="1" dirty="0" smtClean="0">
              <a:solidFill>
                <a:schemeClr val="bg2">
                  <a:lumMod val="50000"/>
                </a:schemeClr>
              </a:solidFill>
            </a:endParaRPr>
          </a:p>
          <a:p>
            <a:pPr algn="ctr"/>
            <a:endParaRPr lang="ru-RU" sz="1200" b="1" dirty="0" smtClean="0">
              <a:solidFill>
                <a:schemeClr val="bg2">
                  <a:lumMod val="50000"/>
                </a:schemeClr>
              </a:solidFill>
            </a:endParaRPr>
          </a:p>
          <a:p>
            <a:pPr algn="ctr"/>
            <a:endParaRPr lang="ru-RU" sz="1200" b="1" dirty="0" smtClean="0">
              <a:solidFill>
                <a:schemeClr val="bg2">
                  <a:lumMod val="50000"/>
                </a:schemeClr>
              </a:solidFill>
            </a:endParaRPr>
          </a:p>
          <a:p>
            <a:pPr algn="ctr"/>
            <a:endParaRPr lang="ru-RU" sz="1200" b="1" dirty="0" smtClean="0">
              <a:solidFill>
                <a:schemeClr val="bg2">
                  <a:lumMod val="50000"/>
                </a:schemeClr>
              </a:solidFill>
            </a:endParaRPr>
          </a:p>
          <a:p>
            <a:pPr algn="ctr"/>
            <a:endParaRPr lang="ru-RU" sz="1200" b="1" dirty="0" smtClean="0">
              <a:solidFill>
                <a:schemeClr val="bg2">
                  <a:lumMod val="50000"/>
                </a:schemeClr>
              </a:solidFill>
            </a:endParaRPr>
          </a:p>
        </p:txBody>
      </p:sp>
      <p:sp>
        <p:nvSpPr>
          <p:cNvPr id="20" name="TextBox 1"/>
          <p:cNvSpPr txBox="1"/>
          <p:nvPr/>
        </p:nvSpPr>
        <p:spPr>
          <a:xfrm>
            <a:off x="9064457" y="4320675"/>
            <a:ext cx="715434" cy="321734"/>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ru-RU" sz="1400" b="1" dirty="0" smtClean="0"/>
              <a:t>2025 г</a:t>
            </a:r>
            <a:r>
              <a:rPr lang="ru-RU" sz="1100" dirty="0" smtClean="0"/>
              <a:t>.</a:t>
            </a:r>
            <a:endParaRPr lang="ru-RU" sz="1100" dirty="0"/>
          </a:p>
        </p:txBody>
      </p:sp>
      <p:sp>
        <p:nvSpPr>
          <p:cNvPr id="21" name="Скругленная прямоугольная выноска 20"/>
          <p:cNvSpPr/>
          <p:nvPr/>
        </p:nvSpPr>
        <p:spPr>
          <a:xfrm>
            <a:off x="9064457" y="1648357"/>
            <a:ext cx="1202266" cy="321734"/>
          </a:xfrm>
          <a:prstGeom prst="wedgeRoundRectCallout">
            <a:avLst>
              <a:gd name="adj1" fmla="val -22241"/>
              <a:gd name="adj2" fmla="val 99342"/>
              <a:gd name="adj3" fmla="val 16667"/>
            </a:avLst>
          </a:prstGeom>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ru-RU" sz="1400" b="1" dirty="0" smtClean="0">
                <a:solidFill>
                  <a:schemeClr val="tx1"/>
                </a:solidFill>
                <a:latin typeface="Bahnschrift" pitchFamily="34" charset="0"/>
              </a:rPr>
              <a:t>166 детей</a:t>
            </a:r>
            <a:endParaRPr lang="ru-RU" sz="1400" b="1" dirty="0">
              <a:solidFill>
                <a:schemeClr val="tx1"/>
              </a:solidFill>
              <a:latin typeface="Bahnschrift" pitchFamily="34" charset="0"/>
            </a:endParaRPr>
          </a:p>
        </p:txBody>
      </p:sp>
      <p:sp>
        <p:nvSpPr>
          <p:cNvPr id="22" name="TextBox 21"/>
          <p:cNvSpPr txBox="1"/>
          <p:nvPr/>
        </p:nvSpPr>
        <p:spPr>
          <a:xfrm>
            <a:off x="8267812" y="3152273"/>
            <a:ext cx="548548" cy="584775"/>
          </a:xfrm>
          <a:prstGeom prst="rect">
            <a:avLst/>
          </a:prstGeom>
          <a:noFill/>
        </p:spPr>
        <p:txBody>
          <a:bodyPr wrap="none" rtlCol="0">
            <a:spAutoFit/>
          </a:bodyPr>
          <a:lstStyle/>
          <a:p>
            <a:r>
              <a:rPr lang="ru-RU" sz="1600" b="1" dirty="0" smtClean="0">
                <a:latin typeface="Bahnschrift" pitchFamily="34" charset="0"/>
              </a:rPr>
              <a:t>на </a:t>
            </a:r>
          </a:p>
          <a:p>
            <a:r>
              <a:rPr lang="ru-RU" sz="1600" b="1" dirty="0" smtClean="0">
                <a:latin typeface="Bahnschrift" pitchFamily="34" charset="0"/>
              </a:rPr>
              <a:t>30%</a:t>
            </a:r>
            <a:endParaRPr lang="ru-RU" sz="1600" b="1" dirty="0">
              <a:latin typeface="Bahnschrift" pitchFamily="34" charset="0"/>
            </a:endParaRPr>
          </a:p>
        </p:txBody>
      </p:sp>
      <p:sp>
        <p:nvSpPr>
          <p:cNvPr id="23" name="Номер слайда 1"/>
          <p:cNvSpPr>
            <a:spLocks noGrp="1"/>
          </p:cNvSpPr>
          <p:nvPr>
            <p:ph type="sldNum" sz="quarter" idx="12"/>
          </p:nvPr>
        </p:nvSpPr>
        <p:spPr>
          <a:xfrm>
            <a:off x="8610600" y="6385024"/>
            <a:ext cx="2743200" cy="307777"/>
          </a:xfrm>
        </p:spPr>
        <p:txBody>
          <a:bodyPr/>
          <a:lstStyle/>
          <a:p>
            <a:pPr algn="r"/>
            <a:fld id="{ED80958F-062F-4223-9EB6-1AB4DB863CFC}" type="slidenum">
              <a:rPr lang="ru-RU" sz="2000" b="1" smtClean="0">
                <a:solidFill>
                  <a:srgbClr val="0070C0"/>
                </a:solidFill>
                <a:latin typeface="Times New Roman" pitchFamily="18" charset="0"/>
                <a:cs typeface="Times New Roman" pitchFamily="18" charset="0"/>
              </a:rPr>
              <a:pPr algn="r"/>
              <a:t>9</a:t>
            </a:fld>
            <a:endParaRPr lang="ru-RU" sz="20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173517793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Основные слайды">
  <a:themeElements>
    <a:clrScheme name="Минтруд Алтай 1">
      <a:dk1>
        <a:srgbClr val="212330"/>
      </a:dk1>
      <a:lt1>
        <a:srgbClr val="FFFFFF"/>
      </a:lt1>
      <a:dk2>
        <a:srgbClr val="44596C"/>
      </a:dk2>
      <a:lt2>
        <a:srgbClr val="849BB1"/>
      </a:lt2>
      <a:accent1>
        <a:srgbClr val="613083"/>
      </a:accent1>
      <a:accent2>
        <a:srgbClr val="00A3A5"/>
      </a:accent2>
      <a:accent3>
        <a:srgbClr val="FFFFFF"/>
      </a:accent3>
      <a:accent4>
        <a:srgbClr val="FFFFFF"/>
      </a:accent4>
      <a:accent5>
        <a:srgbClr val="FFFFFF"/>
      </a:accent5>
      <a:accent6>
        <a:srgbClr val="E8EFF8"/>
      </a:accent6>
      <a:hlink>
        <a:srgbClr val="0563C1"/>
      </a:hlink>
      <a:folHlink>
        <a:srgbClr val="954F72"/>
      </a:folHlink>
    </a:clrScheme>
    <a:fontScheme name="Custom 12">
      <a:majorFont>
        <a:latin typeface="Montserrat Semi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1614</TotalTime>
  <Words>2694</Words>
  <Application>Microsoft Office PowerPoint</Application>
  <PresentationFormat>Широкоэкранный</PresentationFormat>
  <Paragraphs>673</Paragraphs>
  <Slides>49</Slides>
  <Notes>0</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2</vt:i4>
      </vt:variant>
      <vt:variant>
        <vt:lpstr>Заголовки слайдов</vt:lpstr>
      </vt:variant>
      <vt:variant>
        <vt:i4>49</vt:i4>
      </vt:variant>
    </vt:vector>
  </HeadingPairs>
  <TitlesOfParts>
    <vt:vector size="62" baseType="lpstr">
      <vt:lpstr>Arial Unicode MS</vt:lpstr>
      <vt:lpstr>Arial</vt:lpstr>
      <vt:lpstr>Bahnschrift</vt:lpstr>
      <vt:lpstr>Calibri</vt:lpstr>
      <vt:lpstr>Calibri Light</vt:lpstr>
      <vt:lpstr>Montserrat</vt:lpstr>
      <vt:lpstr>Montserrat SemiBold</vt:lpstr>
      <vt:lpstr>PT Astra Serif</vt:lpstr>
      <vt:lpstr>Tahoma</vt:lpstr>
      <vt:lpstr>Times New Roman</vt:lpstr>
      <vt:lpstr>Wingdings</vt:lpstr>
      <vt:lpstr>Тема Office</vt:lpstr>
      <vt:lpstr>Основные слайды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Оздоровление детей, находящихся в трудной жизненной ситуации, в 2026 году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Социальные контракты  общий объем средств за 2023-2025 гг. (1,3 млрд.руб.)</vt:lpstr>
      <vt:lpstr>Социальное партнерство </vt:lpstr>
      <vt:lpstr>Средняя заработная плата по отдельным категориям работников, определенных Указами Президента  Российской Федерации, за январь-октябрь 2025 г., рублей </vt:lpstr>
      <vt:lpstr>Среднемесячная номинальная начисленная заработная плата работников  по полному кругу организаций в Республике Алтай  за 2019- 2025 г.г. </vt:lpstr>
      <vt:lpstr>Минимальный размер оплаты труда  2019 – 2025 год, рублей</vt:lpstr>
      <vt:lpstr>Заседание рабочей группы  по подготовке предложений для поддержания дифференциации в оплате труда работников государственных учреждений Республики Алтай</vt:lpstr>
      <vt:lpstr>Презентация PowerPoint</vt:lpstr>
      <vt:lpstr>Презентация PowerPoint</vt:lpstr>
      <vt:lpstr>  СНИЖЕНИЕ БЕДНОСТИ  </vt:lpstr>
      <vt:lpstr>Презентация PowerPoint</vt:lpstr>
      <vt:lpstr>Презентация PowerPoint</vt:lpstr>
      <vt:lpstr>Презентация PowerPoint</vt:lpstr>
      <vt:lpstr>Презентация PowerPoint</vt:lpstr>
      <vt:lpstr>Презентация PowerPoint</vt:lpstr>
      <vt:lpstr>В 2026 году планируется расширение территории реализации проекта системы долговременного ухода: г.Горно-Алтайск, Майминский, Онгудайский, Шебалинский, Чойский, Турочакский районы.  В 2028 году планируется включение всех 11 муниципальных образований в систему долговременного ухода.</vt:lpstr>
      <vt:lpstr>Исполнение медиаплана  Минтруда Республики Алтай </vt:lpstr>
      <vt:lpstr>Корпоративная культура Министерства</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Users</dc:creator>
  <cp:lastModifiedBy>Users</cp:lastModifiedBy>
  <cp:revision>136</cp:revision>
  <cp:lastPrinted>2025-12-18T02:14:32Z</cp:lastPrinted>
  <dcterms:created xsi:type="dcterms:W3CDTF">2025-12-08T10:33:46Z</dcterms:created>
  <dcterms:modified xsi:type="dcterms:W3CDTF">2025-12-18T09:45:42Z</dcterms:modified>
</cp:coreProperties>
</file>